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tags/tag4.xml" ContentType="application/vnd.openxmlformats-officedocument.presentationml.tags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Default Extension="vml" ContentType="application/vnd.openxmlformats-officedocument.vmlDrawing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Default Extension="pptx" ContentType="application/vnd.openxmlformats-officedocument.presentationml.presentation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314" r:id="rId2"/>
    <p:sldId id="2378" r:id="rId3"/>
    <p:sldId id="2379" r:id="rId4"/>
    <p:sldId id="2384" r:id="rId5"/>
    <p:sldId id="2427" r:id="rId6"/>
    <p:sldId id="2385" r:id="rId7"/>
    <p:sldId id="2428" r:id="rId8"/>
    <p:sldId id="2429" r:id="rId9"/>
    <p:sldId id="2464" r:id="rId10"/>
    <p:sldId id="2334" r:id="rId11"/>
    <p:sldId id="2430" r:id="rId12"/>
    <p:sldId id="2461" r:id="rId13"/>
    <p:sldId id="2431" r:id="rId14"/>
    <p:sldId id="2435" r:id="rId15"/>
    <p:sldId id="2425" r:id="rId16"/>
    <p:sldId id="2402" r:id="rId17"/>
    <p:sldId id="2432" r:id="rId18"/>
    <p:sldId id="2434" r:id="rId19"/>
    <p:sldId id="2380" r:id="rId20"/>
    <p:sldId id="2405" r:id="rId21"/>
    <p:sldId id="2449" r:id="rId22"/>
    <p:sldId id="2341" r:id="rId23"/>
    <p:sldId id="2390" r:id="rId24"/>
    <p:sldId id="2389" r:id="rId25"/>
    <p:sldId id="2391" r:id="rId26"/>
    <p:sldId id="2406" r:id="rId27"/>
    <p:sldId id="2450" r:id="rId28"/>
    <p:sldId id="2346" r:id="rId29"/>
    <p:sldId id="2395" r:id="rId30"/>
    <p:sldId id="2447" r:id="rId31"/>
    <p:sldId id="2452" r:id="rId32"/>
    <p:sldId id="2458" r:id="rId33"/>
    <p:sldId id="2454" r:id="rId34"/>
    <p:sldId id="2438" r:id="rId35"/>
    <p:sldId id="2437" r:id="rId36"/>
    <p:sldId id="2396" r:id="rId37"/>
    <p:sldId id="2439" r:id="rId38"/>
    <p:sldId id="2440" r:id="rId39"/>
    <p:sldId id="2441" r:id="rId40"/>
    <p:sldId id="2443" r:id="rId41"/>
    <p:sldId id="2444" r:id="rId42"/>
    <p:sldId id="2445" r:id="rId43"/>
    <p:sldId id="2446" r:id="rId44"/>
    <p:sldId id="2407" r:id="rId45"/>
    <p:sldId id="2456" r:id="rId46"/>
    <p:sldId id="2392" r:id="rId47"/>
    <p:sldId id="2381" r:id="rId48"/>
    <p:sldId id="2415" r:id="rId49"/>
    <p:sldId id="2416" r:id="rId50"/>
    <p:sldId id="2393" r:id="rId51"/>
    <p:sldId id="2417" r:id="rId52"/>
    <p:sldId id="2418" r:id="rId53"/>
    <p:sldId id="2422" r:id="rId54"/>
    <p:sldId id="2401" r:id="rId55"/>
    <p:sldId id="2421" r:id="rId56"/>
    <p:sldId id="2404" r:id="rId57"/>
    <p:sldId id="2424" r:id="rId58"/>
    <p:sldId id="2377" r:id="rId59"/>
    <p:sldId id="2394" r:id="rId60"/>
    <p:sldId id="2463" r:id="rId61"/>
    <p:sldId id="2320" r:id="rId62"/>
  </p:sldIdLst>
  <p:sldSz cx="12192000" cy="6858000"/>
  <p:notesSz cx="6858000" cy="9144000"/>
  <p:custDataLst>
    <p:tags r:id="rId6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287B6"/>
    <a:srgbClr val="48B9FE"/>
    <a:srgbClr val="0307BD"/>
    <a:srgbClr val="CFFE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8"/>
    <p:restoredTop sz="94626"/>
  </p:normalViewPr>
  <p:slideViewPr>
    <p:cSldViewPr snapToGrid="0">
      <p:cViewPr varScale="1">
        <p:scale>
          <a:sx n="60" d="100"/>
          <a:sy n="60" d="100"/>
        </p:scale>
        <p:origin x="-76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/>
          <a:lstStyle/>
          <a:p>
            <a:pPr>
              <a:defRPr sz="1800" b="0"/>
            </a:pPr>
            <a:r>
              <a:rPr lang="zh-CN" sz="1400" b="1" dirty="0"/>
              <a:t>图</a:t>
            </a:r>
            <a:r>
              <a:rPr lang="en-US" sz="1400" b="1" dirty="0"/>
              <a:t>1    </a:t>
            </a:r>
            <a:r>
              <a:rPr lang="zh-CN" altLang="en-US" sz="1400" b="1" dirty="0" smtClean="0"/>
              <a:t>大气中</a:t>
            </a:r>
            <a:r>
              <a:rPr lang="zh-CN" sz="1400" b="1" dirty="0" smtClean="0"/>
              <a:t>二氧化碳</a:t>
            </a:r>
            <a:r>
              <a:rPr lang="zh-CN" altLang="en-US" sz="1400" b="1" dirty="0" smtClean="0"/>
              <a:t>含量变化</a:t>
            </a:r>
            <a:r>
              <a:rPr lang="en-US" altLang="zh-CN" sz="1400" b="1" baseline="30000" dirty="0" smtClean="0">
                <a:solidFill>
                  <a:schemeClr val="tx1"/>
                </a:solidFill>
              </a:rPr>
              <a:t>[1]</a:t>
            </a:r>
            <a:endParaRPr lang="zh-CN" sz="1400" b="1" baseline="300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9468048371049865"/>
          <c:y val="0.91565487700355763"/>
        </c:manualLayout>
      </c:layout>
    </c:title>
    <c:plotArea>
      <c:layout>
        <c:manualLayout>
          <c:layoutTarget val="inner"/>
          <c:xMode val="edge"/>
          <c:yMode val="edge"/>
          <c:x val="0.17955273531654181"/>
          <c:y val="0.12438419437766365"/>
          <c:w val="0.67708023831177"/>
          <c:h val="0.58264133258789252"/>
        </c:manualLayout>
      </c:layout>
      <c:bar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二氧化碳排放总量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工业革命</c:v>
                </c:pt>
                <c:pt idx="2">
                  <c:v>21世纪初期</c:v>
                </c:pt>
                <c:pt idx="4">
                  <c:v>21世纪中叶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280</c:v>
                </c:pt>
                <c:pt idx="2">
                  <c:v>400</c:v>
                </c:pt>
                <c:pt idx="4">
                  <c:v>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7E-416C-9B73-660D655C01C5}"/>
            </c:ext>
          </c:extLst>
        </c:ser>
        <c:dLbls/>
        <c:gapWidth val="50"/>
        <c:overlap val="100"/>
        <c:axId val="75328896"/>
        <c:axId val="113340800"/>
      </c:barChart>
      <c:catAx>
        <c:axId val="75328896"/>
        <c:scaling>
          <c:orientation val="minMax"/>
        </c:scaling>
        <c:axPos val="b"/>
        <c:numFmt formatCode="General" sourceLinked="1"/>
        <c:majorTickMark val="none"/>
        <c:tickLblPos val="nextTo"/>
        <c:spPr>
          <a:ln w="9525"/>
        </c:spPr>
        <c:crossAx val="113340800"/>
        <c:crosses val="autoZero"/>
        <c:auto val="1"/>
        <c:lblAlgn val="ctr"/>
        <c:lblOffset val="100"/>
      </c:catAx>
      <c:valAx>
        <c:axId val="113340800"/>
        <c:scaling>
          <c:orientation val="minMax"/>
        </c:scaling>
        <c:axPos val="l"/>
        <c:numFmt formatCode="General" sourceLinked="1"/>
        <c:tickLblPos val="nextTo"/>
        <c:crossAx val="75328896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zh-CN"/>
    </a:p>
  </c:txPr>
  <c:externalData r:id="rId1"/>
  <c:userShapes r:id="rId2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0.85484</cdr:x>
      <cdr:y>0.65951</cdr:y>
    </cdr:from>
    <cdr:to>
      <cdr:x>1</cdr:x>
      <cdr:y>0.78078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000626" y="2683192"/>
          <a:ext cx="849154" cy="4933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zh-CN" altLang="en-US" sz="1600" dirty="0" smtClean="0"/>
            <a:t>年份</a:t>
          </a:r>
          <a:endParaRPr lang="zh-CN" altLang="en-US" sz="1600" dirty="0"/>
        </a:p>
      </cdr:txBody>
    </cdr:sp>
  </cdr:relSizeAnchor>
  <cdr:relSizeAnchor xmlns:cdr="http://schemas.openxmlformats.org/drawingml/2006/chartDrawing">
    <cdr:from>
      <cdr:x>0.1295</cdr:x>
      <cdr:y>0</cdr:y>
    </cdr:from>
    <cdr:to>
      <cdr:x>0.32141</cdr:x>
      <cdr:y>0.15315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757534" y="-1784919"/>
          <a:ext cx="1122631" cy="6230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600" dirty="0" smtClean="0"/>
            <a:t>PPM</a:t>
          </a:r>
          <a:endParaRPr lang="zh-CN" altLang="en-US" sz="1600" dirty="0"/>
        </a:p>
      </cdr:txBody>
    </cdr:sp>
  </cdr:relSizeAnchor>
  <cdr:relSizeAnchor xmlns:cdr="http://schemas.openxmlformats.org/drawingml/2006/chartDrawing">
    <cdr:from>
      <cdr:x>0.22883</cdr:x>
      <cdr:y>0.18381</cdr:y>
    </cdr:from>
    <cdr:to>
      <cdr:x>0.78413</cdr:x>
      <cdr:y>0.4284</cdr:y>
    </cdr:to>
    <cdr:cxnSp macro="">
      <cdr:nvCxnSpPr>
        <cdr:cNvPr id="4" name="直接箭头连接符 3"/>
        <cdr:cNvCxnSpPr/>
      </cdr:nvCxnSpPr>
      <cdr:spPr>
        <a:xfrm xmlns:a="http://schemas.openxmlformats.org/drawingml/2006/main" flipV="1">
          <a:off x="1338580" y="747829"/>
          <a:ext cx="3248409" cy="995082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C00000"/>
          </a:solidFill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33F80-539D-4707-9841-183974CC1F85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A775D-D46C-46CC-AD07-85213D52E0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1340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14746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5747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7288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1927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72093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3483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21657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0B46DC-0D83-4B0B-9E10-199D0716A861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3049" tIns="46525" rIns="93049" bIns="465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5194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519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14808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14808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14808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43812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43812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43812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21657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201716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33006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52479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1327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48019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11247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265084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23585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21657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76067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53856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08714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6085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2165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8994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27617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41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0647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949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265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95709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0131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7747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675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7202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BA338-C754-4EDE-B0F7-9C541DAB2653}" type="datetimeFigureOut">
              <a:rPr lang="zh-CN" altLang="en-US" smtClean="0"/>
              <a:pPr/>
              <a:t>2021-05-16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E5F2F-2341-4894-9DB8-674B4B2A6D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8378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http://auto.china.com/zh_cn/tech/2145/20021203/images/11374670_95229.jp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package" Target="../embeddings/Microsoft_PowerPoint_____2.pptx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oleObject" Target="../embeddings/oleObject4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gif"/><Relationship Id="rId9" Type="http://schemas.openxmlformats.org/officeDocument/2006/relationships/image" Target="../media/image9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hyperlink" Target="http://www.nsfc.gov.c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hyperlink" Target="http://www.sinopec.com.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97.png"/><Relationship Id="rId4" Type="http://schemas.openxmlformats.org/officeDocument/2006/relationships/notesSlide" Target="../notesSlides/notesSlide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4389F5C7-54F0-7E40-A347-430981EB5BD9}"/>
              </a:ext>
            </a:extLst>
          </p:cNvPr>
          <p:cNvSpPr>
            <a:spLocks/>
          </p:cNvSpPr>
          <p:nvPr/>
        </p:nvSpPr>
        <p:spPr bwMode="auto">
          <a:xfrm>
            <a:off x="5475817" y="-84653"/>
            <a:ext cx="6716183" cy="6854825"/>
          </a:xfrm>
          <a:custGeom>
            <a:avLst/>
            <a:gdLst>
              <a:gd name="T0" fmla="*/ 1295 w 1295"/>
              <a:gd name="T1" fmla="*/ 1062 h 1062"/>
              <a:gd name="T2" fmla="*/ 1295 w 1295"/>
              <a:gd name="T3" fmla="*/ 0 h 1062"/>
              <a:gd name="T4" fmla="*/ 1081 w 1295"/>
              <a:gd name="T5" fmla="*/ 163 h 1062"/>
              <a:gd name="T6" fmla="*/ 878 w 1295"/>
              <a:gd name="T7" fmla="*/ 281 h 1062"/>
              <a:gd name="T8" fmla="*/ 641 w 1295"/>
              <a:gd name="T9" fmla="*/ 438 h 1062"/>
              <a:gd name="T10" fmla="*/ 274 w 1295"/>
              <a:gd name="T11" fmla="*/ 590 h 1062"/>
              <a:gd name="T12" fmla="*/ 45 w 1295"/>
              <a:gd name="T13" fmla="*/ 979 h 1062"/>
              <a:gd name="T14" fmla="*/ 0 w 1295"/>
              <a:gd name="T15" fmla="*/ 1062 h 1062"/>
              <a:gd name="T16" fmla="*/ 1295 w 1295"/>
              <a:gd name="T17" fmla="*/ 1062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5" h="1062">
                <a:moveTo>
                  <a:pt x="1295" y="1062"/>
                </a:moveTo>
                <a:cubicBezTo>
                  <a:pt x="1295" y="0"/>
                  <a:pt x="1295" y="0"/>
                  <a:pt x="1295" y="0"/>
                </a:cubicBezTo>
                <a:cubicBezTo>
                  <a:pt x="1176" y="15"/>
                  <a:pt x="1104" y="111"/>
                  <a:pt x="1081" y="163"/>
                </a:cubicBezTo>
                <a:cubicBezTo>
                  <a:pt x="1045" y="243"/>
                  <a:pt x="985" y="294"/>
                  <a:pt x="878" y="281"/>
                </a:cubicBezTo>
                <a:cubicBezTo>
                  <a:pt x="771" y="268"/>
                  <a:pt x="707" y="299"/>
                  <a:pt x="641" y="438"/>
                </a:cubicBezTo>
                <a:cubicBezTo>
                  <a:pt x="582" y="560"/>
                  <a:pt x="520" y="531"/>
                  <a:pt x="274" y="590"/>
                </a:cubicBezTo>
                <a:cubicBezTo>
                  <a:pt x="28" y="649"/>
                  <a:pt x="96" y="812"/>
                  <a:pt x="45" y="979"/>
                </a:cubicBezTo>
                <a:cubicBezTo>
                  <a:pt x="35" y="1011"/>
                  <a:pt x="19" y="1038"/>
                  <a:pt x="0" y="1062"/>
                </a:cubicBezTo>
                <a:lnTo>
                  <a:pt x="1295" y="1062"/>
                </a:lnTo>
                <a:close/>
              </a:path>
            </a:pathLst>
          </a:cu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xmlns="" id="{F5D9CB89-5CE4-6841-9AFD-532CC7516E20}"/>
              </a:ext>
            </a:extLst>
          </p:cNvPr>
          <p:cNvSpPr>
            <a:spLocks/>
          </p:cNvSpPr>
          <p:nvPr/>
        </p:nvSpPr>
        <p:spPr bwMode="auto">
          <a:xfrm>
            <a:off x="8905461" y="3630414"/>
            <a:ext cx="3286538" cy="3227586"/>
          </a:xfrm>
          <a:custGeom>
            <a:avLst/>
            <a:gdLst>
              <a:gd name="T0" fmla="*/ 1295 w 1295"/>
              <a:gd name="T1" fmla="*/ 1062 h 1062"/>
              <a:gd name="T2" fmla="*/ 1295 w 1295"/>
              <a:gd name="T3" fmla="*/ 0 h 1062"/>
              <a:gd name="T4" fmla="*/ 1081 w 1295"/>
              <a:gd name="T5" fmla="*/ 163 h 1062"/>
              <a:gd name="T6" fmla="*/ 878 w 1295"/>
              <a:gd name="T7" fmla="*/ 281 h 1062"/>
              <a:gd name="T8" fmla="*/ 641 w 1295"/>
              <a:gd name="T9" fmla="*/ 438 h 1062"/>
              <a:gd name="T10" fmla="*/ 274 w 1295"/>
              <a:gd name="T11" fmla="*/ 590 h 1062"/>
              <a:gd name="T12" fmla="*/ 45 w 1295"/>
              <a:gd name="T13" fmla="*/ 979 h 1062"/>
              <a:gd name="T14" fmla="*/ 0 w 1295"/>
              <a:gd name="T15" fmla="*/ 1062 h 1062"/>
              <a:gd name="T16" fmla="*/ 1295 w 1295"/>
              <a:gd name="T17" fmla="*/ 1062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5" h="1062">
                <a:moveTo>
                  <a:pt x="1295" y="1062"/>
                </a:moveTo>
                <a:cubicBezTo>
                  <a:pt x="1295" y="0"/>
                  <a:pt x="1295" y="0"/>
                  <a:pt x="1295" y="0"/>
                </a:cubicBezTo>
                <a:cubicBezTo>
                  <a:pt x="1176" y="15"/>
                  <a:pt x="1104" y="111"/>
                  <a:pt x="1081" y="163"/>
                </a:cubicBezTo>
                <a:cubicBezTo>
                  <a:pt x="1045" y="243"/>
                  <a:pt x="985" y="294"/>
                  <a:pt x="878" y="281"/>
                </a:cubicBezTo>
                <a:cubicBezTo>
                  <a:pt x="771" y="268"/>
                  <a:pt x="707" y="299"/>
                  <a:pt x="641" y="438"/>
                </a:cubicBezTo>
                <a:cubicBezTo>
                  <a:pt x="582" y="560"/>
                  <a:pt x="520" y="531"/>
                  <a:pt x="274" y="590"/>
                </a:cubicBezTo>
                <a:cubicBezTo>
                  <a:pt x="28" y="649"/>
                  <a:pt x="96" y="812"/>
                  <a:pt x="45" y="979"/>
                </a:cubicBezTo>
                <a:cubicBezTo>
                  <a:pt x="35" y="1011"/>
                  <a:pt x="19" y="1038"/>
                  <a:pt x="0" y="1062"/>
                </a:cubicBezTo>
                <a:lnTo>
                  <a:pt x="1295" y="106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5" name="椭圆 5">
            <a:extLst>
              <a:ext uri="{FF2B5EF4-FFF2-40B4-BE49-F238E27FC236}">
                <a16:creationId xmlns:a16="http://schemas.microsoft.com/office/drawing/2014/main" xmlns="" id="{DAF6F897-4DD4-C640-AAC0-E6191DA35D6A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xmlns="" id="{135041C2-3961-0F47-A549-E75AE8560E98}"/>
              </a:ext>
            </a:extLst>
          </p:cNvPr>
          <p:cNvSpPr txBox="1"/>
          <p:nvPr/>
        </p:nvSpPr>
        <p:spPr>
          <a:xfrm>
            <a:off x="1410990" y="426058"/>
            <a:ext cx="1503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spc="600" dirty="0" smtClean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2021</a:t>
            </a:r>
            <a:endParaRPr lang="zh-CN" altLang="en-US" sz="2800" b="1" spc="6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xmlns="" id="{9411BAB3-9B5C-BF46-B834-DD17EE547DE5}"/>
              </a:ext>
            </a:extLst>
          </p:cNvPr>
          <p:cNvSpPr txBox="1"/>
          <p:nvPr/>
        </p:nvSpPr>
        <p:spPr>
          <a:xfrm>
            <a:off x="1553605" y="2863494"/>
            <a:ext cx="12184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dirty="0">
                <a:gradFill>
                  <a:gsLst>
                    <a:gs pos="0">
                      <a:schemeClr val="accent1"/>
                    </a:gs>
                    <a:gs pos="43000">
                      <a:schemeClr val="accent2"/>
                    </a:gs>
                  </a:gsLst>
                  <a:lin ang="10800000" scaled="1"/>
                </a:gra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  <a:sym typeface="思源黑体" panose="020B0500000000000000" pitchFamily="34" charset="-122"/>
              </a:rPr>
              <a:t>“</a:t>
            </a:r>
          </a:p>
        </p:txBody>
      </p:sp>
      <p:sp>
        <p:nvSpPr>
          <p:cNvPr id="8" name="半闭框 6">
            <a:extLst>
              <a:ext uri="{FF2B5EF4-FFF2-40B4-BE49-F238E27FC236}">
                <a16:creationId xmlns:a16="http://schemas.microsoft.com/office/drawing/2014/main" xmlns="" id="{BCF1811C-494F-464A-91F7-0EF9B46FC03D}"/>
              </a:ext>
            </a:extLst>
          </p:cNvPr>
          <p:cNvSpPr/>
          <p:nvPr/>
        </p:nvSpPr>
        <p:spPr>
          <a:xfrm rot="5400000">
            <a:off x="8922135" y="1903459"/>
            <a:ext cx="809804" cy="776251"/>
          </a:xfrm>
          <a:prstGeom prst="halfFrame">
            <a:avLst>
              <a:gd name="adj1" fmla="val 5058"/>
              <a:gd name="adj2" fmla="val 44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PA-矩形 3">
            <a:extLst>
              <a:ext uri="{FF2B5EF4-FFF2-40B4-BE49-F238E27FC236}">
                <a16:creationId xmlns:a16="http://schemas.microsoft.com/office/drawing/2014/main" xmlns="" id="{7E5C79F0-96C6-B646-BE96-450AD621FB4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705100" y="2291584"/>
            <a:ext cx="6233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思源黑体" panose="020B0500000000000000" pitchFamily="34" charset="-122"/>
              </a:rPr>
              <a:t>浅谈</a:t>
            </a:r>
            <a:r>
              <a:rPr lang="zh-CN" altLang="en-US" sz="5400" b="1" dirty="0" smtClean="0">
                <a:solidFill>
                  <a:srgbClr val="FF0000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思源黑体" panose="020B0500000000000000" pitchFamily="34" charset="-122"/>
              </a:rPr>
              <a:t>碳减排</a:t>
            </a:r>
            <a:r>
              <a:rPr lang="zh-CN" altLang="en-US" sz="5400" b="1" dirty="0" smtClean="0"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思源黑体" panose="020B0500000000000000" pitchFamily="34" charset="-122"/>
              </a:rPr>
              <a:t>与</a:t>
            </a:r>
            <a:r>
              <a:rPr lang="zh-CN" altLang="en-US" sz="5400" b="1" dirty="0" smtClean="0">
                <a:solidFill>
                  <a:srgbClr val="FF0000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思源黑体" panose="020B0500000000000000" pitchFamily="34" charset="-122"/>
              </a:rPr>
              <a:t>氢能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思源黑体" panose="020B0500000000000000" pitchFamily="34" charset="-122"/>
            </a:endParaRPr>
          </a:p>
        </p:txBody>
      </p:sp>
      <p:sp>
        <p:nvSpPr>
          <p:cNvPr id="13" name="副标题 2"/>
          <p:cNvSpPr txBox="1">
            <a:spLocks/>
          </p:cNvSpPr>
          <p:nvPr/>
        </p:nvSpPr>
        <p:spPr>
          <a:xfrm>
            <a:off x="2705100" y="4367907"/>
            <a:ext cx="581025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800" b="1" dirty="0" smtClean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           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吴素芳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  <a:sym typeface="思源黑体" panose="020B0500000000000000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800" b="1" dirty="0" smtClean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浙江大学 化学工程与生物工程学院</a:t>
            </a:r>
            <a:endParaRPr lang="en-US" altLang="zh-CN" sz="2800" b="1" dirty="0" smtClean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sym typeface="思源黑体" panose="020B0500000000000000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          2021.5.17</a:t>
            </a:r>
            <a:endParaRPr lang="zh-CN" altLang="en-US" sz="28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276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9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3">
            <a:extLst>
              <a:ext uri="{FF2B5EF4-FFF2-40B4-BE49-F238E27FC236}">
                <a16:creationId xmlns:a16="http://schemas.microsoft.com/office/drawing/2014/main" xmlns="" id="{01B63C71-09D4-CD4D-BB82-7DD279BF6E53}"/>
              </a:ext>
            </a:extLst>
          </p:cNvPr>
          <p:cNvSpPr/>
          <p:nvPr/>
        </p:nvSpPr>
        <p:spPr>
          <a:xfrm>
            <a:off x="0" y="1815548"/>
            <a:ext cx="12192000" cy="3783496"/>
          </a:xfrm>
          <a:prstGeom prst="rect">
            <a:avLst/>
          </a:prstGeom>
          <a:blipFill>
            <a:blip r:embed="rId3" cstate="print"/>
            <a:stretch>
              <a:fillRect t="-58042" b="-580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" name="矩形 12">
            <a:extLst>
              <a:ext uri="{FF2B5EF4-FFF2-40B4-BE49-F238E27FC236}">
                <a16:creationId xmlns:a16="http://schemas.microsoft.com/office/drawing/2014/main" xmlns="" id="{A10EC927-5738-0B4B-9EBA-B515A914BBE7}"/>
              </a:ext>
            </a:extLst>
          </p:cNvPr>
          <p:cNvSpPr/>
          <p:nvPr/>
        </p:nvSpPr>
        <p:spPr>
          <a:xfrm>
            <a:off x="1" y="1714551"/>
            <a:ext cx="12191999" cy="3783496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xmlns="" id="{CFCA9331-6B13-5341-87BA-86DA8CCC66B6}"/>
              </a:ext>
            </a:extLst>
          </p:cNvPr>
          <p:cNvGrpSpPr/>
          <p:nvPr/>
        </p:nvGrpSpPr>
        <p:grpSpPr>
          <a:xfrm>
            <a:off x="930863" y="2248176"/>
            <a:ext cx="2381772" cy="2190931"/>
            <a:chOff x="1470701" y="1821913"/>
            <a:chExt cx="3820826" cy="3607097"/>
          </a:xfrm>
        </p:grpSpPr>
        <p:sp>
          <p:nvSpPr>
            <p:cNvPr id="8" name="矩形 1">
              <a:extLst>
                <a:ext uri="{FF2B5EF4-FFF2-40B4-BE49-F238E27FC236}">
                  <a16:creationId xmlns:a16="http://schemas.microsoft.com/office/drawing/2014/main" xmlns="" id="{0C8F17A1-CDED-0F44-B9F9-B0C03A6B1B76}"/>
                </a:ext>
              </a:extLst>
            </p:cNvPr>
            <p:cNvSpPr/>
            <p:nvPr/>
          </p:nvSpPr>
          <p:spPr>
            <a:xfrm>
              <a:off x="1470701" y="1821913"/>
              <a:ext cx="3820826" cy="3607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矩形 3">
              <a:extLst>
                <a:ext uri="{FF2B5EF4-FFF2-40B4-BE49-F238E27FC236}">
                  <a16:creationId xmlns:a16="http://schemas.microsoft.com/office/drawing/2014/main" xmlns="" id="{C49AE8E5-4513-4646-AD0E-D5AA7BDAAB98}"/>
                </a:ext>
              </a:extLst>
            </p:cNvPr>
            <p:cNvSpPr/>
            <p:nvPr/>
          </p:nvSpPr>
          <p:spPr>
            <a:xfrm>
              <a:off x="1470701" y="4952492"/>
              <a:ext cx="1339401" cy="476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" name="矩形 4">
              <a:extLst>
                <a:ext uri="{FF2B5EF4-FFF2-40B4-BE49-F238E27FC236}">
                  <a16:creationId xmlns:a16="http://schemas.microsoft.com/office/drawing/2014/main" xmlns="" id="{68D86627-90D8-3F4F-B3BA-580D789A5EFF}"/>
                </a:ext>
              </a:extLst>
            </p:cNvPr>
            <p:cNvSpPr/>
            <p:nvPr/>
          </p:nvSpPr>
          <p:spPr>
            <a:xfrm>
              <a:off x="2810101" y="4952492"/>
              <a:ext cx="1566931" cy="4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文本框 15">
              <a:extLst>
                <a:ext uri="{FF2B5EF4-FFF2-40B4-BE49-F238E27FC236}">
                  <a16:creationId xmlns:a16="http://schemas.microsoft.com/office/drawing/2014/main" xmlns="" id="{15182477-B9F1-B048-89EF-85E10140BEC6}"/>
                </a:ext>
              </a:extLst>
            </p:cNvPr>
            <p:cNvSpPr txBox="1"/>
            <p:nvPr/>
          </p:nvSpPr>
          <p:spPr>
            <a:xfrm>
              <a:off x="1473946" y="2689761"/>
              <a:ext cx="3743818" cy="1368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内容</a:t>
              </a: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14" name="文本框 17">
            <a:extLst>
              <a:ext uri="{FF2B5EF4-FFF2-40B4-BE49-F238E27FC236}">
                <a16:creationId xmlns:a16="http://schemas.microsoft.com/office/drawing/2014/main" xmlns="" id="{AD0E5CC2-0A9E-744B-9892-F9763BC0D641}"/>
              </a:ext>
            </a:extLst>
          </p:cNvPr>
          <p:cNvSpPr txBox="1"/>
          <p:nvPr/>
        </p:nvSpPr>
        <p:spPr>
          <a:xfrm>
            <a:off x="4496682" y="1957129"/>
            <a:ext cx="7481958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3600" b="1" dirty="0" smtClean="0">
                <a:solidFill>
                  <a:schemeClr val="bg1"/>
                </a:solidFill>
              </a:rPr>
              <a:t>2.1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植树造林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>
              <a:lnSpc>
                <a:spcPts val="5000"/>
              </a:lnSpc>
            </a:pPr>
            <a:r>
              <a:rPr lang="en-US" altLang="zh-CN" sz="3600" b="1" dirty="0" smtClean="0">
                <a:solidFill>
                  <a:schemeClr val="bg1"/>
                </a:solidFill>
              </a:rPr>
              <a:t>2.2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燃煤电厂碳捕集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CC</a:t>
            </a:r>
          </a:p>
          <a:p>
            <a:pPr>
              <a:lnSpc>
                <a:spcPts val="5000"/>
              </a:lnSpc>
            </a:pPr>
            <a:r>
              <a:rPr lang="en-US" altLang="zh-CN" sz="3600" b="1" dirty="0" smtClean="0">
                <a:solidFill>
                  <a:schemeClr val="bg1"/>
                </a:solidFill>
              </a:rPr>
              <a:t>2.3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碳捕集后存储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CCS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和利用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CCUS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>
              <a:lnSpc>
                <a:spcPts val="5000"/>
              </a:lnSpc>
            </a:pPr>
            <a:r>
              <a:rPr lang="en-US" altLang="zh-CN" sz="3600" b="1" dirty="0" smtClean="0">
                <a:solidFill>
                  <a:schemeClr val="bg1"/>
                </a:solidFill>
              </a:rPr>
              <a:t>2.4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替代</a:t>
            </a:r>
            <a:r>
              <a:rPr lang="zh-CN" altLang="en-US" sz="3600" b="1" dirty="0">
                <a:solidFill>
                  <a:schemeClr val="bg1"/>
                </a:solidFill>
              </a:rPr>
              <a:t>能源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>
              <a:lnSpc>
                <a:spcPts val="5000"/>
              </a:lnSpc>
            </a:pPr>
            <a:r>
              <a:rPr lang="en-US" altLang="zh-CN" sz="3600" b="1" dirty="0" smtClean="0">
                <a:solidFill>
                  <a:schemeClr val="bg1"/>
                </a:solidFill>
              </a:rPr>
              <a:t>2.5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燃油汽车的替代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11734" y="286431"/>
            <a:ext cx="3796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4000" b="1" spc="600" dirty="0" smtClean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2.</a:t>
            </a:r>
            <a:r>
              <a:rPr lang="zh-CN" altLang="en-US" sz="4000" b="1" dirty="0"/>
              <a:t>碳减排</a:t>
            </a:r>
            <a:r>
              <a:rPr lang="zh-CN" altLang="en-US" sz="4000" b="1" dirty="0" smtClean="0"/>
              <a:t>的途径</a:t>
            </a:r>
            <a:endParaRPr lang="en-US" altLang="zh-CN" sz="4000" b="1" spc="600" dirty="0" smtClean="0">
              <a:solidFill>
                <a:schemeClr val="accent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707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3321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472698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2.1 </a:t>
            </a:r>
            <a:r>
              <a:rPr lang="zh-CN" altLang="en-US" sz="2800" b="1" dirty="0" smtClean="0"/>
              <a:t>植树造林</a:t>
            </a:r>
            <a:endParaRPr lang="zh-CN" altLang="en-US" sz="2800" b="1" spc="6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38160" y="918225"/>
            <a:ext cx="3936735" cy="22128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02533" y="1882255"/>
            <a:ext cx="6332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树木直接吸收</a:t>
            </a:r>
            <a:r>
              <a:rPr lang="en-US" altLang="zh-CN" sz="2400" b="1" dirty="0" smtClean="0"/>
              <a:t>CO</a:t>
            </a:r>
            <a:r>
              <a:rPr lang="en-US" altLang="zh-CN" sz="2400" b="1" baseline="-25000" dirty="0" smtClean="0"/>
              <a:t>2</a:t>
            </a:r>
            <a:r>
              <a:rPr lang="zh-CN" altLang="en-US" sz="2400" b="1" dirty="0" smtClean="0"/>
              <a:t>，吸收的量根据树生长速度不同而不同。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38160" y="3445690"/>
            <a:ext cx="3953256" cy="27356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2860" y="3858737"/>
            <a:ext cx="4087786" cy="23226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451" y="4472948"/>
            <a:ext cx="3302896" cy="170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689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3321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412845" y="308902"/>
            <a:ext cx="3756156" cy="666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燃煤电厂碳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捕集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8742" y="1050687"/>
            <a:ext cx="10433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CC---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Cabon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Capture, </a:t>
            </a:r>
          </a:p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CCS---Carbon Capture and Storage, </a:t>
            </a:r>
          </a:p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CCUS---Carbon Capture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Storage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02861" y="169687"/>
            <a:ext cx="2859185" cy="20414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85617" y="2320623"/>
            <a:ext cx="2876429" cy="1920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02861" y="4429430"/>
            <a:ext cx="2866915" cy="19150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12845" y="216280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b="1" dirty="0" smtClean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CC: </a:t>
            </a:r>
            <a:r>
              <a:rPr lang="zh-CN" altLang="en-US" sz="24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化石燃料</a:t>
            </a:r>
            <a:r>
              <a:rPr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电厂、钢铁厂、水泥厂、炼油厂、合成氨厂等</a:t>
            </a:r>
            <a:r>
              <a:rPr lang="en-US" altLang="zh-CN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400" b="1" baseline="-25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的集中排放</a:t>
            </a:r>
            <a:r>
              <a:rPr lang="zh-CN" altLang="en-US" sz="24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源。</a:t>
            </a:r>
            <a:endParaRPr lang="en-US" altLang="zh-CN" sz="2400" b="1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捕集成本根据采用的方法不同而异。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203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3321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47269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碳捕集方法</a:t>
            </a:r>
            <a:endParaRPr lang="zh-CN" altLang="en-US" sz="2800" b="1" spc="6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57981" y="1097280"/>
            <a:ext cx="3086003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燃烧前脱碳：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高温</a:t>
            </a:r>
            <a:r>
              <a:rPr lang="en-US" altLang="zh-CN" b="1" dirty="0" smtClean="0"/>
              <a:t>600°C</a:t>
            </a:r>
            <a:r>
              <a:rPr lang="zh-CN" altLang="en-US" b="1" dirty="0" smtClean="0"/>
              <a:t>以上，</a:t>
            </a:r>
            <a:endParaRPr lang="en-US" altLang="zh-CN" b="1" dirty="0" smtClean="0"/>
          </a:p>
          <a:p>
            <a:r>
              <a:rPr lang="zh-CN" altLang="en-US" b="1" dirty="0" smtClean="0"/>
              <a:t>在汽化炉内进行；</a:t>
            </a:r>
            <a:endParaRPr lang="en-US" altLang="zh-CN" b="1" dirty="0" smtClean="0"/>
          </a:p>
          <a:p>
            <a:r>
              <a:rPr lang="zh-CN" altLang="en-US" b="1" dirty="0" smtClean="0"/>
              <a:t>化学反应过程，产生合成气。</a:t>
            </a:r>
            <a:endParaRPr lang="en-US" altLang="zh-CN" b="1" dirty="0" smtClean="0"/>
          </a:p>
          <a:p>
            <a:r>
              <a:rPr lang="zh-CN" altLang="en-US" b="1" dirty="0" smtClean="0"/>
              <a:t>或者用</a:t>
            </a:r>
            <a:r>
              <a:rPr lang="en-US" altLang="zh-CN" b="1" dirty="0" err="1" smtClean="0"/>
              <a:t>CaO</a:t>
            </a:r>
            <a:r>
              <a:rPr lang="zh-CN" altLang="en-US" b="1" dirty="0" smtClean="0"/>
              <a:t>脱碳直接产生</a:t>
            </a:r>
            <a:r>
              <a:rPr lang="en-US" altLang="zh-CN" b="1" dirty="0" smtClean="0"/>
              <a:t>H</a:t>
            </a:r>
            <a:r>
              <a:rPr lang="en-US" altLang="zh-CN" b="1" baseline="-25000" dirty="0" smtClean="0"/>
              <a:t>2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endParaRPr lang="en-US" altLang="zh-CN" b="1" baseline="-25000" dirty="0" smtClean="0"/>
          </a:p>
          <a:p>
            <a:r>
              <a:rPr lang="zh-CN" altLang="en-US" b="1" dirty="0" smtClean="0"/>
              <a:t>只有新建发电厂才能用。  </a:t>
            </a:r>
            <a:endParaRPr lang="en-US" altLang="zh-CN" b="1" dirty="0" smtClean="0"/>
          </a:p>
          <a:p>
            <a:r>
              <a:rPr lang="zh-CN" altLang="en-US" b="1" dirty="0" smtClean="0"/>
              <a:t>例如：</a:t>
            </a:r>
            <a:r>
              <a:rPr lang="en-US" altLang="zh-CN" b="1" dirty="0" smtClean="0"/>
              <a:t>IGCC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57978" y="4863143"/>
            <a:ext cx="3086004" cy="1292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燃烧后脱碳：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温度</a:t>
            </a:r>
            <a:r>
              <a:rPr lang="en-US" altLang="zh-CN" b="1" dirty="0" smtClean="0"/>
              <a:t>80°C</a:t>
            </a:r>
            <a:r>
              <a:rPr lang="zh-CN" altLang="en-US" b="1" dirty="0" smtClean="0"/>
              <a:t>左右，</a:t>
            </a:r>
            <a:endParaRPr lang="en-US" altLang="zh-CN" b="1" dirty="0" smtClean="0"/>
          </a:p>
          <a:p>
            <a:r>
              <a:rPr lang="zh-CN" altLang="en-US" b="1" dirty="0" smtClean="0"/>
              <a:t>在脱硫脱汞以后，</a:t>
            </a:r>
            <a:endParaRPr lang="en-US" altLang="zh-CN" b="1" dirty="0" smtClean="0"/>
          </a:p>
          <a:p>
            <a:r>
              <a:rPr lang="zh-CN" altLang="en-US" b="1" dirty="0" smtClean="0"/>
              <a:t>一般液相脱碳，单乙醇胺等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6864" y="881167"/>
            <a:ext cx="7335136" cy="550135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57979" y="3533787"/>
            <a:ext cx="3086003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富氧燃烧脱碳：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endParaRPr lang="en-US" altLang="zh-CN" sz="2400" b="1" dirty="0">
              <a:solidFill>
                <a:srgbClr val="FF0000"/>
              </a:solidFill>
            </a:endParaRPr>
          </a:p>
          <a:p>
            <a:endParaRPr lang="en-US" altLang="zh-CN" sz="2400" b="1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7978" y="4046132"/>
            <a:ext cx="319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用氧气代替空气燃烧，得到浓缩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气体，降低捕集成本。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983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27478852"/>
              </p:ext>
            </p:extLst>
          </p:nvPr>
        </p:nvGraphicFramePr>
        <p:xfrm>
          <a:off x="4981339" y="1596762"/>
          <a:ext cx="6795245" cy="31440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358885">
                  <a:extLst>
                    <a:ext uri="{9D8B030D-6E8A-4147-A177-3AD203B41FA5}">
                      <a16:colId xmlns:a16="http://schemas.microsoft.com/office/drawing/2014/main" xmlns="" val="1756204350"/>
                    </a:ext>
                  </a:extLst>
                </a:gridCol>
                <a:gridCol w="1358885">
                  <a:extLst>
                    <a:ext uri="{9D8B030D-6E8A-4147-A177-3AD203B41FA5}">
                      <a16:colId xmlns:a16="http://schemas.microsoft.com/office/drawing/2014/main" xmlns="" val="4279246953"/>
                    </a:ext>
                  </a:extLst>
                </a:gridCol>
                <a:gridCol w="1358885">
                  <a:extLst>
                    <a:ext uri="{9D8B030D-6E8A-4147-A177-3AD203B41FA5}">
                      <a16:colId xmlns:a16="http://schemas.microsoft.com/office/drawing/2014/main" xmlns="" val="1374856818"/>
                    </a:ext>
                  </a:extLst>
                </a:gridCol>
                <a:gridCol w="1358885">
                  <a:extLst>
                    <a:ext uri="{9D8B030D-6E8A-4147-A177-3AD203B41FA5}">
                      <a16:colId xmlns:a16="http://schemas.microsoft.com/office/drawing/2014/main" xmlns="" val="1848884481"/>
                    </a:ext>
                  </a:extLst>
                </a:gridCol>
                <a:gridCol w="1359705">
                  <a:extLst>
                    <a:ext uri="{9D8B030D-6E8A-4147-A177-3AD203B41FA5}">
                      <a16:colId xmlns:a16="http://schemas.microsoft.com/office/drawing/2014/main" xmlns="" val="3245858895"/>
                    </a:ext>
                  </a:extLst>
                </a:gridCol>
              </a:tblGrid>
              <a:tr h="62389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不</a:t>
                      </a:r>
                      <a:r>
                        <a:rPr lang="zh-CN" sz="1600" kern="100" dirty="0">
                          <a:effectLst/>
                        </a:rPr>
                        <a:t>捕集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燃烧</a:t>
                      </a:r>
                      <a:r>
                        <a:rPr lang="zh-CN" sz="1600" kern="100" dirty="0">
                          <a:effectLst/>
                        </a:rPr>
                        <a:t>后捕集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燃烧</a:t>
                      </a:r>
                      <a:r>
                        <a:rPr lang="zh-CN" sz="1600" kern="100" dirty="0">
                          <a:effectLst/>
                        </a:rPr>
                        <a:t>前捕集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富</a:t>
                      </a:r>
                      <a:r>
                        <a:rPr lang="zh-CN" sz="1600" kern="100" dirty="0">
                          <a:effectLst/>
                        </a:rPr>
                        <a:t>氧燃烧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05093705"/>
                  </a:ext>
                </a:extLst>
              </a:tr>
              <a:tr h="5039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热效率（</a:t>
                      </a:r>
                      <a:r>
                        <a:rPr lang="en-US" sz="1400" kern="100" dirty="0">
                          <a:effectLst/>
                        </a:rPr>
                        <a:t>%LHV</a:t>
                      </a:r>
                      <a:r>
                        <a:rPr lang="zh-CN" sz="1400" kern="100" dirty="0">
                          <a:effectLst/>
                        </a:rPr>
                        <a:t>）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44.0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34.8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31.5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35.4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0476626"/>
                  </a:ext>
                </a:extLst>
              </a:tr>
              <a:tr h="4573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建设成本（美元</a:t>
                      </a:r>
                      <a:r>
                        <a:rPr lang="en-US" sz="1400" kern="100" dirty="0">
                          <a:effectLst/>
                        </a:rPr>
                        <a:t>/kw</a:t>
                      </a:r>
                      <a:r>
                        <a:rPr lang="zh-CN" sz="1400" kern="100" dirty="0">
                          <a:effectLst/>
                        </a:rPr>
                        <a:t>）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1410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1980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1820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2210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16577544"/>
                  </a:ext>
                </a:extLst>
              </a:tr>
              <a:tr h="4479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电力成本（</a:t>
                      </a:r>
                      <a:r>
                        <a:rPr lang="en-US" sz="1400" kern="100" dirty="0">
                          <a:effectLst/>
                        </a:rPr>
                        <a:t>c/kwh</a:t>
                      </a:r>
                      <a:r>
                        <a:rPr lang="zh-CN" sz="1400" kern="100" dirty="0">
                          <a:effectLst/>
                        </a:rPr>
                        <a:t>）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5.4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7.5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6.9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</a:rPr>
                        <a:t>7.8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46217131"/>
                  </a:ext>
                </a:extLst>
              </a:tr>
              <a:tr h="7359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脱碳费用（美元</a:t>
                      </a:r>
                      <a:r>
                        <a:rPr lang="en-US" sz="1400" kern="100" dirty="0">
                          <a:effectLst/>
                        </a:rPr>
                        <a:t>/t</a:t>
                      </a:r>
                      <a:r>
                        <a:rPr lang="zh-CN" sz="1400" kern="100" dirty="0">
                          <a:effectLst/>
                        </a:rPr>
                        <a:t>）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</a:rPr>
                        <a:t>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34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23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36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67781707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61235" y="1014474"/>
            <a:ext cx="4235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b="1" dirty="0" smtClean="0"/>
              <a:t>表</a:t>
            </a:r>
            <a:r>
              <a:rPr lang="en-US" altLang="zh-CN" sz="1600" b="1" dirty="0" smtClean="0"/>
              <a:t>1 </a:t>
            </a:r>
            <a:r>
              <a:rPr lang="zh-CN" altLang="zh-CN" sz="1600" dirty="0"/>
              <a:t>燃煤电厂二氧化碳捕集技术的成本比较</a:t>
            </a:r>
            <a:r>
              <a:rPr lang="en-US" altLang="zh-CN" sz="1600" baseline="30000" dirty="0" smtClean="0"/>
              <a:t>[1]</a:t>
            </a:r>
            <a:endParaRPr lang="zh-CN" altLang="zh-CN" sz="1600" dirty="0"/>
          </a:p>
        </p:txBody>
      </p:sp>
      <p:sp>
        <p:nvSpPr>
          <p:cNvPr id="4" name="TextBox 15"/>
          <p:cNvSpPr txBox="1"/>
          <p:nvPr/>
        </p:nvSpPr>
        <p:spPr>
          <a:xfrm>
            <a:off x="5007428" y="5262938"/>
            <a:ext cx="6879772" cy="5078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合成气</a:t>
            </a:r>
            <a:r>
              <a:rPr lang="en-US" altLang="zh-CN" b="1" dirty="0" smtClean="0"/>
              <a:t>CO</a:t>
            </a:r>
            <a:r>
              <a:rPr lang="en-US" altLang="zh-CN" b="1" baseline="-25000" dirty="0" smtClean="0"/>
              <a:t>2</a:t>
            </a:r>
            <a:r>
              <a:rPr lang="zh-CN" altLang="en-US" b="1" dirty="0" smtClean="0"/>
              <a:t>浓度高易分离，压力大捕集设备小、捕集成本低等优势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978536" y="1659633"/>
            <a:ext cx="1515977" cy="32717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64616" y="807102"/>
            <a:ext cx="5670972" cy="3832692"/>
            <a:chOff x="88211" y="979375"/>
            <a:chExt cx="5670972" cy="383269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30717" y="1630159"/>
              <a:ext cx="2104165" cy="3181908"/>
            </a:xfrm>
            <a:prstGeom prst="rect">
              <a:avLst/>
            </a:prstGeom>
          </p:spPr>
        </p:pic>
        <p:cxnSp>
          <p:nvCxnSpPr>
            <p:cNvPr id="8" name="直接箭头连接符 7"/>
            <p:cNvCxnSpPr/>
            <p:nvPr/>
          </p:nvCxnSpPr>
          <p:spPr>
            <a:xfrm flipV="1">
              <a:off x="2569028" y="1253710"/>
              <a:ext cx="539389" cy="470202"/>
            </a:xfrm>
            <a:prstGeom prst="straightConnector1">
              <a:avLst/>
            </a:prstGeom>
            <a:ln w="28575">
              <a:solidFill>
                <a:srgbClr val="0448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3032218" y="979375"/>
              <a:ext cx="2726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燃烧后捕集（</a:t>
              </a:r>
              <a:r>
                <a:rPr lang="en-US" altLang="zh-CN" b="1" dirty="0" smtClean="0"/>
                <a:t>10-15%</a:t>
              </a:r>
              <a:r>
                <a:rPr lang="zh-CN" altLang="en-US" b="1" dirty="0" smtClean="0"/>
                <a:t>）</a:t>
              </a:r>
              <a:endParaRPr lang="zh-CN" altLang="en-US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95599" y="437447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化石燃料</a:t>
              </a:r>
              <a:endParaRPr lang="zh-CN" altLang="en-US" b="1" dirty="0"/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1938811" y="4559142"/>
              <a:ext cx="899912" cy="0"/>
            </a:xfrm>
            <a:prstGeom prst="straightConnector1">
              <a:avLst/>
            </a:prstGeom>
            <a:ln w="28575">
              <a:solidFill>
                <a:srgbClr val="0448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1786382" y="3251307"/>
              <a:ext cx="1109217" cy="1"/>
            </a:xfrm>
            <a:prstGeom prst="straightConnector1">
              <a:avLst/>
            </a:prstGeom>
            <a:ln w="28575">
              <a:solidFill>
                <a:srgbClr val="0448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2791861" y="2842949"/>
              <a:ext cx="15327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燃烧前捕集</a:t>
              </a:r>
              <a:endParaRPr lang="en-US" altLang="zh-CN" b="1" dirty="0" smtClean="0"/>
            </a:p>
            <a:p>
              <a:r>
                <a:rPr lang="zh-CN" altLang="en-US" b="1" dirty="0" smtClean="0"/>
                <a:t>（</a:t>
              </a:r>
              <a:r>
                <a:rPr lang="en-US" altLang="zh-CN" b="1" dirty="0" smtClean="0"/>
                <a:t>15-50%</a:t>
              </a:r>
              <a:r>
                <a:rPr lang="zh-CN" altLang="en-US" b="1" dirty="0" smtClean="0"/>
                <a:t>）</a:t>
              </a:r>
              <a:endParaRPr lang="zh-CN" altLang="en-US" b="1" dirty="0"/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269466" y="3722912"/>
              <a:ext cx="936171" cy="0"/>
            </a:xfrm>
            <a:prstGeom prst="straightConnector1">
              <a:avLst/>
            </a:prstGeom>
            <a:ln w="28575">
              <a:solidFill>
                <a:srgbClr val="0448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413657" y="3330840"/>
              <a:ext cx="647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氧气</a:t>
              </a:r>
              <a:endParaRPr lang="zh-CN" altLang="en-US" b="1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8211" y="3819699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富氧燃烧</a:t>
              </a:r>
              <a:endParaRPr lang="en-US" altLang="zh-CN" b="1" dirty="0" smtClean="0"/>
            </a:p>
            <a:p>
              <a:r>
                <a:rPr lang="en-US" altLang="zh-CN" b="1" dirty="0" smtClean="0"/>
                <a:t>(&gt;90%)</a:t>
              </a:r>
              <a:endParaRPr lang="zh-CN" altLang="en-US" b="1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86224" y="4977080"/>
            <a:ext cx="2317706" cy="1072296"/>
            <a:chOff x="8179688" y="3764237"/>
            <a:chExt cx="2490187" cy="1385279"/>
          </a:xfrm>
        </p:grpSpPr>
        <p:sp>
          <p:nvSpPr>
            <p:cNvPr id="18" name="圆角矩形 17"/>
            <p:cNvSpPr/>
            <p:nvPr/>
          </p:nvSpPr>
          <p:spPr>
            <a:xfrm>
              <a:off x="8179688" y="3764237"/>
              <a:ext cx="2490187" cy="1385279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225591" y="3795428"/>
              <a:ext cx="2444284" cy="1312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操作条件</a:t>
              </a:r>
              <a:r>
                <a:rPr lang="en-US" altLang="zh-CN" sz="2000" b="1" baseline="30000" dirty="0" smtClean="0"/>
                <a:t>[2] </a:t>
              </a:r>
              <a:r>
                <a:rPr lang="zh-CN" altLang="en-US" sz="2000" b="1" dirty="0" smtClean="0"/>
                <a:t>：</a:t>
              </a:r>
              <a:endParaRPr lang="en-US" altLang="zh-CN" sz="2000" b="1" dirty="0" smtClean="0"/>
            </a:p>
            <a:p>
              <a:r>
                <a:rPr lang="zh-CN" altLang="en-US" sz="2000" b="1" dirty="0" smtClean="0"/>
                <a:t>温度：</a:t>
              </a:r>
              <a:r>
                <a:rPr lang="en-US" altLang="zh-CN" sz="2000" b="1" dirty="0" smtClean="0"/>
                <a:t>250-400</a:t>
              </a:r>
              <a:r>
                <a:rPr lang="zh-CN" altLang="en-US" sz="2000" b="1" dirty="0" smtClean="0"/>
                <a:t>℃</a:t>
              </a:r>
              <a:endParaRPr lang="en-US" altLang="zh-CN" sz="2000" b="1" dirty="0" smtClean="0"/>
            </a:p>
            <a:p>
              <a:r>
                <a:rPr lang="zh-CN" altLang="en-US" sz="2000" b="1" dirty="0" smtClean="0"/>
                <a:t>压力：</a:t>
              </a:r>
              <a:r>
                <a:rPr lang="en-US" altLang="zh-CN" sz="2000" b="1" dirty="0" smtClean="0"/>
                <a:t>15-20bar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043388" y="25582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气化</a:t>
            </a:r>
            <a:endParaRPr lang="zh-CN" altLang="en-US" b="1" dirty="0"/>
          </a:p>
        </p:txBody>
      </p:sp>
      <p:sp>
        <p:nvSpPr>
          <p:cNvPr id="21" name="矩形 20"/>
          <p:cNvSpPr/>
          <p:nvPr/>
        </p:nvSpPr>
        <p:spPr>
          <a:xfrm>
            <a:off x="2699568" y="3364504"/>
            <a:ext cx="199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整体煤气化联合循环发电系统（</a:t>
            </a:r>
            <a:r>
              <a:rPr lang="en-US" altLang="zh-CN" sz="1600" b="1" dirty="0">
                <a:solidFill>
                  <a:srgbClr val="FF0000"/>
                </a:solidFill>
              </a:rPr>
              <a:t>IGCC</a:t>
            </a:r>
            <a:r>
              <a:rPr lang="zh-CN" altLang="en-US" sz="16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22" name="矩形 21"/>
          <p:cNvSpPr/>
          <p:nvPr/>
        </p:nvSpPr>
        <p:spPr>
          <a:xfrm>
            <a:off x="47410" y="6161855"/>
            <a:ext cx="11576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[1]Dennis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C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Leung,Giorgio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Caramanna,M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Mercedes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Maroto-Valer.An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current status of carbon dioxide capture and storage technologies[J].Renewable and Sustainable Energy Reviews,2014,39:426-443.</a:t>
            </a:r>
          </a:p>
          <a:p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altLang="zh-CN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Gongkui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Xiao,Ranjeet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Singh,Alan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Chaffee,et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al.Advanced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adsorbents based on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MgO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K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capture of CO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elevated temperatures[J].International Journal of Greenhouse Gas Control, 2011,5:634–639.</a:t>
            </a:r>
            <a:endParaRPr lang="zh-CN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86300" y="215626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24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3321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67407" y="244151"/>
            <a:ext cx="2699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捕集方法比较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21345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6096" y="6550387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296048"/>
            <a:ext cx="5654112" cy="666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碳捕集后存储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CCS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和利用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CCUS</a:t>
            </a:r>
          </a:p>
        </p:txBody>
      </p:sp>
      <p:sp>
        <p:nvSpPr>
          <p:cNvPr id="9" name="五角星 8"/>
          <p:cNvSpPr/>
          <p:nvPr/>
        </p:nvSpPr>
        <p:spPr>
          <a:xfrm>
            <a:off x="804030" y="3148382"/>
            <a:ext cx="480053" cy="288032"/>
          </a:xfrm>
          <a:prstGeom prst="star5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59"/>
          <p:cNvSpPr txBox="1"/>
          <p:nvPr/>
        </p:nvSpPr>
        <p:spPr>
          <a:xfrm>
            <a:off x="1357981" y="3687982"/>
            <a:ext cx="54071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利用排放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加氢制甲醇；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+3H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OH+H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△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298K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=-49.143kJ/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endParaRPr lang="en-US" altLang="zh-CN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利用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CH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干重整制合成气。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+CH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→2CO+2H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△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298K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=247kJ/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费托</a:t>
            </a:r>
            <a:r>
              <a:rPr lang="zh-CN" altLang="en-US" dirty="0"/>
              <a:t>合成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Fischer-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Tropsch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synthesis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 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nCO+2nH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+nH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      </a:t>
            </a:r>
            <a:r>
              <a:rPr lang="zh-CN" altLang="en-US" dirty="0" smtClean="0"/>
              <a:t>催化合成液体烃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7"/>
          <p:cNvGrpSpPr/>
          <p:nvPr/>
        </p:nvGrpSpPr>
        <p:grpSpPr>
          <a:xfrm>
            <a:off x="1044056" y="1181858"/>
            <a:ext cx="4299143" cy="479496"/>
            <a:chOff x="-956134" y="2866912"/>
            <a:chExt cx="9810632" cy="479496"/>
          </a:xfrm>
        </p:grpSpPr>
        <p:sp>
          <p:nvSpPr>
            <p:cNvPr id="17" name="AutoShape 40"/>
            <p:cNvSpPr>
              <a:spLocks noChangeArrowheads="1"/>
            </p:cNvSpPr>
            <p:nvPr/>
          </p:nvSpPr>
          <p:spPr bwMode="gray">
            <a:xfrm>
              <a:off x="-26072" y="2866912"/>
              <a:ext cx="8393551" cy="457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78FCB"/>
                </a:gs>
                <a:gs pos="50000">
                  <a:srgbClr val="378FCB">
                    <a:gamma/>
                    <a:tint val="40000"/>
                    <a:invGamma/>
                  </a:srgbClr>
                </a:gs>
                <a:gs pos="100000">
                  <a:srgbClr val="378FCB"/>
                </a:gs>
              </a:gsLst>
              <a:lin ang="0" scaled="1"/>
            </a:gradFill>
            <a:ln w="19050" algn="ctr">
              <a:round/>
              <a:headEnd/>
              <a:tailEnd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378FCB"/>
              </a:extrusionClr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-956134" y="2884743"/>
              <a:ext cx="9810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zh-CN" altLang="en-US" sz="2400" b="1" dirty="0" smtClean="0">
                  <a:latin typeface="Times New Roman" panose="02020603050405020304" pitchFamily="18" charset="0"/>
                  <a:ea typeface="楷体" pitchFamily="49" charset="-122"/>
                  <a:cs typeface="Times New Roman" panose="02020603050405020304" pitchFamily="18" charset="0"/>
                  <a:sym typeface="Calibri" pitchFamily="34" charset="0"/>
                </a:rPr>
                <a:t>二氧化碳捕集和封存</a:t>
              </a:r>
              <a:r>
                <a:rPr lang="en-US" altLang="zh-CN" sz="2400" b="1" dirty="0" smtClean="0">
                  <a:latin typeface="Times New Roman" panose="02020603050405020304" pitchFamily="18" charset="0"/>
                  <a:ea typeface="楷体" pitchFamily="49" charset="-122"/>
                  <a:cs typeface="Times New Roman" panose="02020603050405020304" pitchFamily="18" charset="0"/>
                  <a:sym typeface="Calibri" pitchFamily="34" charset="0"/>
                </a:rPr>
                <a:t>CCS</a:t>
              </a:r>
              <a:endParaRPr lang="zh-CN" altLang="en-US" sz="2400" b="1" dirty="0">
                <a:latin typeface="Times New Roman" panose="02020603050405020304" pitchFamily="18" charset="0"/>
                <a:ea typeface="Adobe 黑体 Std R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7"/>
          <p:cNvGrpSpPr/>
          <p:nvPr/>
        </p:nvGrpSpPr>
        <p:grpSpPr>
          <a:xfrm>
            <a:off x="809979" y="3048482"/>
            <a:ext cx="4416491" cy="504056"/>
            <a:chOff x="-1442095" y="2842352"/>
            <a:chExt cx="9396807" cy="504056"/>
          </a:xfrm>
        </p:grpSpPr>
        <p:sp>
          <p:nvSpPr>
            <p:cNvPr id="20" name="AutoShape 40"/>
            <p:cNvSpPr>
              <a:spLocks noChangeArrowheads="1"/>
            </p:cNvSpPr>
            <p:nvPr/>
          </p:nvSpPr>
          <p:spPr bwMode="gray">
            <a:xfrm>
              <a:off x="-26071" y="2842352"/>
              <a:ext cx="7910438" cy="457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78FCB"/>
                </a:gs>
                <a:gs pos="50000">
                  <a:srgbClr val="378FCB">
                    <a:gamma/>
                    <a:tint val="40000"/>
                    <a:invGamma/>
                  </a:srgbClr>
                </a:gs>
                <a:gs pos="100000">
                  <a:srgbClr val="378FCB"/>
                </a:gs>
              </a:gsLst>
              <a:lin ang="0" scaled="1"/>
            </a:gradFill>
            <a:ln w="19050" algn="ctr">
              <a:round/>
              <a:headEnd/>
              <a:tailEnd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378FCB"/>
              </a:extrusionClr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1" name="TextBox 45"/>
            <p:cNvSpPr txBox="1"/>
            <p:nvPr/>
          </p:nvSpPr>
          <p:spPr>
            <a:xfrm>
              <a:off x="-1442095" y="2884743"/>
              <a:ext cx="9396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zh-CN" altLang="en-US" sz="2400" b="1" dirty="0" smtClean="0">
                  <a:latin typeface="Times New Roman" panose="02020603050405020304" pitchFamily="18" charset="0"/>
                  <a:ea typeface="楷体" pitchFamily="49" charset="-122"/>
                  <a:cs typeface="Times New Roman" panose="02020603050405020304" pitchFamily="18" charset="0"/>
                  <a:sym typeface="Calibri" pitchFamily="34" charset="0"/>
                </a:rPr>
                <a:t>二氧化碳捕集和利用</a:t>
              </a:r>
              <a:r>
                <a:rPr lang="en-US" altLang="zh-CN" sz="2400" b="1" dirty="0" smtClean="0">
                  <a:latin typeface="Times New Roman" panose="02020603050405020304" pitchFamily="18" charset="0"/>
                  <a:ea typeface="楷体" pitchFamily="49" charset="-122"/>
                  <a:cs typeface="Times New Roman" panose="02020603050405020304" pitchFamily="18" charset="0"/>
                  <a:sym typeface="Calibri" pitchFamily="34" charset="0"/>
                </a:rPr>
                <a:t>CCUS</a:t>
              </a:r>
              <a:endParaRPr lang="zh-CN" altLang="en-US" sz="2400" b="1" dirty="0">
                <a:latin typeface="Times New Roman" panose="02020603050405020304" pitchFamily="18" charset="0"/>
                <a:ea typeface="Adobe 黑体 Std R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4" name="图片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595" y="3436414"/>
            <a:ext cx="5190855" cy="2938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 descr="https://gimg2.baidu.com/image_search/src=http%3A%2F%2Fgss0.baidu.com%2F9fo3dSag_xI4khGko9WTAnF6hhy%2Fzhidao%2Fwh%253D450%252C600%2Fsign%3Dc92b36f48001a18bf0be1a4bab1f2b3e%2Fc2fdfc039245d68896c0027ca3c27d1ed31b2423.jpg&amp;refer=http%3A%2F%2Fgss0.baidu.com&amp;app=2002&amp;size=f9999,10000&amp;q=a80&amp;n=0&amp;g=0n&amp;fmt=jpeg?sec=1623508360&amp;t=a8e2c9b3aaff181aa723d4165f778fd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7935" y="39153"/>
            <a:ext cx="4522515" cy="310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475509" y="16684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</a:t>
            </a:r>
            <a:r>
              <a:rPr lang="en-US" altLang="zh-CN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b="1" baseline="-25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打入地下</a:t>
            </a:r>
            <a:r>
              <a:rPr lang="en-US" altLang="zh-CN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千米的盐水层</a:t>
            </a:r>
            <a:r>
              <a:rPr lang="zh-CN" altLang="en-US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，压力</a:t>
            </a:r>
            <a:r>
              <a:rPr lang="zh-CN" alt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会将二氧化碳转换成所谓的“超临界流体”，并缓慢</a:t>
            </a:r>
            <a:r>
              <a:rPr lang="zh-CN" altLang="en-US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固化。据</a:t>
            </a:r>
            <a:r>
              <a:rPr lang="zh-CN" alt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预测全球盐水层的储量达到</a:t>
            </a:r>
            <a:r>
              <a:rPr lang="en-US" altLang="zh-CN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万亿吨，可以储存</a:t>
            </a:r>
            <a:r>
              <a:rPr lang="en-US" altLang="zh-CN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zh-CN" alt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年。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09176" y="5184648"/>
            <a:ext cx="667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/>
              <a:t>2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1250704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472597" y="6485274"/>
            <a:ext cx="719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90611775"/>
              </p:ext>
            </p:extLst>
          </p:nvPr>
        </p:nvGraphicFramePr>
        <p:xfrm>
          <a:off x="787613" y="977803"/>
          <a:ext cx="7584843" cy="35606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122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41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81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41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658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空速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压力</a:t>
                      </a:r>
                      <a:r>
                        <a:rPr lang="en-US" sz="1600" kern="100" dirty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(</a:t>
                      </a:r>
                      <a:r>
                        <a:rPr lang="en-US" sz="1600" kern="100" dirty="0" err="1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MPa</a:t>
                      </a:r>
                      <a:r>
                        <a:rPr lang="en-US" sz="1600" kern="100" dirty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)</a:t>
                      </a:r>
                      <a:endParaRPr lang="zh-CN" sz="1600" kern="100" dirty="0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温度 </a:t>
                      </a:r>
                      <a:r>
                        <a:rPr lang="en-US" sz="1600" kern="100" dirty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(K)</a:t>
                      </a:r>
                      <a:endParaRPr lang="zh-CN" sz="1600" kern="100" dirty="0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X</a:t>
                      </a:r>
                      <a:r>
                        <a:rPr lang="en-US" sz="1600" kern="100" baseline="-25000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CO2</a:t>
                      </a:r>
                      <a:r>
                        <a:rPr lang="en-US" sz="1600" kern="100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00" dirty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(mol, %)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</a:t>
                      </a:r>
                      <a:r>
                        <a:rPr lang="en-US" sz="1600" kern="100" baseline="-25000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CH3OH</a:t>
                      </a:r>
                      <a:r>
                        <a:rPr lang="en-US" sz="1600" kern="100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00" dirty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(mol, %)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5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itchFamily="18" charset="0"/>
                          <a:cs typeface="Times New Roman" pitchFamily="18" charset="0"/>
                        </a:rPr>
                        <a:t>3600 </a:t>
                      </a:r>
                      <a:r>
                        <a:rPr lang="en-US" sz="1600" kern="100" dirty="0" smtClean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en-US" sz="1600" kern="1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r>
                        <a:rPr lang="en-US" altLang="zh-CN" sz="1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[45]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513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13.7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30.1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仿宋"/>
                          <a:cs typeface="黑体"/>
                        </a:rPr>
                        <a:t>3600 </a:t>
                      </a:r>
                      <a:r>
                        <a:rPr lang="en-US" sz="1600" kern="100" dirty="0" smtClean="0">
                          <a:latin typeface="Times New Roman"/>
                          <a:ea typeface="仿宋"/>
                          <a:cs typeface="黑体"/>
                        </a:rPr>
                        <a:t>h</a:t>
                      </a:r>
                      <a:r>
                        <a:rPr lang="en-US" sz="1600" kern="100" baseline="30000" dirty="0" smtClean="0">
                          <a:latin typeface="Times New Roman"/>
                          <a:ea typeface="仿宋"/>
                          <a:cs typeface="黑体"/>
                        </a:rPr>
                        <a:t>-1</a:t>
                      </a:r>
                      <a:r>
                        <a:rPr lang="en-US" altLang="zh-CN" sz="16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[57]</a:t>
                      </a:r>
                      <a:endParaRPr lang="zh-CN" sz="1600" kern="100" dirty="0">
                        <a:latin typeface="Calibri"/>
                        <a:ea typeface="宋体"/>
                        <a:cs typeface="黑体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仿宋"/>
                          <a:cs typeface="黑体"/>
                        </a:rPr>
                        <a:t>5</a:t>
                      </a:r>
                      <a:endParaRPr lang="zh-CN" sz="1600" kern="100" dirty="0">
                        <a:latin typeface="Calibri"/>
                        <a:ea typeface="宋体"/>
                        <a:cs typeface="黑体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仿宋"/>
                          <a:cs typeface="黑体"/>
                        </a:rPr>
                        <a:t>523</a:t>
                      </a:r>
                      <a:endParaRPr lang="zh-CN" sz="1600" kern="100" dirty="0">
                        <a:latin typeface="Calibri"/>
                        <a:ea typeface="宋体"/>
                        <a:cs typeface="黑体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仿宋"/>
                          <a:cs typeface="黑体"/>
                        </a:rPr>
                        <a:t>9.1</a:t>
                      </a:r>
                      <a:endParaRPr lang="zh-CN" sz="1600" kern="100" dirty="0">
                        <a:latin typeface="Calibri"/>
                        <a:ea typeface="宋体"/>
                        <a:cs typeface="黑体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仿宋"/>
                          <a:cs typeface="黑体"/>
                        </a:rPr>
                        <a:t>65.2</a:t>
                      </a:r>
                      <a:endParaRPr lang="zh-CN" sz="1600" kern="100" dirty="0">
                        <a:latin typeface="Calibri"/>
                        <a:ea typeface="宋体"/>
                        <a:cs typeface="黑体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5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itchFamily="18" charset="0"/>
                          <a:cs typeface="Times New Roman" pitchFamily="18" charset="0"/>
                        </a:rPr>
                        <a:t>3600 </a:t>
                      </a:r>
                      <a:r>
                        <a:rPr lang="en-US" sz="1600" kern="100" dirty="0" smtClean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en-US" sz="1600" kern="1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r>
                        <a:rPr lang="en-US" altLang="zh-CN" sz="1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[46]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493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 pitchFamily="18" charset="0"/>
                          <a:cs typeface="Times New Roman" pitchFamily="18" charset="0"/>
                        </a:rPr>
                        <a:t>71.1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5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仿宋"/>
                          <a:cs typeface="黑体"/>
                        </a:rPr>
                        <a:t>8800 </a:t>
                      </a:r>
                      <a:r>
                        <a:rPr lang="en-US" sz="1600" kern="100" dirty="0" smtClean="0">
                          <a:latin typeface="Times New Roman"/>
                          <a:ea typeface="仿宋"/>
                          <a:cs typeface="黑体"/>
                        </a:rPr>
                        <a:t>mL·g</a:t>
                      </a:r>
                      <a:r>
                        <a:rPr lang="en-US" sz="1600" kern="100" baseline="30000" dirty="0" smtClean="0">
                          <a:latin typeface="Times New Roman"/>
                          <a:ea typeface="仿宋"/>
                          <a:cs typeface="黑体"/>
                        </a:rPr>
                        <a:t>-1</a:t>
                      </a:r>
                      <a:r>
                        <a:rPr lang="en-US" sz="1600" kern="100" dirty="0" smtClean="0">
                          <a:latin typeface="Times New Roman"/>
                          <a:ea typeface="仿宋"/>
                          <a:cs typeface="黑体"/>
                        </a:rPr>
                        <a:t>h</a:t>
                      </a:r>
                      <a:r>
                        <a:rPr lang="en-US" sz="1600" kern="100" baseline="30000" dirty="0" smtClean="0">
                          <a:latin typeface="Times New Roman"/>
                          <a:ea typeface="仿宋"/>
                          <a:cs typeface="黑体"/>
                        </a:rPr>
                        <a:t>-1</a:t>
                      </a:r>
                      <a:r>
                        <a:rPr lang="en-US" altLang="zh-CN" sz="16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[42]</a:t>
                      </a:r>
                      <a:endParaRPr lang="zh-CN" sz="1600" kern="100" dirty="0">
                        <a:latin typeface="Calibri"/>
                        <a:ea typeface="宋体"/>
                        <a:cs typeface="黑体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仿宋"/>
                          <a:cs typeface="黑体"/>
                        </a:rPr>
                        <a:t>1</a:t>
                      </a:r>
                      <a:endParaRPr lang="zh-CN" sz="1600" kern="100" dirty="0">
                        <a:latin typeface="Calibri"/>
                        <a:ea typeface="宋体"/>
                        <a:cs typeface="黑体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仿宋"/>
                          <a:cs typeface="黑体"/>
                        </a:rPr>
                        <a:t>473</a:t>
                      </a:r>
                      <a:endParaRPr lang="zh-CN" sz="1600" kern="100" dirty="0">
                        <a:latin typeface="Calibri"/>
                        <a:ea typeface="宋体"/>
                        <a:cs typeface="黑体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仿宋"/>
                          <a:cs typeface="黑体"/>
                        </a:rPr>
                        <a:t>3.2</a:t>
                      </a:r>
                      <a:endParaRPr lang="zh-CN" sz="1600" kern="100" dirty="0">
                        <a:latin typeface="Calibri"/>
                        <a:ea typeface="宋体"/>
                        <a:cs typeface="黑体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仿宋"/>
                          <a:cs typeface="黑体"/>
                        </a:rPr>
                        <a:t>83.0</a:t>
                      </a:r>
                      <a:endParaRPr lang="zh-CN" sz="1600" kern="100" dirty="0">
                        <a:latin typeface="Calibri"/>
                        <a:ea typeface="宋体"/>
                        <a:cs typeface="黑体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5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itchFamily="18" charset="0"/>
                          <a:cs typeface="Times New Roman" pitchFamily="18" charset="0"/>
                        </a:rPr>
                        <a:t>3600 </a:t>
                      </a:r>
                      <a:r>
                        <a:rPr lang="en-US" sz="1600" kern="100" dirty="0" smtClean="0">
                          <a:latin typeface="Times New Roman" pitchFamily="18" charset="0"/>
                          <a:cs typeface="Times New Roman" pitchFamily="18" charset="0"/>
                        </a:rPr>
                        <a:t>mL·g</a:t>
                      </a:r>
                      <a:r>
                        <a:rPr lang="en-US" sz="1600" kern="1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r>
                        <a:rPr lang="en-US" sz="1600" kern="100" dirty="0" smtClean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en-US" sz="1600" kern="1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r>
                        <a:rPr lang="en-US" altLang="zh-CN" sz="1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[47]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513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12.8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itchFamily="18" charset="0"/>
                          <a:cs typeface="Times New Roman" pitchFamily="18" charset="0"/>
                        </a:rPr>
                        <a:t>23.3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5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itchFamily="18" charset="0"/>
                          <a:cs typeface="Times New Roman" pitchFamily="18" charset="0"/>
                        </a:rPr>
                        <a:t>2100 </a:t>
                      </a:r>
                      <a:r>
                        <a:rPr lang="en-US" sz="1600" kern="100" dirty="0" smtClean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en-US" sz="1600" kern="1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r>
                        <a:rPr lang="en-US" altLang="zh-CN" sz="1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[48]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503-543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itchFamily="18" charset="0"/>
                          <a:cs typeface="Times New Roman" pitchFamily="18" charset="0"/>
                        </a:rPr>
                        <a:t>11.5-12.9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19.7-14.2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5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itchFamily="18" charset="0"/>
                          <a:cs typeface="Times New Roman" pitchFamily="18" charset="0"/>
                        </a:rPr>
                        <a:t>6000 </a:t>
                      </a:r>
                      <a:r>
                        <a:rPr lang="en-US" sz="1600" kern="100" dirty="0" smtClean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en-US" sz="1600" kern="1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r>
                        <a:rPr lang="en-US" altLang="zh-CN" sz="1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[49]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513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itchFamily="18" charset="0"/>
                          <a:cs typeface="Times New Roman" pitchFamily="18" charset="0"/>
                        </a:rPr>
                        <a:t>21.2</a:t>
                      </a:r>
                      <a:endParaRPr lang="zh-CN" sz="1600" kern="10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itchFamily="18" charset="0"/>
                          <a:cs typeface="Times New Roman" pitchFamily="18" charset="0"/>
                        </a:rPr>
                        <a:t>59.3</a:t>
                      </a:r>
                      <a:endParaRPr lang="zh-CN" sz="16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5" name="矩形 34"/>
          <p:cNvSpPr/>
          <p:nvPr/>
        </p:nvSpPr>
        <p:spPr>
          <a:xfrm>
            <a:off x="1261125" y="517264"/>
            <a:ext cx="8003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>
                <a:latin typeface="楷体" pitchFamily="49" charset="-122"/>
                <a:ea typeface="楷体" pitchFamily="49" charset="-122"/>
              </a:rPr>
              <a:t>表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.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1 </a:t>
            </a:r>
            <a:r>
              <a:rPr lang="zh-CN" altLang="zh-CN" dirty="0" smtClean="0">
                <a:latin typeface="楷体" pitchFamily="49" charset="-122"/>
                <a:ea typeface="楷体" pitchFamily="49" charset="-122"/>
              </a:rPr>
              <a:t>二氧化碳加氢合成甲醇反应</a:t>
            </a: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铜基</a:t>
            </a:r>
            <a:r>
              <a:rPr lang="zh-CN" altLang="zh-CN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催化剂</a:t>
            </a:r>
            <a:r>
              <a:rPr lang="zh-CN" altLang="zh-CN" dirty="0" smtClean="0">
                <a:latin typeface="楷体" pitchFamily="49" charset="-122"/>
                <a:ea typeface="楷体" pitchFamily="49" charset="-122"/>
              </a:rPr>
              <a:t>研究结果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552384" y="914130"/>
            <a:ext cx="2880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473-543K</a:t>
            </a:r>
          </a:p>
        </p:txBody>
      </p:sp>
      <p:sp>
        <p:nvSpPr>
          <p:cNvPr id="37" name="下箭头 36"/>
          <p:cNvSpPr/>
          <p:nvPr/>
        </p:nvSpPr>
        <p:spPr>
          <a:xfrm>
            <a:off x="9895280" y="3036973"/>
            <a:ext cx="576064" cy="504056"/>
          </a:xfrm>
          <a:prstGeom prst="down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9175156" y="3524235"/>
            <a:ext cx="2391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催化剂研究是重点</a:t>
            </a:r>
            <a:endParaRPr lang="zh-CN" altLang="en-US" sz="20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447235" y="2123479"/>
            <a:ext cx="23119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二氧化碳转化率低，</a:t>
            </a:r>
            <a:endParaRPr lang="en-US" altLang="zh-CN" b="1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甲醇选择性低</a:t>
            </a:r>
            <a:endParaRPr lang="en-US" altLang="zh-CN" b="1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40" name="下箭头 39"/>
          <p:cNvSpPr/>
          <p:nvPr/>
        </p:nvSpPr>
        <p:spPr>
          <a:xfrm>
            <a:off x="9867807" y="1774133"/>
            <a:ext cx="576064" cy="504056"/>
          </a:xfrm>
          <a:prstGeom prst="down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158769" y="4146370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39060" y="4126389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784561" y="2260041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问题：</a:t>
            </a:r>
            <a:endParaRPr lang="zh-CN" altLang="en-US" b="1" dirty="0"/>
          </a:p>
        </p:txBody>
      </p:sp>
      <p:sp>
        <p:nvSpPr>
          <p:cNvPr id="45" name="矩形 44"/>
          <p:cNvSpPr/>
          <p:nvPr/>
        </p:nvSpPr>
        <p:spPr>
          <a:xfrm>
            <a:off x="8707618" y="967991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低温：</a:t>
            </a:r>
            <a:endParaRPr lang="zh-CN" altLang="en-US" sz="2000" dirty="0"/>
          </a:p>
        </p:txBody>
      </p:sp>
      <p:sp>
        <p:nvSpPr>
          <p:cNvPr id="46" name="矩形 45"/>
          <p:cNvSpPr/>
          <p:nvPr/>
        </p:nvSpPr>
        <p:spPr>
          <a:xfrm>
            <a:off x="8707617" y="1428529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高压：</a:t>
            </a:r>
            <a:endParaRPr lang="zh-CN" altLang="en-US" sz="2000" dirty="0"/>
          </a:p>
        </p:txBody>
      </p:sp>
      <p:sp>
        <p:nvSpPr>
          <p:cNvPr id="47" name="矩形 46"/>
          <p:cNvSpPr/>
          <p:nvPr/>
        </p:nvSpPr>
        <p:spPr>
          <a:xfrm>
            <a:off x="9599222" y="1368101"/>
            <a:ext cx="966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1-5MPa</a:t>
            </a:r>
            <a:endParaRPr lang="zh-CN" altLang="en-US" b="1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18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6096" y="6550387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454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 animBg="1"/>
      <p:bldP spid="38" grpId="0"/>
      <p:bldP spid="39" grpId="0"/>
      <p:bldP spid="40" grpId="0" animBg="1"/>
      <p:bldP spid="42" grpId="0" animBg="1"/>
      <p:bldP spid="43" grpId="0" animBg="1"/>
      <p:bldP spid="44" grpId="0"/>
      <p:bldP spid="45" grpId="0"/>
      <p:bldP spid="46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469313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296048"/>
            <a:ext cx="2164375" cy="668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替代能源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45920" y="1188720"/>
            <a:ext cx="46085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电力替代能源：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</a:t>
            </a:r>
            <a:r>
              <a:rPr lang="zh-CN" altLang="en-US" sz="2400" b="1" dirty="0" smtClean="0"/>
              <a:t>可再生能源：太阳能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                                    风能</a:t>
            </a:r>
            <a:endParaRPr lang="en-US" altLang="zh-CN" sz="2400" b="1" dirty="0" smtClean="0"/>
          </a:p>
          <a:p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                   </a:t>
            </a:r>
            <a:r>
              <a:rPr lang="zh-CN" altLang="en-US" sz="2400" b="1" dirty="0" smtClean="0"/>
              <a:t>水力发电</a:t>
            </a:r>
            <a:endParaRPr lang="en-US" altLang="zh-CN" sz="2400" b="1" dirty="0" smtClean="0"/>
          </a:p>
          <a:p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                    </a:t>
            </a:r>
            <a:r>
              <a:rPr lang="zh-CN" altLang="en-US" sz="2400" b="1" dirty="0" smtClean="0"/>
              <a:t>潮汐能</a:t>
            </a:r>
            <a:endParaRPr lang="en-US" altLang="zh-CN" sz="2400" b="1" dirty="0" smtClean="0"/>
          </a:p>
          <a:p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</a:t>
            </a:r>
            <a:r>
              <a:rPr lang="zh-CN" altLang="en-US" sz="2400" b="1" dirty="0" smtClean="0"/>
              <a:t>核能：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                                                                         </a:t>
            </a:r>
          </a:p>
          <a:p>
            <a:endParaRPr lang="en-US" altLang="zh-CN" sz="2400" b="1" dirty="0" smtClean="0"/>
          </a:p>
          <a:p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18600" y="25303"/>
            <a:ext cx="3026414" cy="1875876"/>
          </a:xfrm>
          <a:prstGeom prst="rect">
            <a:avLst/>
          </a:prstGeom>
        </p:spPr>
      </p:pic>
      <p:sp>
        <p:nvSpPr>
          <p:cNvPr id="5" name="AutoShape 2" descr="data:image/png;base64,iVBORw0KGgoAAAANSUhEUgAAB3AAAAFoCAYAAACmKWqKAAAgAElEQVR4Xuy9CZQkWXnfe++NiNyzKjNr6arq6umenoFZ2IRHrIYHkiWORsjbs5snP2MbGTwgzGL8EBbIwAzywywGhJAtgSQL+fEsn+lzLNs8aywbSfjJfhKgMRYDjQZm6Z5eqrq2zKrcMyLufecfmV/WrajIpXpBDPrqnD43tozlF5FZM/XL//fJZ77y/nkx+JF+q2u8XNoead21jqdnVnv02if2LqXi+7HXX+sx6HUPPfS27r33/nz6T3O83mvg1zMBJsAEmAATYAJMgAkwASbw9CdgjJHnzp3z7r77blcIgX9Or9c7nkql5N7e3uWZmZlACDH8J6XUT/+r5itgAkyACTABJsAEmAATYAJMgAkwgacrge+kXwMjcnk3gleSf7ye/dqu9Hr20ys9r5Cq/XED+6DppDHpGBICl4QtNohL3PiLsP56ThbClkDa07TPGyF04wKX9o3lmL5ZD6G97+thxK9lAkyACTABJsAEmAATYAJM4OlNwBijBuLWrVarXrlczgohnoOrarfb57LZbOPq1avBsWPHfIhcFrhP7/vNZ88EmAATYAJMgAkwASbABJgAE3g6ErhZviy+X/JnGG+EuIVnjDtGmk9yj+PuTVzW2s70qPc0LmfxeizDCJFrr5+070jgjttoWqFLF0j7+lRuq/jW1nwd4yfc79selb61IZO8TVo26UJGrU9K49KD8p1M6l7r+fPrmAATYAJMgAkwASbABJgAE3j6EbAFLoncIAjucl1XCiHO2elbFrhPv/vLZ8wEmAATYAJMgAkwASbABJgAE3g6EyDBerN9WZzRqADmtCzj4vZGSNukkGvS+dhpWnt9fHlc0pK4je9z1HLabqLAtXdoy1wStBC32CZ+gVhG8vYdwf+cg8yd9gZgO1vm2vNH2ce4B+NmP5T2Q2gf63rOn1/LBJgAE2ACTIAJMAEmwASYwNODAEooP/zww+4999wTlU8e/EMqFz8olxxeunQpXF1dRfoWpZTN0+PK+CyZABNgAkyACTABJsAEmAATYAJM4OlIYFQq9maFHcHoeoUt9jEpCHqUe2GHUZP8ZnxfSdJ2XMoWrz9q0nbU+R9J4Cbt5Be8p1KQs/ELpeXjErjx/Y0rqUw3yL5ZR7kp9rY362Ect18cP+nNca3XwK9jAkyACTABJsAEmAATYAJM4LubgDGGxC2NSN/iB7I2pH9SSkzzDxNgAkyACTABJsAEmAATYAJMgAkwgRtO4MyZB1Nnz76mhx2PKpk8bt1RyizbJ38jSiVjf9fb3/ZG9bO1r23alO1Rb6YW3pwS/jbGSOCGWxfQj0k48yfbmMZ41J0mJXA/ktsqYse24KX9juulO63IPeo5Jm2fZP9vVK/cad8MN+I6eB9MgAkwASbABJgAE2ACTIAJfPcRsCSuunTpklxdXcVJQuBGKVyWt99994zPiAkwASbABJgAE2ACTIAJMAEm8HQnQNI2Ptqlk6cRu5PkLXkwjDc6bWvfg2splTwubTuuz+2kksg4r1Ep20llke1rsmUtSVt7HApcW9qSxI2PR3lgP+o9lXqX1QP38fZOcZy0nXbf8Ztkz0+7D3u7pFLHtP5GJHXp4Y1L4VFvnmu5Bn4NE2ACTIAJMAEmwASYABNgAt+9BAb9cNXDDz8s77nnHpxoJHCllJC4/MMEmAATYAJMgAkwASbABJgAE2ACTOC6CYzyTuN8FK1LErvxdUkyl076RqVtbQjxfrfTALLTtuMkbXxfvdIdhVTt0QYtj5dJTpqf5nzsbSYJW3s9Xidve/ZPnBh1EDuRe1SZa5dQfot/SxTNHvdj99edtG2SxMVr7DLLk/Zhr49LXKy7mQ2cp3mzHOX8eVsmwASYABNgAkyACTABJsAEmAATYAJMgAkwASbABJgAE2ACTIAJMIE/WwSuRdqC0Cg5Oym5C3eW5NeulXpc0iZV6J1m3+PE7dFE7vMKSNHimDdC2mI/RmUrUrd3MD2NxMV2SOIeErgkbQnIOIk7SeoihfuR1nx908sduKG2rI1DneZGJG2Dm4rlSc2MJ+3T/mZA0vS1JHGTouf2m2LSmyC+ftI18HomwASYABNgAkyACTABJsAEmAATYAJMgAkwASbABJgAE2ACTIAJMIHvfQKWg5JnzjzonT37Gn/C2JtUGXaU1xolba8ndUt9bUeVRp5W5B41cetXnpP3dh5p0hNC85C1UmmDdZi+lieIRG18jCdrhz1ulWsgdrGejkfrMD8UuGXfz1U9rzXNSdmSl0ov271zaRopXDTT/akjJHDt419PyeW40J3musbV506SuJO+2YBj2g/8pO0H6w+9ySDo7f1Mcy28DRNgAkyACTABJsAEmAATYAJMgAkwASbABJgAE2ACTIAJMAEmwASYwPcGgaTg3yivNJC5UfDRqjgbl73R+ngad1zAMC5zj0L2ZqRtcfx4wnaaxC2JWx2mZLhwR87ZfLQVzN2Vt3vYTtvP1iinInW4Y0JfCi9TFn6nuj/OlI0OJOQwlhsnVxkK3LC1I7z+elvq0rz8/jteeweJ26NIXECJi1yIW1qOEQL33f4tvfoR7iBJW1hz+2VHkblJZv56e+XiXGyJO6WM7dEb44iJ3LjEPfAmYpl7hAeKN2UCTIAJMAEmwASYABNgAkyACTABJsAEmAATYAJMgAkwASbABJjA05TAmLTt0EHBY45I4I71VDEBHG17szDFU7f2caZJ3CalbSfJWjtxS9MYIWwhbilxO62sxTkPhe1A3FLCFsv78nZf2pLYPSBulWv6UncwjhC5UQKXxO2kcdJNi5df/sVlGdr9b+2U7qR9YX281DItw/jJQq3w9kZp2FA4vr+k2HVSKjepb+6o2He8V27StxDGNXoe8S2GkbF2PAcxATzcFuumYcjbMAEmwASYABNgAkyACTABJsAEmAATYAJMgAkwASbABJgAE2ACTIAJPD0IxN3TKE8UE7ZDUZuQuD2QxE0KHOI1hcKSQSnme+/9+dRDD70N+0tdK7F4u9Nx8nbSMY5aJnnU/m5ET1uStNLxjAkdKTxRFr6oCi91IGkrREYYR1UgaXE+cWELoSvD1k40DkQutjvuPDZ/Obx9C9NRApcuBkncJIlbWzyxU9q4WElanwSCyiojgfuTa8axt0kquTzp5kQn6re6dJMw/6ncVvGtrfk6idxJQtc+hm3ySepOcw7YBhIXD3ejsS5p+uzZ1wxrh8ffSCRa6VsMtpTF/qaJt4967bTnzNsxASbABJgAE2ACTIAJMAEmwASYABNgAkyACTABJsAEmAATYAJMgAl89xK4hr62E/veWslcSNxhSjdJzl6vtE0iS+IW66ZJ2dI+qEqvclLGdGq9eNXe+LHivW2xPt7fllK3VC55midhbNo2OgjkbV/iRsI21DvR/GAdLTswKm2MVnJVPDF3SZzets/D6FBK5UTSd5jATTpRErZKKrPtOu25IMzaI72GlsfnsfxnTriNf7hmnHg6l0Su3rmUUZXVzjSg7G2KQoiG3+qWgrZ8oNTNv7+WbmIcl8qlBwRjvNY27XsaoZvUD5fEbXwclbq1+tpOfION+HZF9I2JpB8usXzUp4m3ZwJMgAkwASbABJgAE2ACTIAJMAEmwASYABNgAkyACTABJsAEmMB3lsA19LUd5ZRG9buNl1COEra4ShK2N0LcXmjveCezFZ9GW9xOQ1RmSimIWmyL6aCx5qvsXMoukTypXDIdxxa3VBrZ3f5mM5i7NY9krBBQkhhH/+z3tbVTtpS2FWUIWJK10fRAyvZ73Q5krrXM3oaOastaLOu63nI68NdoHCZw36L2jq2szj/2nqd6RUz/gp65SjshkYt5O4U7Stxiu48vyzBqiCuESErhQtzi5CBy49PTCN2Pek+l3jVI4ELeVirP6L5df70ySeCOuh22uE0qqzzpAcMDjrg6JXPjIhevT6olDhmcsO5AqeSEssx+vIRyXNqOazI96Vp4PRNgAkyACTABJsAEmAATYAJMgAkwASbABJgAE2ACTIAJMAEmwASYwI0nEPM3cSE7TV/bkRJ3VLnleOL2RkhbkBmXsD1K4jYM2hLCFolbkrfjyMcTt/H+todl7RGkbdTLdpCsxUlYKVukaw/J21DvJCVsk84/LmlpHtsaLaVUxmDspdylocD1TChD5WlttPzAsmm+b03mIWvfHW7f+k+duScx/pIldbGzHUe257XM4DX2PFK6kLeQuFgeF7jxk5blpY6prmcopUvp3HE356VCNH48faVMyVtsa6dwr6W0Mh2PZG78GwNJ5xN/yEnkok74qPrj2I9dFnlUGWU7pZuQ2B2WbZ7m44NTudNQ4m2YABNgAkyACTABJsAEmAATYAJMgAkwASbABJgAE2ACTIAJMAEmcGMJjEna2q6HShxHSdQJLTjJQY1K3g6Ttjeyt62dsHW8nEHqFud61MQtXkOpW7s8sm5v9yByj0If8tYujxwu3JGDZMU++snbu/KT9tfvbbtfDtkui6yEv62FNxdP145K2saPteQ8Ob8e3roFWZvqBeskaW1Zaydvh9vZPXDfpPaOQdKiZPJ9srYEcbvY6+Qhdh3tK1/26y5juw/K2fMkbyFyK6HJxtO5/+SE28D2kwSufTGQuWJ3M410LpZTQjeeyoWFz4c9WRdClNvb0QO6W1j2fl49ltbKNZC5NTdrPpLbKlJSd5p0LuQtHsDQb8n49KQbHF8/jcyd0Bv3ULQ93lN3IImH5ZSTRG08+csy96h3krdnAkyACTABJsAEmAATYAJMgAkwASbABJgAE2ACTIAJMAEmwASYwNEInDlzf+rs2fsP9J+1vM6wJy0tG5WgjQUGRwYI8Xr7DG9U0jZ+1e32jlzzW158+TSpW1vcTkrcJvW2xTHtxC1kLZVKplLGJG5pPn6edm/baF2CvB2mbakU8qC/Lclh7Hv+2/+2tXnbXz8giEnYYrdd6S2nws46+tpSsjZJ1q56T8xd8k9vI3kLyTtM4GabF2bb+ZO7SOG6rUszNE2J3PiFIaF7daNx6z8PixtY9/ed+iKmIX6RxqXxg7ek4FfFP74YFGgfST10kx73pFTupH65MPMfm2kWPriXb6AfLvb7M90VH71yIXLTyjXTSFw6H3rQkqSuXct72rfruN652MeUb0z6NsahN6gtg7E/lrnT3hnejgkwASbABJgAE2ACTIAJMAEmwASYABNgAkyACTABJsAEmAATYALXT4Ckre1okqbj4TvbEyGgOkna2tvfTHF7vf1tcZ4kbam/rVtY9qYplazDlFROz9jC1tt5pNkrPa8AgYrkLRK2cVE7SdwiUTtM1g7ELElc6lc7TNhSiWRL5KJkcnRdg2X2U0O9bfvytp+4xXTa+GskcUnS7o+d9V4qM5S3UVIXCdxM83xJCmkgbjHdyZ+qQerigFiGEanbY8ulxx+4rAsZqYyrffXmVa/+kcu6UDChbAzSuZC5HxUzF3KhyZLARV9dpHSxH6R2t5TpSOWaeA/dUW8LSuWK2YUu0rlI446SuUUhxP+ZvuIhgYv9VQdRa6R03zPTLCCNazdDHvdWtAUu9cWlB/Va3sIkcPHahHSuXdf8QIllbB+PyiOJO6bP7lDyxnvlJu2LvtlhfRPkWi6PX8MEmAATYAJMgAkwASbABJgAE2ACTIAJMAEmwASYABNgAkyACTCBP3ME9qVtlLj1z5y537PGYZlk28NYUlcOtreTukmp3WGwL97TlrwTlt+I1K0tbReFCJLSttPcZJRHnpSypf0kpW1pGYQtpWxpRMrWLpecdD520lbqcMcWt/HSyHZ/26inLQlbpQ3JXBwDy4/JCwsoi4z5nkovpXR3PT5C1vpu6hjWReLWcZcgcbuOt5IO/Su0DJIXiVthhBRSGBrly1df/kIjjGznTuzmWpdmMA2Z28qt7mVbF2dJ5rrCSL9wuiobT5ZI6kLkvl7tHvtZMXPhvWLv5PzS7BMfu+QXW4Neun/fqS4eP37scQhcpHJxIZC3kLj29KRUbj9aHEqMJHHHyVxI3Cj6K4T4+fQV723dlagGNy1HUhd2X4e9qEyz9FvdDxZqBUR2f7ZRakTEBz9Y/vnuSvUP/JY3KvpNCV2q9T3uoaU3ji1zaXtL6ibKXPq2RUI/XFyfSZK8+3XVhzH96HCHa6fHP0wObj/NG5G3YQJMgAkwASbABJgAE2ACTIAJMAEmwASYABNgAkyACTABJsAEmMCfBQIxaWv3rY31tY38S2z9voMZ7Iek76HWmnYrTTtpa/kmvOZIfWOT7k88aYttjtrb1k7amk6tB4FLTo4St6P63FLaFscdJ25tsUrljOPXY5x0WYbdqgkdKVJuSfSC2nD0RPlQytaStHavW9rvsjxfWTOndmje1aFsubm+nFVa+SK76AW9q1Ff28E81pGshdzFeghdjJC50b6UkEILE41CiJQfrPU8dxnT8mWrL3tRNCGkIZELcUvzcZlrJ3QhcivN86Wd/KkaUriB8nTHaEkp3MUgyGEZJC+VW6byykjkUg/deO9cCN1Rb+5RMlc5aZOUyrVlLvZJQpceEIwfLnXzH6mlm3dl53p/MX2l/J5GKerdi59S0JaVyjO6b9Bfr3w8JneXvZyfzVYMHmp8A2FDCHcaiRu/NvvbEFMmc5ME7xTL+h8IsQ+D+DdBEr4ZwjL3z8IvG75GJsAEmAATYAJMgAkwASbABJgAE2ACTIAJMAEmwASYABNgAkxgNIFJSdt+6eODgTlr2SBVm5zOHfHaqP2mfUY3ImFr7w+S1vFy5nqSttjfUcsjxynbCdykxO2osshJd0v7WslMdhYSF6lb6ShtOu1dmfZKkbxNKItMCdzoWmKlkSFsA+UYStliG1vU2tORrBXtjUjqxkYjtZJGaYwp013vyXRf5A5+aF10DiRwhysHIhfzSOUmyVxK6iKdGxe6KL0ssyv1jpMO0Q8X+7FLLL/ruGo013dPQ+hC4lZCkyWpmyRyx5VZPiBzcaApSyxTOpeu+aVCNCBukcBF6eV3lbp5W9Z+fHYj/4HtYiu+3IY6ql/uUT/okvrkYh9IzDYa63Kc4N3voUsR/Qe9s2dfM0jnJsb2J8lblrlHvYG8PRNgAkyACTABJsAEmAATYAJMgAkwASbABJgAE2ACTIAJMAEm8D1DYAppS1VPKUCXlLYdJmxHlE4W8fBdPFV7o8QtJW1vhLhFwhY3msokT9vb1n44SNwigYuSyFgHyUqlkqcRt0any1J1qyiZHO1busYWtsLvVm15O6pcsn1ey+LC3Jo4uY1lPeUupXQwTNtSyWRK3WLbK+pENUnaksSNS1tb1ia9WQ4JXHsjSuGOWkbp3HFCl14LsRv12B30z0XPXBK3b3Tqi58QMxcKWmYgfW2RW/b9HObHitzyUsdU1zPTlliOg8CDNdtY89Ej9yOt+fq7clvF3/Rv2flDJ5VHxPuThVrh33RXqj+evlLGiHLKtA+kcH8qd750tnWqRsuxDPXAIXXf0v4f5bPiVO3qIKk7TUKXJO1A2HbHyNthvXPqdUtvcLtH7hETt9NK3QMfRN8zn8R8IUyACTABJsAEmAATYAJMgAkwASbABJgAE2ACTIAJMAEmwASYwJ9lAsOetFP6FavH7YOps2dfM0Lk9tfZidxYG0x/lLS9UfIWNzUubq8lfRvvbTuqLDKO5+eek/dajzTpgaL5eJlkzDubj7aCubuQtzyUgk16IEncaqWVDLKzxm3vSpEvmW6zJp3srAnbu8JLl6nfbbTfQRoXy+NymKQthG1O9DZaIrXYF7eO8oUcTGu1oi+WIWwxQvKGrrfsBPv9bVE6mQTtgVTtIH2bdC2zTr2yGxZ3aIwE7vNS7gI2/uNesPn8lDf/1Z6/ReOkd6hdejlJ5ELOfjosbhgTSqyn/rn2fnPaV5TYpe2xHoKXeubSmNQvl5K4/Ru63yfX7puLEsujruWfpq94eBo+WUs331Dq5n+llm6+Za6ee1/rVIC0brm93XvfXD33C9vFFpZ/cHexaffJJcF7ZiByvyyESyWVXyhEQPL2qGWWYyIXHwBRopbi97akxbWNqpOesG5aSTvtdixzJ71ReD0TYAJMgAkwASbABJgAE2ACTIAJMAEmwASYABNgAkyACTABJvDdSiBW+vj9/pkzD3hnz8bHqJettPrSDmXv4MIOzMe9TZKvIWlbKOyYs2fvjyTujRK2dtrWBk9BxKPcDJRIxvZ2b1uVnZvYe/dAb9vcc/JO/dFWWLwjF40Ld+QgbTFSX9pRfW3pXIdpW50uR8I2yM4ifRuVSkYvW5ESUrd3aP7AflW3KqK0rjZJx6FSySiJLLXSSeIWwva4fHzhsrlt0xa3ScJ2Et9Zp1bZDUs7GBtBuVpwq2Ua5d8//cof+0bX33pOyl34qh9uPN9zFjG6xsjnpFNz08pcO61Lydw3ua2F/8vPbJn2FbSiFa3c6h5JXErkxk/+Hx/zWv/kqp87Sio3ns4dlla2k7kQwpXVDvXJtfvl4uTc9nZvt7DsfVg9lk4r15DMRW9cLM+HPfme9BXvv+3dWfuh8mOzH9h2opLKn7eSuUjo4nqQ0oXEDf1WVEIaP3gzoEfuUSUuXmuL3Div/rp+A2wqoZzwATCI69+QMsqTpC7L3EnvSF7PBJgAE2ACTIAJMAEmwASYABNgAkyACTABJsAEmAATYAJMgAn8aROYUtoekrhUHZV8iFUe+YCHGSZz7dRtvKcteaB4+vZ64NgpW3JTqBx7reJ2nLRNSt+OSt32SncUUrVHG+hxC4lqy1t3+5tNSt8mXXti2naYuvVKELdGNGsHBO1A2IoR4tZO3CJpS6WS7dETvY1leaEiQ2U21YlqS2QXlfSVNl7Uy3ZcT9v4ddjCFuK2rHbnqnp2G6OWxigjJY3yFcdf+pLnptMVFJRGHvlr3e5ONC+EoGmMoVT6OSk5/0jPbNE47uGBxEUv3L/ldeb/ZZDbdFoXZ+2eufHeuSRs/5Go3vKZsLTpHEjlVhc/HZY3cLykVC7SuVK5ZiqRO+iTa/fLjfbrpEzQWPM/NtMs/NJevoEk7s+15oKrVnI3SuJm67lfaBdbWF/UgXygNV//4R/ONV/wxfOLWF5Qrv+6dHX2A+1iq+ZmE1O/JHNRThnffoDoRbnlSW/GpG9cUM9ceoPbMje+DPNTxv0nSdrY+tHfRKHa8JOujdczASbABJgAE2ACTIAJMAEmwASYABNgAkyACTABJsAEmAATYAJM4CYTuFZpG0veGtlP6EaJXKsH7uEyybabIUlLvudGJW1xjHja9lpkLfaDpC2ELY1h0JbU2xajDnvD8CK2h1+LL6PULYncqL8tpW4HI2StnYRNSsUmpW2FadSEN1O2U7Ykb6VIFrnxfZOgdZVWKJMMSdtP3FLylsokn66idDLKKXeku7QaPN674D4zlTJ6vSfVEo0RtzHlkbF+VtQqDVOuFmS1HI1utWwL272wtDPj1Po9fLG/t57+gVdD3v6H1C3Nv9R7Kg+J+x+81fapxuPtu9NOxTUqErvY+Fy3u/PMtFP5VjeMxnEy93XFmbQjPeNorX65UWsbYSSldO3euUjlFtpXiiaz1EAZ5UzYdd5yIr33kcu6QCe5n8qtLn7czD5VNG46qbTyqH658RLLKK3szJ9sh1sXshgpjYuHDEnb5mBE+WT6QZnljzdKjfcWaoX319LNW5Trv36mWcL6tzdKjedqP4C4/aC/2FzRfvA15bmjPmQga/HtBxrjQpf65NKbjfZTKCwZ9MW194tlKKuMNz1NU4nlQcy+S8nc65O3oyTttMvv52TuTf6tw7tnAkyACTABJsAEmAATYAJMgAkwASbABJgAE2ACTIAJMAEmwAQOEbhGaTspeUvrIXFJ6O4v2+9v+2AKbgcOB2fWb5X5oEfL4t7nqPePXFK7vSPttK29n2llLqQtwo62sMV+IGiTRG08aYtthz1uqVzywh050RGCSiZPKpVsQl8KmS5JpasHe9t6pei1Wmlhgpp0QoMyyYfStapbhci1SyQviyfmruiTO76XXUyFvasHSyP3+9ue1I/7KI+MVO4FdZtHPXA9YTaw3kip8qa73pTpJWmMxjyNSfdsVu6Vd81MFeJWSGUacrZW0NWywiVoYzDar4svk2+99RV/EfL2Xv9izjNG0rQUoYG8Pdfzt+5OefMYIW2xzC61TCWX4+nc+wrlDB24J0Pz2fpe1z4Rkrl2KjffujijjZZI2TZzJ/be6FQXPyEqF94ld0982s9ve0bLy+lc4z168+QvhqVN7A/b0mum6ZdL5zAss6wcQ0IXIjfaZ2W1E4eN9C1KJqM/LtK3JHP/2ZZo/eS8yKGH7t5MdSO/mV9w0qkIOkopnxHnS5inaUrm4s3yU+J86aw4VaOeuTSPnrlvaf+PMtZhGvuKy1w6Pyqh3GhUomOS5LVHu28uyd3kcVoZe+3b4TsIlMrldO5RP4Z5eybABJgAE2ACTIAJMAEmwASYABNgAkyACTABJsAEmAATYAJMYAyBmKy9f1BR9Fq9Rrzn7ajkLUon28c4OxC06GuL5We9s2fP+Pfe+6kojHejpK3tjhAcvJYno9/bti5MJ+wZL5eWfquLMUnYxvcf72/rtR5p6mxKhtk7ctjW23mkiXLJmB7VdxbrSNoK061B3gojI0FrlFOxpa3xfBmVSHYiiSsn9beFuF0Tp7fdsKsCJx31tJU61D0ndcwz4Samsc1lcWvNuGrRCcxa6MplpdVVkra2pB0nbInNUNiK4m5B1Gcborg7I/fKJGj3zEwV85PuVSRwfSmNLW9pGonc30yfqP/V7sViILX+Le9UG8sw/a2u2nlmWh8SummjFUTvS1KlBg7+r+r1rhC+6EiZWE7YTuU2syv1XPvyTCt7fK/YWS94maVGq7NeyGWWGjXlRSlgCFukdFuDeUhepHK70jHzWmYgc6ue16I07qhUrg1Glg58Hq4AACAASURBVJc6YnczDZFL03GJS+lc9MEliWuPby918z87SOhC5M7slRft+crO7Px/rNy990ObX5uFmIXY/UQ91fYWn90hWYtzwnKsxzTkrf3mS5K49EYfUV4ZfXHR7DpK4cYTugcl7rV+eB31dUjiRiUEfLwnWeZOeovyeibABJgAE2ACTIAJMAEmwASYABNgAkyACTABJsAEmAATYAJMYAIBErcJadijeoxrTd6StKWk7UFhe73ilhwRxkUhAvS0vdanoi9t8VMXQaPhq+xcioTtpKTt6P62/b62UdrWPNoK0gdLJCed6+G0rTtr3GBXyuysiCxSUDsgbX0hjNvehcSl5G08gWunbXO9+qYvXYPkree3N+wE7or+dhly97h8fOGyuW2z62aW00Fnret4K9OIWlzPgZQtFiBpGxO28WRtUvoWL90KiuV5t16lUZ6842/9IKTsV7vh/LMz7uZD3okW5knqYrSX0TSJ3XM9sUUiF2IXB0FK95s9ufm3i8U00rcPd+tFlFue9CDFZW6ms17oZJYaGHu5E3up1sUZjPZ+ctpXSOW+29++5dfEzBZivqP65ELwbrtOe1Sv3D7b5EQulVkuCiEgcX9xS7TeUXSzn6gHbXv8UDgb7uTS4Qf1U5kP7uUbDwzELsoqo8QySdu3669XkMqFpKVpyNsvLDx3908arv4/el8rfS5c3SWhSyldxN+pxLLNYVR5ZTuC/9BDb+31a7L3P3yQ2j0od89Eyw9+S+T65vuJ27iwfb+/n8Q99EHIpZYnvVF4PRNgAkyACTABJsAEmAATYAJMgAkwASbABJgAE2ACTIAJMAEmEE/bDvrU3n8dnmNs4lai9PHZs68ZSOKzkUDte5ibm7Qdla6dtjRy5L8yTgopW4yQtljWF7ddQxJXt7d7WBZ/tOykLRK22rk96zbOtSBzIWuRuDW6J93uk82ji1tPSalmhe8L4zq7MghnMQot+klb/BgljQhqtMyEWmEdxhX1RPlycLJGctZO24qg15e3g7TtMXlh4ao5uYkyyUoGCuI2cNSKFm7oht2tQHkLKI087q01lLZyrwxZi5StkkZRslYbqTE/zdvTlrZzqrm7rfOzNMo3nX7lj329Eyw8KyV3vtEzFUhczD8/7WxB6mIkmftbqVuaP+hfzGWMkVj2X7wTrVf557P9Usti6+6UmKcRMpdSuF/p7s2g7HK8zHLSyQfZ43tu+/LMUWQuhO1M2HUopfv3nNrCJ0X5qVxosqNkrlSuiYvc6AEuL3VMdT0zLLE8SOeK2YUuUrpI5h6UuL0spOw7iv3xqeJK9IaNb4PeuNQ/933Zeq650NxEKrebDuQX8s/dRTKX9oMEbrO7K9+Yq8/sVHa3fq3xctcuqYxvV+AYSSI3iSnErR3L7ydx97/5QdOQuXZN9v6HEJpv70f/SfrGl4+WvvuJ237i91D9dyuJm/StFrzm/mibaR523oYJMAEmwASYABNgAkyACTABJsAEmAATYAJMgAkwASbABJgAE/ieJTChny1KJtuS9VpCavv7sP3I2bPU69YWtwd9y43sa4s7GPot6Xg5Q4lbErY0Yh22GXe3SdyGQVu6hYIHWYset3gNettijKdvIWz1bF/S0r6Dwt05zGNU4WNtSFyMtrztT6vE84mXSe7LWjWLKr4HhK0JpPA7VeHNlCFtpXBL0SjVLIRt/Fpd1VWB7pdHJmGLPrcok4xRC+McF0+W0ANXp9wllEmGtI2ufyBufSd1bFLqlsStI40iaQtZO0zcTiFuq0GxXHbrVRq3/Jm5eW9vG6OQRpdUc7em87PCSBWVUP6jbrDoCKlJ4sZHkrmQuyivDJH7o1ZKF/MQuf/ZW22/yr8UCd3fSq00f8xfy/0/3krzVONyByldKruMsStDTULXhk3iNmkZ1qHM8qhkLsRtfnHp/Gcv14t7TjpEOWUs+1dhaTOezMX+qWeuncothiZTd2TUAxcyt7C1VmrML9eGJZaVE4nEWW+u/oHi1QPyFhL3feJUUB+c/PMWZpqv2/zarOcp9d5BGvcPX7Jy9cV/8NixsOsaCNv7TlcbELlaaedf+7fskLiF2P3E1X6JZaRxH8yt1i8GlZCi8dlBeWUcCiJ3VI9crB+Vzo1L3OT07VDARjIXpZj7ojdezz35Q3B8ArefzD0odkeVMqA69Sxzv2d/7fKFMQEmwASYABNgAkyACTABJsAEmAATYAJMgAkwASbABJgAEzhMYETSNhK1CcKWUrRHSeKOT96iXSVcixDnxM3uaYvLh5S1ZS2qs5LMtcekh8VO2iJxGwY56RZSQ2FLsla3RU9lxci+uXbqNpK2u4+1o3NbuCPnbD7aCuYOlkge1eP2YJlkT1HC9kDSVoc6EroxWUspWxrt60VbVLs0MpVIprQtxC0StShrnDOdzZbMLAxTtsqVXtDemEbc4piQt5S2xfxRE7dJwpbErSONLkLchoUyJC7kLY4hX7bysp+AsP1aT89/f9rdgMwdNyKVe1fG3fzmIKWLndjllvuCd6X5g/5a7oWpQuPhXqMgRWggde3euXgdCV2UV06SuYkPnpDGCCM7+VO1TPN8yR4rzculVuFEtWP00O6/a162P7JlshC5P2dmLhaNm4bY3XFkGyWVSeJ2Kos1ubNRMoOx4TptpHDfO98zP69Pd2tbF7J0PhC7aq+a+uhiz1CZ5KYQAmWVf3Je5D5SSzerg9j5h9XV9Kd23CYldH+6pDMfqqnOO+dF7v21dPM9hXb2UzXVKafu7L0xd27m/Z1Ka0UvBa+f+ZPSr+7la0jhQt6+pnWpiJLKPyrOl35LnKpRSWXUOD89sxrJ1bjEHSd1sb0tdmma0rl2ieX9VO500vagCLY/KEdNU0nlYallpH7HlDjYl7nUx5cTuvw7nQkwASbABJgAE2ACTIAJMAEmwASYABNgAkyACTABJsAEmMD3BIEEYWvkYfdwaBnJ3CmDY+N63T6YojQtEbVDcTc6aYuELSStnbSNS9tp72xf2Ha9oJH2bXGL19vS1u51ayduaRrCFrJW9kIjexc6unA68mRI2I6StXSOJnSkdJxZEzZ3hUyX4mnbfYmrZoXbL4+MNK5RWsmBzEW5ZPuaIWxX1IXKFX3bju95i0jXInUbbT8YKW2L3rZI4ELY+m52MdVrrve8zLKdsh2XuLXLJOMc7FLJdE6jSiXHU7aYh6Ct6/wsjaGRCuIWI/ZnT9P+5RtPvfwvo3TyK7Je8b+2/TqNo9K4o9K5SOlipyRvUWbZk9L4A6H7o70reaxDQhfiFuWWSejemTblP+nKKsY/7unt56XUHMZxD6NdYjkudKlXLqTtg7qysWu0LGlfDVO5prbwy7K0if1XPa9V9v2co1wd6kDRPMZCEGZD12l3Bn1xh9AG8x9flmGgXFPUQSSMKWX7M90Vn1K4t7VF7y3Z8zm7zDJk7ofC5XBDh51PFmoFyN+M0zOfuHqs/Y7i1azICZFrnd/ac26fyyrtPNCar0PqQvBC5r66dakYuEp9vFFqADoE7pvQM7dV3GuUbtWY/s1wdRf9dXFedmNrKrucJHftUsuj0rlWonZsLXk7eTuqdPJ0yyc3F9/vp8vp3Gk/wHk7JsAEmAATYAJMgAkwASbABJgAE2ACTIAJMAEmwASYABNgAt9FBKYtjTxC0kZ+QBy9fPKB1/n7SVsh4EnOnDnrxcXt9TCzfQ32Q0nboyRs7ePH07YyU0oJURckb6lEMr3Glrbx6whTeWVSJzMkbpGyhcBVjSfaJG8xHeZuz41iQOJWiF5Nq8NpWyl0SfiiahxVsUWt1EqTyI363GqlIXPt4xgtpU6JqARylK510vOUuj0Zfju44DzDxfyqc37+SXWXsnvaTiqPjOMk9ba9lvLIgVbKlrWjpO2k52iYwH00EAt3uGKTRlvqHkXmfqWn516QUtuQtZC2OIGOlAZCF+Pvesstu8wyTaNH7vM9Z9EeJ4lc6peLUXXWCzqz1LDHbHqxGXQ38s3ciT0bxPvmZfsDSOWa2sIn3X6vXKxHKreoZaauTAcj0riqujWLksqQuUjl0n6Qwv1Y5qqHF35kx20iUQsRC5n7bv+W3u7OpQz65eLN8GH1WPpAUjcst54Ksh7W5cOeLNfb/jvnq1Ei94FSN//PwnLrrWY78yk517mv/EQjvTM776YD+e+dU3uQt/8xt1r/X3tXZrF9NjvXe4dzaRbL/ltdKAjaQu1JheQuEruU1EXJZZz7tKWWKZELqXswjWuncPfLK8d751KJ5YMit1/OoP8h2k/YxkosT1w+osyztU8utTzpTc/rmQATYAJMgAkwASbABJgAE2ACTIAJMAEmwASYABNgAkyACXwXEJggbScFvA7K13hoTIh4Qjdpfwf72YLJzUrawt+02ztyVNIWx6ayyZPuzX5f24Np23hPW+wn3s92VNoWPW+RtIXEpcRtPG2blLzdT9uGu0jdamX2kKaVypj+dDhLCdx+whayNpBGqCh1C3Hr6fbunLx8ej08vYVtorStc7F8Jby1SmlbXEu/z602WAZBi962l8WttRPyicoTzp1uqtdZh8B9Qt3pRdLWKpU8iimJ27LanaOetnaPW5RLHvVaO21LohbbXqu0peOY0MwfSuCSrEUS9793gxak7lFlbkoq/ZWeqbwgJXfoYCR0SeJC7mL6ia7ZRhr3N9Mn6n+pe7FopNaPdmT1rowofbMjahhHpXId6ejQhGrUiPLK2eaF2Xb+5O4wlWtqCw+qw6lcnOfrxd78vzL57VB5GmWWkcp9wzG//cvrTg6llqVyDYncf7Isw7nBxdWtFC4WQeCi5LIzf7Ktdy5lMjqUvfmT7Y96T6UgfLGeErrYfkWIxk+nr5SjMsxhuXVfcDX7GfdYG+O/EKewrgipeyXIhh9PXym+L5jr/Wj4B7vPd26fQ9L2x9NXyv+mu1Kl8sp/dSB00TP3ib1LKSR0IW5xLMTvSebGk7pJD+CkMssxCduDyMV+qHzA2bOviZYdFLdD8TssY7CfoqUP0MPbxOXt6JQviWHIZha6kz7oeT0TYAJMgAkwASbABJgAE2ACTIAJMAEmwASYABNgAkyACTCBm0wgXhb5GsscDx3CgbBY3x+ME7oHX3ezk7Zgaadtyc1g2bheto6XM1ifdC9I2mKd8XJphAQxDWk7qa+t3c8W09THlqQtJWyTetuOei7iaVul5QyELcZQ9OpKObOUtlVChpHMFboEcRtP2ULqOm7bDXRaR9d3KG3rznu+3oC4Pam/5V82J3chbzfEiVrbyc9nw+ZWy8kdg7R1VCiXgwvhRec2F/salb5NErczcq+cVBq56s+UHFc8GYbmdNmtV7HfpNLI1Ms2qSTypPdXJG0duRWNrtqJErihMCqtlCRZ+/KsV2wKffEr7aDiCKnt+R/OZTLrQe/yuZ4pQ/ZC1qJvLrbD/DlflI0xkqa/L6WiUsi20LUlLolb9NFFStcus2yXVrZl7qSLpGQuxG43IZXb7m7ke4NULlK4+ZWl8z+31smjzHJNedHD8cblTPPTa5289LyW8f0clVRGOhciF+WTh01xYyf0zqtKNXUo0UNXzC50o9W7m+nl2YXu7u5m+t3HtE4p13xwUGpZOV2zFKblO7ynUpTUpTQupG6l+61NlFNG2WRMb4pT8yR2f7ZRarxQLwWvzJ2bQQqXEroYIXdJ6v6B3/LwzQ2kdbEckncmXN3+SLbiQOR+9eWrm1/6UiWSvKN+qMQy1h/smduXtFiOb6YIIaMyBZC4Dz30tqg/L775IsTdg5ID+CA9VFs+QfRO6o1LH8aH07zJPXRZ5k567/B6JsAEmAATYAJMgAkwASbABJgAE2ACTIAJMAEmwASYABNgAjeQAInb3nSJ2CR/MCqJe3/CPu1lfYdAsvY71dMWSVuIWpK2CNpBzOJcqGTymt8a62Ns/vGyyFgHaWv3s6XthyI3TEnIWbdxrkXr7OQtlUuOkrbu6azICBGVSnZPZ01KJQpk7Ceeto1ErU7PIG2LaUekirQsKW2LZZC52EYKr0TnBmHre2qxL2nVYioMr6JMMsQu5t0w2JJa6yXn0vyWWdlpO5n5bNjZgrw9oZ/QF9XpqGSy76SOYZ+OCEUonAOP8aS+tqN62mInKIu8GxaKs06jjvLIWJaUsj2KuLWFLfYHaWsCXRFSKmGMli9Z+fOvx4pXZlP5jFRhx2jnS92g9bJMKv1fWp0O1r0g6+78j3ZYgujF9Fc7ejYw2oG0/cFcOoftnptSW+f8sHyX59Qe6em570+7Gz2jFZZ9X8rbtqf/Z8+fuzOd3cqYICqrDHGL4/T7527ksBz9cf+zt9qmEsuYj5K5nij9cai3n+WouW9Yo30XtHS0MmEUaaZpjPESy5C4JS1Vx5G47ugcIG7l2sbJ35ClTfTOVVIZpHHtcdt12hC4e2vbp1YWZy+Ejhu98fDzM2vGGcaOARwSN/q2QCiRyA23LmRXykudd2aueh+wkrh4o/1C6UqexC2NvxqWW68125nPybnO651q7kPdlToSucP1e3fWXps7N0O9ct9bqBVsqfvV3Gr9+a1Lxc+17t7Ddpj/UlAJ76wF6keK3yr+Rm9p70cXvuHP7mbmfqN32x7Ert0/1+Zqp3GxPN4zt18LHjKXyiz3Sw/gh2rFY3o/nRvJXvAZfIDbydmD0/TtmUH9+kM17g8neCeXVuhLXu6be+ATjGeYABNgAkyACTABJsAEmAATYAJMgAkwASbABJgAE2ACTIAJXB+BQ2lb7C45eDXpb/mHwmB2r9tBindU8vZgeeSb0dMW15WUtB0nbcelbAl7X9r2f0jWuoWUZ4vbcf1s+69LRd4LIhd9bYdpW/d0VqrQkLwlYSt72iTJ28Mlkjt70veM8EQZCVuMWoe7ELm2oEUCF8shauM9bVGKeck8NbdmTu2QvIWkjZK6lrj1/N4GpO16eGoLIrcvbTPz2BY9cI0wjisDExhXSiFDzMcfXTtpW9Wz2yiVvGdmqlQmedyjXu0Vy+VUvYqx6DZ360F+FmMtLJQdYzRNT/N2OZCwRdJWi8VI1ELchmYe05C3wxQuBO6cDJdfkMvX/2u713xFNpX/T81O40fymQJGiN3fb/t1pHC/2O41kcAlYfu1np6H0EVSl5bTSHIXad1v+mHJGCXvTskqpiF5MULsQuZitOWtXW4ZcvfRrtm+Iy3nIHFdoxT65D4v5S78cS/YTBtH3e6aMmTuKECUyCWZS6WVW7nVvXT7ShEil0osZ6QymbDrIIn7E6a28CvOsYv36c1VlFb+uyv5BlK5kLnvXBHNTNc4mZwXXLVE7nsv6fyWIyPxjTLLGD/SOebvVdczlMj9cG7b/dBl390dlFhGr1xRfSJ9bOZ4bzNV1HbP3LjQjc9D1kLaprsrm3vOpTkI2rvr52fQfPgrxVN7kLckcWl0w0CeFadq5e6MRHL3C6nn1txaoP6k5GqIXYzXUl65/+H3gNdoVGRc9h7sqdtv+o1tkcrFD82fPTuqvHK8DPPhD22Su0f/RbCfzGWpO83HDG/DBJgAE2ACTIAJMAEmwASYABNgAkyACTABJsAEmAATYAJMYEggLmyTkrEUzLoBSdxxyduzUXVQOIl990BOYn8dtrme+2dLW6Rq0cryxknbuggaDV+IOaGyIoUAIMlbnLMtbuP9bbGeltnSdtjX9ghpW5tPKISzn65VM6hUS0lb9LO1Ra4tbJPTtv3+thvm+G7bzc2lAn9DC9cJXDnn9YJNP+UueL3OJolb7YglFYr1nucuk6QdJWvtc04St5SyHZW2tYUtxO2WPzM37+1tY6R0rZ2ynZS4NVrOSWW2o9ER1QMJ25i4HZ47iVwI3B/IpWbS6FvbahZb0lt/UdrNIYWLMaOU7GhtaB5jzvhLNeNehtSF3IWYfSwQ87e7YotGpHAhd40WAdK3kL1I5aLcctL4pZ6pvGjQM9cusQyZ+0P+5cwXvOOdk/XLnWel5ZzdLxcXBKn7SC/YvMN1KkmpXDuRGz28g4Quje3cid1c69IMhK6UjoHM7WZX6iWtVN11gpnQODVlNOQukroQu3euVp68ulm/5dhC8anmQOR+9FInf1k63ZRx0nVHdqjM8vuv9HIb0uvK8lJnZufibL5yYvfNmaveP7N75YZdiTLLkLmZnUuZTmW1g565gXJNvC/uWfdY+0xwNWuPlNKl8VnBl5rokYvkbsM73nm7/noFfXKvtrdTd95yq//KnXMzELkkeamsMo2Qvfd//v3t337VTy4gpXs1WzGTpG5c0iZ9ANqll/sllt/aQ3IX98VO5h7sdzu91D16Evfwt3v298Hp3Ov5BcavZQJMgAkwASbABJgAE2ACTIAJMAEmwASYABNgAkyACTCB71kC8r77Pu1+5jNvDEa3NHwwqtq5Xzr5YFvEgx5gZJlkO3F7YF8U6trvZ3tO9Ns39oXtvfd+KhV3EtdzN+JJ2w0hXJRJRjlkStWilSWVRz5a0hbSNu3bwrYvY/f72446d+pvO6pEsi1vj5q2NWG4K6QpkbAdStxBf9v99K2aMcpRUodauFJS8hbnjGVYFyVtIzkbbGrXOeboYH2Ytk25C27Q244SuEa6gedWskFru5+2lVuBo+aNNMrzg03fBfbRP7OqUdrVhRqStpS4HSls/ULJccT5UMtbhRbCTtlS2hYlk0Mjo6q/JadRRfp23PFtaSuUqQktS9EYmrKdsKXE7ah9yXff9gNv+3anNbsjU2svzrhFY0SI+Wdkcru0HKlcW+L+fqvTCaUKs0pJSF5IXJRXdqUKUVoZ48szXvG/t3uNV+TSuWoYPAVxay+/I5bGjady90ssu6Zfatk1rugZlFX+C/5mNm18hWTuMzKq8u1Q79wqROlJX9Ru9fpjS+kQZZYfDcKdQEZlekf+2OWVozdEZqkRKE+TyIXUtV88Gxqn6zrBOypBt5jP+Fvr1ZMQuU9erp36NTGz9brlTLPgaT03eNE/uOy7kLoNz23roKuUm9YfO6Y1SijXti5kkcyFuEV55WHf3N3NNLb5nFloxmXtNPMVxzWflnOdzSDbRd9biFzI3Q82su33FNpZ9L8VufPzv946Vfvx9JUy5C4lcqk37j8IvzKb6t22Q31yafmkD7h4+nbc9qOSuZTi3U/mHuyHe/AXgv2hjzRt9EshoYH5tKUY4vvrl1rmdO6kO8/rmQATYAJMgAkwASbABJgAE2ACTIAJMAEmwASYABNgAkzge5TAUNgOxK0/TU/b++77DCSvte3wb/hHSOLu/91/3w0cTtreaGGL+xhP2kLKQtpC3iJ5a0tayFtaPu4Z2C+PfDBpq5yugcS107a0n3jSNp6ynVQieVR5ZOyfSiQL0athPp62JSGr9EFJi9StcVQlLm3RUnRJXZy9Kk5F+yNx20/aGseWtJS4df1gJ3C9OSGNwbJRaduRZZIH0hapWyWNmpS0Ja5I1kohAvS2hZgdl7bFa0YlbkdKW8jbqKwzKvZSeWd7esSTooor8gdXX/6Ggu4e11KFGWHkc3KFvYeb9dI9+WKti+Rsu51HeWXsAhKX5O4jnfbMtnHW7FLLKLFMh4LcbWttkMItSXdlPQgvP9Lz57AcSV27lDLJWxoDIx2kdKm8Mo3ROci+0P1tb7n1A8GVdMpIx07kPt6RVUhc1xHi252+0IXERTp3nMylNC7KLavOegHHiotclFtGMpeE7ptlfe7kyuyFj1/szuw66RBCt52S4aKX1pC6pbncxdp264Sey11MKcdQr9yfu9TJO+WV3Z8s7jkfvuy7beqVO7vQjfjtbqbF7EL3Y5mrHhK4RR3I9+7lGw+Uuod65I4qsYzeuRC9KKX82UFid0Gc2qIyyy/prhf+IL3UsEssI5GLbZHYRdoWwvZfLAj1ht31Era9//P3t3/7VW+KErnUK3dUz1xK1k5bhmCaZC7QTCd0k/rnTpa3/eRtv1TzqFr82Oa++z7t4VtF+Nz5Hv1FzJfFBJgAE2ACTIAJMAEmwASYABNgAkyACTABJsAEmAATYAJMIJayHdVr9gGvn3y1R6pwaeRA4gYUvtofEZ6aKnnrU8q2X8lzx4xK2t6IWzaqpy2la0niUtKWjjkucXtQ2iYnbbGfcX1t4z1tw4U7cs7moy0ag7m78irwNXrbhrnbc+OkLZ0zyVutzJ70tZGOM4vULcQslT9GL9sDvW4HvW1J6NK+KGmLeVdpFWilSd4iXYs+uJTAxUjLeil3KdUL1jEiYQuRe6S0bZjbLTv1ihZO2NDZ+oxqlPZ0oYZx1PNQ9QulsteoQeAiVUspW1vQTkrbHk3aTvFkquKK0PUrQhVXjG5elT92/MX/WBntPDuX3/t6qzlD4vZb7VYkMZ+ZzTVoekem1gu6u9JQ6SsYN4V36bgMVi4b9wrE7IvTXvb32t0WXjcv/aUt46270oQ/lMvOhkYEvtHOdmie+qbfK0HSol/uZ52l3ZONp1wkdyFtqdwy0rp3eSLqlWuncyFuf8hfy/mWyH15sJXJGV/ZUvdRbbajVK4QNRpb4eRU7iiRC6lLQpcwL4TGQYnlv2lqC+iR6znp8HWmurC0VHjqn18OiiR1o5TuxerJz4ni9utWRCS5P3FVZ396JdW6v3PMN1sXSnUn3bn/uBfk0Du3NRfUdzfTy7ML3XdmrnpZIURduebfDKRsUgnlpFTuueKpvRf3rsyS5P1Qd6X+0+krReqbi/GFK0sByimjZDK2/dW9O2uvzfXnI8n70qWtV3zx/OLmQnNzqVGofHPDq52aU+Xz27r67xafrahn7j8Iz81SqWVc31FSuEmPbXIyN15qeVzK9lqSuAfLN9hCF+doJXCH01QigkaWulN8CPEmTIAJMAEmwASYABNgAkyACTABJsAEmAATYAJMgAkwASbw3UhgbMo2KU3b/9t5vFTy+/19aWtL2n2p25e9B4TwoUSuEHcPF+9IuAAAIABJREFUWy/iOP2A143vZ4t9j5K2kLJYH0/bTl8euZ+ydQvLXtBYi/raUsJ2lKxN6mtrPyxhKq/iZZFtWTtJ3JK0haiFsO33st3vaxsvk0wpWyqRbI/2edklkpNEbZK0jZYN0rdGGMdO2CambY2Ws05rFiWSUSoZwrYgmzNI3eJcxiVvSdpiLDqtvUnS1jHIEvdLJ9PPDZW2amZZ6L01MRiNKp2QunYxGkUYyvfc/gPvgLhNSal7xiiMOBFMQ+pC3kLiYptnZfPVb7SbZYxSCueRdju3o+VWRYXzkLWUxoW83dHeVkX5w+V0cbbIfSwI5/e01J4Io2bRV/O3to63LqQhbtFDl3rl3pN2Nh/u6vl70mrryz1RSgujvi+ltvEaJHL/q7vQjktdpHN/z13pYnwy7EtcJHCflfbmv9H1t6ZN5EY3XDoa8paSuViGJO4bZHMO4ha9cjcdRJ6FgNR98y3O7s9eEXl8tQApXQjdwFfqw1sm+/bjqlFyXFMLA4kR/XH/7kKmY5dchqx9/2Xf7SjHoIwyBC5+sBxpXHscJ3VRMjmrtBNP7/7qTHXjzc38wk6YkpluzyB1a/fQXa+pHUjaX9Gz3Teo3TRk7V2Lfgny1h7/Zftk/W+k1mcgbssLM/JPGm707MRl7vX8FrKTufEP5/5+zwmUW37oobf1BsfBh+mgYfq1JHH3xW9fyt4X0C8S+lbQweX73w7idO713Gl+LRNgAkyACTABJsAEmAATYAJMgAkwASbABJgAE2ACTIAJ/CkQkPfc82n34YffGFhBpWGIKV6t8nCati9oY8sTyiP3Ze1+39x+K0TaP71+v5/tQWF7s8sjoyxyNlsxT+xdStnS1u5pO829kRknRdtROWSIW5WdS6FEshDFqK9tfF+HSiRnU1K1e8YulRwW70AGUEgVGqRstXs6i562UmmjGk+0kboddY5J0pZELY1SeCUqh5xUHhlJXLu3rX0sO2kblUhOKJVMSdtx0nYkYxK3SNu6zXI1yFej1K2RmuRt0msPSFvVrtfD3AykLMnZkmrWajo/TOomSduD1ykWpRIbRu+PB8sjT3hKLGlrdGNTqsLCcBTKlUIHmIfUlX/9+IveC1mbtEtb6pLcpUQulVq2pe5XukE7a7qLJG8xviyXTuVU31AvOalvXg17dxpcjREBlVWmY/vCMc9LqZ1v+b3SSzOZ4pc6fv02z6k97vdKXSMdErl3p9wdLHtOyttGWeZb09mtwqCssi1yqdzy553l+o+Ga0WpTfhtK5FLUneSzMX5kcT12leKvcxSw+1u5grp5fa24wSvF3vzELm+dAymPy9LmxtGR29ACN2e6wT/6ITb2PC76tevmuzfW3Zb7Ss7tywszV7cEUKg5HKc/3svdfJbTrrz8WUZksBNuke+n9Ge11EYv1Jc3ENJZPS7RSI3nsCNJ3H/MLWyK+pf7D3fuX0Or0G/3J9OXykjqfvMotCvbl0q9pO4jxd+Ra90z37hw3u/98rXHft10e+buzdT3VjYzC9gnkQuRkrnksj9shDuyWwl+nC+np9RZZaprLK97/2yC0dL4ianbg/238VxRjVl3193v8/p3Ou52/xaJsAEmAATYAJMgAkwASbABJgAE2ACTIAJMAEmwASYABO4CQSGwnYgbqP+tH2Bel9wzz2fgcy1lkXtBEnoWmL2cHqW9mEndWPLqIzyYD/7fWz7pZGXorQr/uZ/M4Qt9j1N0taWttMlbfvSdj9p2/NVVqQoYRtP2o5K2OpsSoqGEHr29iz1tHUb51oHEreF01nIWpK39HwkpW770jacNaEzTNoO07VazaC3LYlau1wyJC0SudT7lsRuPHkbSVvlLng62LTTtcNlnloUUpkoYeu5lUNJW2kUSib7rruY+Jxb0hapWzttO07cHpC2Xrte78Wkrdes1fy+tJ0sbOXcgXNTpiYS+9qOeacmSVtL1pLEpSRuNI/1f2nlhe8/ygcApC5JXBrXtLvxqkIm80etZuE52Wyrn8x1ogRuU6Y3XpFNRdZfGdnT0gy/ffB7rd5u12jnqdzxmVtal/ewDcoq/06r03lh1t35w3ZQ6adwwwWStrd5qUjo2mNOmjBJ5H7BKrdMKd3fug6ZS+WV7RHnXEyvtEjk/paTrz1mco236c1VkrrYhvrlvvuKyL9zRTR//WJ35k0n0ns7A5G7ub57AkL3EwPB+/NXRP6KMp1VE6bfsuy2kNaddJ98X2vPU5HM7Utdran/bVLZZaRu0SP30wPha/fLpWlK5kII/372z1Vfrb9eCbs9c6me2qY0LpVUxoheud/I3B28Yfd3o765XwoqYbu9I9G4GxKXPhwnXcs06yelc+kDHx/2++lYStQerqt/eJvDadyk/djSd1w6F9d0zz2f9vBNJi61PM0d5m2YABNgAkyACTABJsAEbhYBY0z0hVMp5cT/z7hZ58D7ZQJMgAkwASbABJgAE2ACTOCmE4jL2sSULf1dOyZxA2ormJTMxZnH07N2KeVJiVy7PLJdfdMWtzeKTlzaYr/oXzsqaXsUaYt9HU7apqL/zwoafZGbdB2QtUjY0roDSdtBb1vqaWu0I6OkbU8be0zab1zaUm9b4YlyXNbaiVuStnFJa/e1xfFQVHjJvVxaD07WIGpd0du2E7eQuod62tryNiZtx5ZJPmLalnhsBcXKvFvfQX/bYdL2iNJWKrONcskiErZiTiixHY0C1XiNM9WzmVQaeVAimUonR4lbkrnWGP3/OgRuV6pjaaOv0jjpwPFkrpEiSAupIHS/3AkauUF/3AXhr1Kf3JpMrb98IHIpidvRxmyF+uJXA7Pg6kBD5N7RWWvc7jqbSOG+aJDCfVHGS0zjIhX8LT8soXbxMwdi99kpdwdlll+UktWu9HR60BuX+uRi2fmwV32GoypBqHVKSeeRXrBJpZVTxlG3ev1yy8GUf8xo507sZtprBSRyG921KDA7kz7eorLKmKck7l83tQVK6OaUq99e7vXQI1e2fNfkvIBSulWt1I4j2+9eTOuTnj6U0P3opU4eSd5RYveXzULz9U41B9kKqRsvo0xp3F+1+upie1r+BTOz9/KwVkA55aWSriChC5l7vKZ26sd6c2HXNaWa2tlY9Etfdk82kdI9v52tQuJSSeUf2f1WEdNI4KL8ACQujTde5u4YlFJG8/J+SeW39vZr4T/g4R7YpZZHJWipTDK2p19akwWtXfrhviCe4qVfbv1vM90X0C8uKktBI0vdSZ88vJ4JMAEmwASYABNgAkzgegmYfvUl+hf9//fgX8gy93rp8uuZABNgAkyACTABJsAEmMB3BQGStoOqmPer++5bdj7zmbWwP06XsqW/Y+OKDorc4etjaVr0tB1dSpn+Ro+/4UPenj17Ljhz5m6XKmzaf9+/ERTj0hZ+gvrYYv+Yvv6k7fietiiZrMO0HJm4DVPSTtuiLLLd21ZkhJhUGplYkbgVQtRCIRy7PHJ0vYM+t5SqtcsmYz0lcCF1h/uMyVpK2maD1nYovFAb6QbSrUTLkbYNlcF0z3OXZSgC1wQ7gavmjFCOFDrEiH3b08N7fY1pW7weiVvaT9lr1GxxS8snJW2j/znWci4St0I4h1O2U4hbu6dttL8RJZJjonbU8x4JXC2k40s57xmzFUg5lzJ6Ay/oSbVI09O8YSB2u7hEI1xIXSqlTPPfnys2ogfBSuL+z3Yj++XMyS4SuF3lqrQOtCtNGBjpZJVSba31izJO9UudsIwSynnlntwJwkvfDvzZl2ezud9tdbp3prztUalcCN2eTIUQuTj2b3vLrR/oXkn/Xnqli3LLSOli/gljdm+XakYLI2n6m0FQvct1yxjHydx4MhfHwbK/eevp9ZRyzC+v93Loh4vlELkkdv+O2Jt/SJY2/zdRn1tYyl3cubq3Wjk2c+mD606uY7SEwP3EcS+oX9q8Bctdq9QyRG9S6WW6T5TGjc+PS+V+OTVfh7QlWYvxDepKGuWTkcBFihc9cdEb981BtulkL5Q/5S/2nvWFbP0Frzy/mHb6Und7TpWdMJD/ySk1vuHcEuCDEucRl7g3S+biWCRy40IXPXPtXxT4hQLhis8MW9jed9+nPfwiS0rc0reQbFEbl7Mkgg8uJ3l7eMS+OJ07zacMb8MEmAATYAJMgAkwASZwrQQefPBB58yZM86lS5ec1dVVaqOD/xbGF0bxL5BSHvry6LUej1/HBJgAE2ACTIAJMAEmwASYwHeMQCxpuxbec8+yg2qQ/b9R0zxJ3P31SSlbO3EbT+fGSyLjCg8mdPu9bfu9bCFr8WML23PBvfdWvPjf8G8EqXFJWwhbHONapS1em9zTVghI2knnbyduk9K2YSx1q10v+n82FfiapuPHgLRVrpzRgdlDqeRQiDrErNGBtMsjo0cu0rdI4dpJ27i0jadtcTxH+E4ka+2etiRtkcCFpJVuBaPvuQupXrCOBC5KI0fyVqqpyyQf6m2rpNwLc7szqjEUtHEGkLdFr11HSeSS16zV/WwxHIjiSfcE64fSdpi2lYNjGWc/dTtmTyN62kY9bCldG0vdUvp20vkNE7i3uilzxe9sdKSzkjHhFchbV5udQMkKJO5RZW504VIEX8uc7GH6ee0LuXvyxRqmj0s9e9moXUx3jVb/paMbVzLHCpC4Fekv7RhvHev+l2w69/+2uy0Suhg96bjahAFKKD8VhPO3uM4WSiijzLIrtaYkbjyV+/VeWH52yqmSzKV0LsYvuvMdSFykcUnwksR9zOg9iN1JEtcG7WeW61Iq8w9PpPfQ6/aXdLGq2msFI4zsZlfqUjrRh9a753Tn49sqMzPok5sKQhf9cv+KqS38a5PfbilP/8yKaOY7gevlM/5GkshNWDbppo+SuEjYZpV2RqV1KZ2L8R/N1jK/MRC7ELeUzH2gdarxSiE6r8idn//1Vr837vt2vU7NzRoqO4BxGpl7Y8stx5O5/W/3kNAFs4RvBw362I5O1e7/chq1zejl437RcTp30lPM65kAE2ACTIAJMAEmwASOQmCQvHWFEPiHbz3jjwH4IwMJXLT5iP5xEvcoZHlbJsAEmAATYAJMgAkwASbwp0IgoY/t/aovbfdl7aj5fhI33tuWXv/GcaWTo961h0st96UtZDAlab/TKVtU/aR2jvGkLe4QidtJ5ZHDoC3dQiEKpe33tKWkbdeDrKVkLd15O2GblLa1hS0lbpOELWStSTlyXOo2WdqKYl/eYkzXlQpmIWppXgpdGva4HdHb1i6NHDjOvBuGWzQOe9oqdyEl/A0kb5fUkzPr+tY9krfDcZrE7RHStvFet3Z/22HaVugQ0tYZjOPekbaw7ZdJRvaQ0rWDcVK55BHSlnrZjuxpGyuXPOmTIxK4K1762MUgUKEwoRbSVcIENJLEpRE7PIrQ7TqefkQXZr/fVOskcF0j1TEVFkni/lGrXvhS/hmdFzQfz9S0s1VS/jwk7g/nM4XfaXYa9lfAIXUpgUsllkMRRiWUz/WCyj1ptYXSyo/0TGVf6Pqzt3ne7uO+PwuJSzL3d72V5iv9tRwkbs746ne85dZLgq0Mpj/vLNdfrdcLKLNsp3Nx/SivPCqZC3n7WqdbThktcylHm0B7v6gLV93WpRkIXJRbhsCl9O29A1nrD6Qu9o+U7nkv03yL2Tp+61LhKUrmmp5xIHKxzce+9e2lt9x261U1kLuTbnR8/X6/3H7fXJK2VDrZTuFS+jZpPF1PbVNJZfTShQTGsSB0kcSd29bVyyVd+WAj24bEpfNIkrn0oYrx9MxqDx+22WzF3AyRi2/3QNj2yyzvy9yDZZjf1osnafeTsvulkI++zf63nIS4X585c3/q7Nn7/fg3oeiXK7YBN07oHvUp5+2ZABNgAkyACTABJsAEiIAxxr106ZK3urpqS1wSuJG4PX/+fHDq1ClfSvxPK/8wASbABJgAE2ACTIAJMAEm8F1C4FAfW6st37C88ai/LydL3L68tfdDr0+Qu4OgU/81dtqWUrb4u/qJE2mNMs39ssh/Oilbul8IkKHHrX3/xolbW9riNdeStD2QsB30tx3X1xap2lHCNil1S+LWmGA3FGnHEd1I1u6PpmhUqOw+t/3UrB8GWjWUcmapVy2u0Z4mTsp03I4sVlxhtpUIQi1ch0apu3rBWZvfDJe30AN3M1ysd9x8lLCNUrcom2yVSU5871ji9kDaVjhhQ2frk5K2Jbe5ux0WynNOo7odFCu2sEX6FincSe9ZY9SClHpzKG4P9bjFHsaUS5bFZWPam1JmF6JR5RaiHraDlO2BnrZUQlko/H/4xB+3lLo1qPWexIaYlj9y/MX/3EEJ5f63r4c/Ka03ekotxmUuliGhG9W2njKd++Xc6U66vbn4AtGoPSdX2FsRembLOI15Jyxc0Wrv4Wa9dEXm11ZMc3nDeJePyWDlqnGvvKqQyX+1VS/clcnX/3u713xZNp17uOt3AhP6XSOdvFLqFkdtLbjO6pc6fv0FGa/4lY5fRzVvJHRJ6LaNUpC3p11374kgmKHx1nRmu2ACCXEbF7kvCLYyMwOp+9LulfQFY3af6TrlbwVhFYlcJHNfnS46j/aaeTud+zfzFTcvTXQz/r0qbAWt9UIt1PqvZQuZszq3/RqnW0a69vVOc/FzYX7jtYPxr8nmXP7Y3FO/tBFmUW7Zl8qsBKH75lucXZK0SOD+a1Pe+WtiZ+6zQXb3rbdkd9EDNymZO/FJsDb4F/5M638XtUzJU2pcOteWuhC1mP8b6koaSVz0z/3D7srmC8T5+V8Wpc7fTm2nsJzWf61t9PszO7nZMJCf7T5392tqffjAxj848U0Y1KPHKdrfmrn5fXN3fPrlQulcErpJ6dz9X1YHU7b0i64vZx9M4ZtH+78M18JppO3BX6rxMhc0vz9y/9yjPPG8LRNgAkyACTABJsAE/uwRMMbgjxf2v9NCiFV8P1UIgQpI+G/W6J+UMvrDDP8wASbABJgAE2ACTIAJMAEm8KdG4FAf2xEi1hdiPzmLsx2URO7tLx+VyN1P2ibL3/31VGb5YMIWR7v5vWxxlEn9bLGNLW0npWyxfVza9mo6SJVm3aDR893C6KStqdyacXYfbWMffUF7POs2nmzZ82r3chtJWyyz+9qiv21SwnacsEV5ZCqTbBxVgXiVUhs/1E3PUXmMrnILkLdau7uO6IvcEK9TzizOIUnWxhO3ngk2Iy5Ke9qkSkjg+il34YR+3F8PjteG0tYrVhztKxXIq5C20TWOE7dJaVvVLioROlo4IcaInTWNeWOkrAX5WaRsqUwylUcmcWtL23HpW6RuhcQexc4hcRtP38bf8rK4LEx9DSWRhYlimpvSZBfsUYjCMglcoRtrQhWWMZLcnfQp4pbTp4Jq97x0pRd2xIJyzRVj1En5quMv+XTSi0nc2utsmYvl8XTuqGQuUrhf07m5F5jdKvrk3pvPO0YY7QipHmo3w9PpXOMb7WZuV3tbReXP1wdjV6Y3vj/lFv6oFzTuSXuZJzut2ae0s/7yXDr7/7W7LcQS09KE35d2977U0aUXZVQN412eU131nKXfaXV7P5hLpX+/HbS6RjvooftwV88jpUsj0rgQuU92O3NI50ohTctK5JLI7WkT/n56pfvnu2upjBLuI71g88+lU5VvBsHuqUGJ5b+Sm01VHEf+u069+2OZYvr/bu61uiaM6pT/3UI542sT/me3WH1l2Cx90cnXaLwQOsGb1N6xf2tK668Wu/Of07md16pWBaPnyPDvmL355aXZi0jgVlO58Ozm7szlIB3+pKxVaHm8xPIoqfuxK73c64+pNsQv3VtK40LkvindyobdnrFTuXbp5AdK3fyo+Q913fpPp4MiiVzs/1g9tf3UnCr/Rv2Z9TeXH5v9oyBXf65o5FFW+e2FdvaTsWQuXmN/uGI6+tDwW9IuvXyjZS6OYdfcp3Ruo7EefbEhXo+/n+C93z+YviU525e2tsjtp2f762l62nIWk7bjhO6kjz9ezwSYABNgAkyACTABJmAJ3FSj0fAKhcKLwzD0HMfZrtfr3ygWi/7a2pq/vLwMgRt9AZF/mAATYAJMgAkwASbABJgAE/iOEBiRsB3Vx/ZA6eNYZcdRUnZUueT9Y+BKk+TvmTPCTS6LfPNStjiXafrZ2ndnlLSFqE2X5txubTug0sh4neOmTXurHU6StvEnIEzlldNrDgvHYl62fQOxK3ee7FBpZIwohQxpS2nbo/S1RdI20MqNS1qIWceVM5S0daQJIHEpYUvyFlIXCVz7/EnaXtW3VI2WUrvmmKPFeqiUp42KpC3KJjs6rEoThEjc1vV8dVZtzaw5J9I6dAIldS2QzoKUIjCmH8RL/BmTtiVpO/KlA3mL3rZxaXvgno8omWyMqESylkaUSVZqW2hTEkMm41K2M0vC7K0LpG0hbEU/ZStEY42mpdG+Ec1tKfPzUQI3Vh6Z5pOukYStDsSycsVaJGulvqADs6JcuaEDs4hxpMAdBY6SuaddNzwf+CYuce2+udgH9c79ipwtp0Son2cau3+5UJCR1RRCNLQWO9KpIoWLnrlfz5zs3d25mKprJ5K5L8wVGyix3B7I3N/v9Pb+wqC08kuz6RxELiTt77Z6XU+aEMncJKn7smwq39PBhS939Xxaan3a9XaRxu0a4dpil8oq46mGyP0Dd76DdO4XveVWPJWbVdKByH1W2pv/Rtff+tvFShpP6681qp2C68pVY8qUzoXAxbq2NiFe9+vNvdbfKsxmu6HWnxXFLSRyvcrs+X9b6xR+KOiWIXghdn9C1udOLM6sfWozdP/estv61as6ux1EPavEgmucNx9zdtGDFvN+s+NRiWWajovcC75SJz1tV6Ue3moSubRgVJnlSUKXRO4jZmbvWc527tf8xR4Su78WFro/4TTSGGui1Pmp3PnSZ/PP3f2rO+dmkkRu0jOYVHo5LnNvRMllErY4h4ceOpjMjZdcfuiheKnl+Dea8Euz3wPAlrr4YsrRylqM/qbUwf1wQvc78p9VfBAmwASYABNgAkyACTyNCEDgrq2tecvLy/jfEiRx80KIJSHEeep9ywncp9EN5VNlAkyACTABJsAEmAATeLoTmDJhOzE9ayVtJ0taStKOK8EMYRu5m0ZF4u/kB1O2aEe4L3SxzY26EXFhixLItg/AcRD0muZ4trQleYvXuYVlr1fbvaakbTx5S8J2VNI2Lm1Hnbfd03ZS0tYWt0jV2rLWTt0mJW7p+MoEbldlykjckrjFtDLSXXAuFDfDk/V5dXHmsjjlpHWnim0xtt3sIvbx/7P3pjGSpPd55/89IiIj76uOrr57eq6eIYeci0OtRFEkRYnQypI+DC0JWlgSvCSgPT54ofXuYhccG1gsLMg2vD60sg1oBQMrQ2MtLXGXXFM8RpZlXjNDjsi5e3r6qq47K++43mPxj8w3Kyors6p6emZMUm8BjTcyIjIi8om8On75PM9tgVvWqxtn7bTDNquHcdtiRDK6btNzbTptCaFVPuwcLx4Z6gTUrgbenMQkExBAaGc/vJ1xNsgUtDUu2yy8xXkw3AZSWgbdWydQaCDENbfTcc4fr7nnxG6M//8GwsBlZW9F7MY3ldALlJMtJdSi0/AKshO/rhI4A0SLFOASUEiIt3HEO+P0vJ0YF64DoE9zrhDiZvtyY4xVVrqF413MkatJ3MEdIcDFbb4Hes5fL+S3DMAdnQit3lDQf3E4KD1L60XHK20+GN5w3+P5wytRUDjv+8OXgoH/aAbmvt9zcn8ZJeF7M6Nx5eI2EeI+lsulkcoXOO3ckKpxr0M20XmLDl0TpUwI0dl45SEw7YGgD7m8Zdy5GLOchbnYmWvA7uczXbklxsifOieGj4erOQqaXNe601M6jR9DgPv/jJ25nyP5nZ+Q/doz8SBBpy5C3RIlrLlcfuPN9f6Zr9B85yNqWEEHLsYa/6LsVH5PlXb/ButX43r11r/aIblQq/SN6r+indrTutZ6kuzWl5bKNzub/ZOVxeKqGVPX7m7vRH2pfJM7Xgpud1Z3TuM65va8c20cuVSJdF9ZoIsxyQbGHjV+kvW9P5TFKDv+07A+/FvFdvEf9Kt9HH+r7Q3mOXJnHZ+JWcZYBIxbxjfu7Dzszj3OG/lx1pnlvsUPJgN2AV6afJiN5u8BXdz+vPiJtwfeHl1Ibx26xznLdh2rgFXAKmAVsApYBawCP9wKaK3Z1atXnXPnzvF2u82r1Sr+l8x04GLnrbh8+bK4ePEiOnBn/uDzh1sh++isAlYBq4BVwCpgFbAKWAWsAu+YArfpsD1oEMIjO+iOnddje3D+4ffF3tp332UbBC2yCZt8ERbTa/x4rR8f5zS4ndVne9iZysJbXI/6DdfxQKEDF6cpi7SSHjHjvG3NctqCf8pDly3GJpN4M0wjkYNbEVRO59jWq0PRuL8wKw551j6ynbZZpy06boUWfa0omQa2o07bPXA7q9dWKsEx7hhdtrhfdNqiq9a4a7PglstoO9tr25aLvdRtS065AHRHUlZDl+2R0Ha8owobVjoy36mNwW3aa8uGla7Md+b12xp4a9y2OLZFvpKFtofFIxtt0W0LAF0AKKejJpUj3bYTaFteTt20YyA7PQIpLBPVvaFp9fTEeQv5psYzpKXIjuZ4ssAWp2VX3JKRaqDjFp23zIMdGUEDNDjuokvFbnJTa3JSSxUj0GUV5/wI4GqxrAlfT0cEuURVNfC5EBcP4Bznck0IGmW6c6f7ci+4Xv01EafH+wKUkrth6OVA0SbRt34yn9/3SwmMUg6lpgh6NVDxqN7t5QlRodZ0SL1bBRWfGFB3Dcd7/Xz7hUgEXEYLEfO2PBktPFIsDb48CPvGlYtXHLAjd6CUQpiLzlx06j4zjKMPj0d07D7o8paJU8auXOzNzQLeAgXx3VjUMV45IK7Mj3txjRvXgN2T4WqIHbkhcH1LRO0LnNV5ZAxZAAAgAElEQVTQlXs357WH3MKgzBjpSqlx7I2Brbn9WZLf+TkIMH1ZVOrltRub3RNfIrnux3RYRohr+nIrDqVDpZOf14OFp1W+1SdMn+SarQoi/7sajxolGhvn7Sw3rgG3CHWNU/cwmDvtyM2+yeCyLMSdBWkNtP2iLEYfZ31v1nh17MSFIcBLbrN3UraL6MY9CuZOO3Hx2MybfLY/91rwinPWvy8x49v5EWzA7rRDNwt0cX9PP40fPNiH+5SLscs4bxreHrX8qBjlw5fbDt2387zbbVkFrAJWAauAVcAqYBX4QVRAa02ee+45/sgjj2CaD/7LAlz871MKcW3/7Q/i2bXHbBWwClgFrAJWAauAVcAq8H2owB06bGelPD7l4PXl6TTG/a7avUjkOfPTztz/FC7b/cB2k+N1+9G8kUHL1CniuXyrfbZs6OlI7YFaE5PMS74zC9hih61x1manzfPJzENoi+tB0I7Ar3o4arexLxr5KHA77bQ1EckYdTyr09bMM/22JjrZdNse12WLj0VpwokGGTO+7EqxnrhkYUVe19v61BY6ckPHrzMQDCOSjdv2dqCt0Wter+28fltzv4nb1rhuM2O6jlJAr36eyPP/eW3ksKW1UZ/tuNsW52m6AEf12aYGVkIIKS1hRLImzJkHbUkKaAmfBrfosjXQ9rD3HcKoy8ocXbZXcTqFtwy2lYSm03CLyU7cT28LOEE4JU6dE63Ake34Kq+7J5OW0BOAC4RiXnU7hbeajkbg2wREMzuaA0IHbgJAEOReFWJfjjaugzC3CLrVBbqIsct9ypsuKPq6zod3kwFvEtjMQtxnQ1G7IcKWceo+oju7xqUrCQimgePYVc7OEpXNCJRuK2enDEm9C04L591UbP0Ulcs4NiBZ3AFnM9uXa4AujmcY3W5ydvLZMOk/knNKz4VJ75JLJjAXoS5GLWcBLzpyp0EuxiujI5fLWLuUpDp8LuPKRRfuk/kqx8yBzwbd+Gf9svu5zCgI0R/3yqxCdBpLQDhNtFCOgbw4fokV2gbm/iId1p8hue4N5aQg8L8gvcZnx125vwy9xiwXbtaNOw1uszD3dj/kph25syDuYfAWoa5x4l7R5e5d0C/8SZyLDez9WuLKz+Ra+aPilef15Bp3rnnDxw+CUdzyCOre7uOdt/60Q3cW0MX7msiJUXfu6MMW55u4itkfqEc7bO8M7o56ecfH4Tz3XPrrrLfNvfx2aWy3YxWwClgFrAJWAauAVcAqcOcKIMQdw1sDcHGj+vLly/rixYuSEOwAst8F71xpuwWrgFXAKmAVsApYBawCVoG/YgrcocP29hy3s3pqZ18j3t+V+4lP/O/uKBIZ/y6BqQrE8ROfqDvT17nfjnN4lMsW92Hg7VuFtriN/X22a4mJSp4Gt7MgbdZpa6az4DbbaZt12WqXEejcCHXprH+UVgbeorOWAUh03GbB7e102s4Dt9NO21GPLcis+9Yjcbupr5cUcNZSy7sIbvG3vAhzN8iZ43Xbpv+LVATdtjjZk26/wqNyR3jdyciCdJn5m45IxqjkHVmspS7bKbdtCmuvfAHUxZ8Z3V0rkgLbuNfSbgk52shhO3HaovOWSCDY3Kp2YeTEnfln4O3IbZtvAhA9mSaUadVdBVo5ZVy2I1g76ro9Drg1rtvJ2PDuETvRa2nXbQbeqr64JkO1TB24ziru3cl2HLEcrCtBT6AD113ySlroDMDFh5OWDo/gLWD5cOY2zn9D0NpdDmxlH7kBubPUmHbkxpQufheKwXug7+e0vJXtwv12JBauJuHmLICb3baBubvE2SirpM4IOJvaWV0iYuVuP9/+RhjHT+Q85+thlOCIMctdpVRdJ0sIdAkZXZBAVy4nzEGQuypVo6uU/mjec786jOL3e2wrG7U83ZObBbnZjtzprtzLUrVOEVr+oF8evhz3C2eZ3886cbEr9yJj9cf9UvD5oBch3G0uVq93truntFIUnbk/A0E9USC/SP0OQlzjzEUH7i9MwVx04/7NJdZpr+9caCyeeFPHw9Rpa9y4Wbft9Lztzf7J5uLCKp/Tj3vUG1A7UQrjnnH8PFTDeY7befP/mhu6Bt7yemeXdxrVv9dxwv++GhUOi1eeBXhn9eSaDwKMWcbpeTAX4S5GNtxJBPNxgG4W5uLxZLtxD3Pq3imsnfdBbjt0j3qG2+VWAauAVcAqYBWwClgFfngU0Frjb2XN72Xx/0faxib/8Jxf+0isAlYBq4BVwCpgFbAKWAXeFQXeZoftsR23qYN2dJ3309npsTHHLBvFIqMS72aXrXHUcrev63FRZiOSD3PZ4nGa6/rzzh5GI/Ni0THLEdpGbRAK52cctkdFJE9HI+P2ssAWO20Jk1r1N2JaXHJxJP6KN6vTdp7rNuu2JYxVsm5a3B/eNjHJCHKno5GzrtvpmGS8P1eSNMhqdYOc2c1Oo9OWEi1Mt20akexsNLaSpZ0m3VhYJ2d0UfV3m3SjdhXuAkpUCm05EVoClxiXPPfVk4G2imgdisKgyHqV6Y7brNt2BG7z5Zoz6AhgrJf4JROVPMt1m+4bgW0c1Ijr7zltR8dVHrtvmwTU9n7HrTlq/FGy3mc4nThux6vsi0omxaURtC2dAj3Y12m7D9yCEqySuyg6ow7b9BxU3HN424zpeWXURQBr3LeT2ORpeBuphnHh4rq8yl105OK8dDuckGQ7ifYcuJPHByKFt+Mu3KwjN5TAc2yUQz7LlXvY26KBuTFQ7YIiePvJcRdukeqVv0zg8rei8Mx3dVGgHTDrwJ21XQNycVnqzAVnZwlk83wu37kWDytn3XzHdOTilYlvhFESaTjgukSQe4E7nZcTWXs853Q8Qk6gK/ccpx3Tk4vLHvHoNkYsZ/tycd9nvNzO9Shs4FiZ6sqVSkt05XqEqrucXFAgXH437hcuuYXhS/Eg35USHswVwgrh0sQpc4fH/6a3q7EbN9JEILg1ELdANB9oIsyIyz6swzI6cBHm4og9uY2F6kZ3q71kem9nRSevr+6cbi4WV40D1wDd0fwRyM1O385H3p3C3E/6HecPg0oyDXu/znwm+v3k7xYD38Qso8P31YhEv1kKSiIO6d8PSsM29ycO0uk3/VFP7v5c/SzMvVN4O0unLNDFOOUnn7zEza+bMG45+yGadee+Wx25R0Fh69C9nWe/XdcqYBWwClgFrAJWAauAVcAqYBWwClgFrAJWAauAVcAqYBX4IVPgbXbYHtdx+ymBrrtZ/bXTaY4G1mavNb8bLlsEti23z0awdg/+mXRMA23v1GVropHRWSv6cZKFtqPnWgnidkcgyJ1+7s1y3Zp15jlt0Vk7D9oe9tzOgltwoAYJ7OKIscezoKwBu+jAnRWNPO221UqS5TG4ZZAwoVyFDtuiCnf7vFDlSbwjHLfBk+HOqNv29LbieokKsoFj2muroHaevKmv0IvO7cQkT6AtH5T7otDNs2ERI5On9TDQtsqHXYS3JSfsI7jF9bLQ9lAdx8DWOG0PgFuScsruYW5b3P6e4zbYISS/pHV/Y2ZkMqFOCmzNOHHcjuZB+5UmaZx5Tcv8xN2bhbUIbXF/Wagr+6POW6fuFpMWwlmvoPrJdYxVjjdj5S57uXg9Cp2m64m2iLVQGufJdnKVVZ1zqQP3p04+9kcG2B4QDEUYO3HfiJlzwdFbBFRz0pM7I2r5OG/MoxjlYe49nEcPek6rTPWZvwhl53tJkn8RigEC3PdAz8lptRkBW/BA7nP9ztoHQtwHvULwZhLk1xTbNjAXIW5JJ0triq1Xp2KVn/C9/NeDaIhduNiRizD3Ic/rfTNMKh/Nux66cX9i7MrFddBOfYHzbhbsYswyAmCch/HKBIjGXlzTlYuuXHwGI8R9wC0MYq3J5WToh1oxdOjez3nlPW5h+CdjBy6ScwNzMWr5Q7kKxXhlnB7ml3u/AEH9T8Fv/WTGmYsQtwbK0Y3qm3S3dRbdtzuba+dx7GxunUyUyjWXl97Y3tw6idCWO57KAtt/rSq7v7oCgyrjOju/UC9slfxceCdQN+vIbVLFDNz9n9VS9Hf5jvuZtjcwLtvDRhnFOvJc8k/G6/87d6Xzc/JqeTAE+EfJ4uCBel7+ktws/wFb7P50tF5E9y726H62fqn74laX4QcEPm9muXPNh0l2NB860+OdOHNx/7fjzsVfRn3hC/9tjG8zjzzyz/lzz73zccrWoXucdzC7jlXAKmAVsApYBawCVgGrgFXAKmAVsApYBawCVgGrgFXAKvBDrsA77LB9S45bkYW5CG2Nu3Y0Lut3LxbZwNpNQFPULNMUPj+yscjZ6/OHPXeM0zYLbRHOulXKlfQIOmxH998PbbMdt9PQdlY0MjptcSsYhZyNRp7ltJ11vLNctkroLri8CrFoa0brjGiRSDXIwluH0QLOQ2ctbhchraaSIuzF+0zvCx22dbZWW6V3UUdG2xNw67gNvD3qtxXSOG2X6OoCoZC05UqvT3M1dNlKymrorjXAFh23QvOUmRz404qU+KDcE4UuxiQf5rbN3jcLbjEeucH6uzuiVGegZIkH/bYo7ItVPrhjBXTj2YJafHSIkcn7Y5J1Bf2tACmnG0Pj7PRoa/vdtgpA9+f33O6DtYVldOBiTDJux8DcyTHKkPNGaUm0k1Wcx6veWdGOrk2PxKEuy/MVORS3cBTteJU3vfNiO3oTx3gj6mE8MoJbA3CzIBedt6B0DJS46XH81Mpjf3zYiyWFtaCaoQJI3bdjoDsrYnm6N3fedkOgOgeK3Mcd8WM+c0IFW9+KZPUVkXADcB+Avo8uXQfULtOQHAZy788Vei+Hg1KOUIlgVBJI0l5ckM0AlMJpjFvu0tGYUHf7oZzrmXjlHxmDXAS63w6THrpvMVb5JKM7ZsS+3JYQt5YdvoRg970e24o1pS/Fov4+j25/J1JNHF8e9+RizLJx5RodEOLi9ItCtC9wVhNSKXToPuyVegOp1DUZFNGdi3HKn/DL7lBKjZHLeB+Euoxyady3Xwk7CtdBly7OKzRLN+LWYAFhLbp4i7Xi+mC7u1holjdlnOiwGyy5+4BscRVjkxHS/oMt6uSpUv/lCT4M1zun0IEbhX1eKOXTXw0MekN31vRxHboG4v6iN/SpEuT/SsrDr3W6+d9qAkSZyGUEvP9Lt9CfBXK/G/HeE54oGeD7+/1q/28U28XPRfkg26Vr5n83Wtl6DK42vxS9t/NjpddSd+6/Kp3r/toY7qJL18Dc/63Q9RH4+n4jxl8JTQNd1AABMLp37xTgTr8mjgN08T57kcsgjnLMvtvLrUP3sHdQu8wqYBWwClgFrAJWAauAVcAqYBWwClgFrAJWAauAVcAqYBX4PlfgHXbYzjPmzHPY7pufTCc17rlt370e2/0u202oRJ7seBU2z2k7bag67Pxno5EPh7YHXbZZaDu9j2xU8mFOW+ywxSjkO+20ZY5Tmga3pts268LFuGQDdg3ETSEtvVXchNM9fBxpLDJdq6yr0x102JZ00BpQjyriVFKXLWPNScet4zb8ZLjTdK43tpMz6diKVzp95tdOwE1Y42exV5RxJbcxLnnuuciA2xrr1QWhYjomedZ954NbKUo8HCC4RYiL7tvD9p1CWznoAEtB717HLXbdHhLtPIK2hSWtBxvpCMHOaD8UCPgNAAUaoh2cnjhsCTigg3UghVHHbcaBm961/eoCVO8dGUvH08Zxi322zKM76LrVmp4lRF0jHDxWcE/EO3FEOHWdCidJR+jpkZe5qwJxjeb5WYS1BuTqRGvREbHTdLysRvsBrtZ1IKS1T8SxC/cNychdTE6iaQ3YxZ5cFE8Tvk60WN43gmhi1PL0SXkjgQXs0kWA+yGf5jWQ5D8EMnl5DHDvgqGXA0XReRtrVtWgiUfULk7PcuMacJvdj9SQYD8uzsNpA2+zENdRcfNSvtgrUkK/OAj7Hy3kil8ehP091y2IR3Ne6fkw6TsEnEjLBB26z4VJhRMtf9T38uuJ2LgsZCnrzDUO3awrF4/jkpsfvJIE+VhqyenoFyp/5pwY/td0IF6P+wWEzwh5TzG/V2eMoOsWIe0XxiPewcwzcBfB7bA1OMkYFSIRbr1ZurHb6pxkzBVexd9AqBsrSYvNcjpdWSyuRqHkWaB75cbuWdIorv7fbe26WnqfWnbau2OQO3LtLqzubm6v1BabtzBaeWu1dQqns5DXzJvXoWuct/iY//Y2wK/nAe7Nj86YWYZg91teldaHEft1tsb+LNOlm+3Ixdjkozp2TQwz3k9UdtqFrUL9d5PFwcP1vHxvtF7MAt2/jOnwD5IiOejO3eQyKabgNhv/YJ5n+OFkPrjeLrB7HKD7/QdzPy1sh+73+VdQe3hWAauAVcAqYBWwClgFrAJWAauAVcAqYBWwClgFrAJWAauAUWAa2Ga6ZN/tFMRPG1ftFKjN9tseBL17NX37Xbhv1yk2Xbaj7e25bBHctqjDs9fSTTxyJeqky45zDPNcthiB7ESggjiQ6Lg9zGVr9pN120532U5O+NvQaSs4KXOhuziyOO6B49Uk0QLnUU7K85y2puN2GtpOxyPnIGEBRiKPnbV4OwRHpn22xKkcdNueTEFu6rBVUDtN3tQ32EXCIGISvLTPNuu0nRmXjNCWDMo9Xeii6xaBbTYaOdtnmz2vB2KSeTjoCb84HZF8KLjFrlugtXE88n7HrYG2JiV46kmVQltaWtSqtzmCtghovYYBtUBAp8to+aTWw40U5BLC02mMUlb9Ta0KlwjtvQTdjQeges+IY7Zfa6bTMuDAfIGwlpJgy0zjKnTcZ+s2PVfsRreUhCbOZx60ZAhLTsP1RFfEOlGa+bBB8+4Z4hCCkBZHEDoGTtxkJ4kQ6Kbz0D1slmMnc3j6fjm48p0RwB2DW61g8YpmW3dRUZsGuejAXdUZiGvA7diha0AujtpEK8+JWH45hhP3uSq5n3vrCHDx6P59oIYIcF9KaMPh3q27SeCB1gLBbQSsmdNyPSRsGUe8jSB37MpFYSdgefrNYZfwzbqWC0JrgUDXgN1N7awuELESEWedEKIdGTdj6uy4Kmng+J6c62G8soG6aJ293+EthLIIdb8WRMGjObf9QhQXIw38o+OoZXTmGjeuGV+JVfUBl7ZzhMlIK6zkTf+e4UvB++SuuwSC4Hy8/SG5mXvULfaxI/ck8/urMiji+BfxIJl25SLM/Wm/BA6M7NTTtzE2GaOUa/XKaqs1WEC37aA1WNBjoGvikc38oFZeS3b6Jy8sN25sba6fqzQXruk4YOi+neXCzULb7PKj3qDx5w+N8UoIbY0zF0EuxiTjoiUliAG781y5/7LtDf5mNSocNf7DQT38WOuNwXtPNapMCvJZWYyaLk8+wqL8NwMZPO4zvx/0WLY/N9udi9Pml0T4IYS/LBqNETPxEGkYxDgS4u2Cubi9o/pzsxEZ3x9xywe/4KBD95FHftd57jkDej+N+fRzX7NHPX/scquAVcAqYBWwClgFrAJWAauAVcAqYBWwClgFrAJWAauAVcAqcEwFjnDXjuDotMv1nUk5xH0BPPnk33GefvqpGOApOtrPLEAL/MqVE3qvVm8P9GKMcva68DF1mLvarB5b7vZ1oSfVLJctbmgWrM1eU5/eWdZlu7ds5Kg1oFb01xLqN1LWkXXWznLZTkNbuXBvHmOQdf18DoKbEQkSjfNo/0qgpEOMy/a48ch4DBiRLF2nxOKkZwCtiT+eFYmcnWegrYlHntVvO62RVoQgvGUibhMNUji0wROVdtqaeQnlC4RRVdDdzoCUK1QnHYS7VIVdYLQhgAOX8Y6gbgoVZ/4dAm3nAVuzncNikiUhtMqG3XbsVei1PwV1/hMHd59CW1YlINsHYpIPQFsFdPPZWC0+nj4nRn847/lYLX/ktFaDXUILtXQkBTSncq26qym0VX0Eu/WRs1YkWgctoKUlM43wFujwdS39eyiN2who080bcCvJMmV6HTTiN0hSkJuCW7JMub6hEjiDcFaGUMd1nKbnJjvRAPtuDbxFkIvdtxiZnG66E11jFe/sRMsxsE124pgV7novzd14BaGu03C8eItSpyplCnANuL1A5EIEsLmqmHMXE6UU4hpXrtb1ULNWbpQCvPeXIeDTrtxZ7tw3EmjGGpz70YHrOOE0wH05IcuCF64+QPq5lHRqLVB4A3PRhesS2c6OHsjtMdQ9AHOzTlwDc9HRm3Xlogv3W2GUFKZilhHivhQl4SXPyY26ckeO3BejJFpiZOeqkCW83Rbi1g2p6ycYaZl5iRLXe4owBL4IeN/nsS0OZB+0wq7cK1HYuM+lbVxmunPRhXvWyQXXkzB3xsmFOBqYOytiedqVa27ngMdec+TCNT24WaCbBblrq5sXDLD9vR7nv1IgslpxIgNp/4+tMPcrSzRI1rsnjRPXQFuzjnHpZt26R314ZJ25s9ZFwItuW4xXxt7cv8133N8a9+AeBW7N8t+RteGnnE3380El+WBvOFhoBLW/PzgR/K1iu4iRy+jKfUxeLf8xO9f9Dz2gJt4hezyzflGULV5Hh66Bughz/1O5c/GYvx8duqNuhs8keHyjPt89mDv6cmSh7lGvFbvcKmAVsApYBawCVgGrgFXAKmAVsApYBawCVgGrgFXAKmAVOJYCt9lf+ylxEKq+U07cyb4OcdwirP1DZ9RnO91z29J4/fdYKhyxknHZIqytx0WJaZOF3orqeN250cgG3B4Ga81uZ7lsRT9OlAiIW63wbK8t3mdeHPJ0ny2ui/Nk6d68M/zuAKdF4/4CxiAbQEvGjlvir6SRtDj/KM2ywBbBLQ2HfZLzKzoMOmZE1y06aYUWfa0omQV0syA323OL0cn7opEngPYgqJ1AWyZVAv6iI+KNxOULJgp5utM26669XaftYdB2v9MWo421xljkfW5bpVgKbM/+JDhXvyCTCz/LIOoAeJiEnO21RXALbQ26SYBsa60XssbQmTHJyUCDUyD7HLeSLWim2xN4ayAuLS4iwAVaOUVAxQh2Edriec922urdlyukev+QgMKu3XwKaCUsUwbr6XNFwAkAwlNQOwa5SpDTBtzi+k7DKyCwNfBWDaIb6LTNwluczjpsQUIEDDwVnr5PDq68gKAW95c6b1nOT3b7HVxfy9OXCLvxUvXi0n3k4tITf4LgNgYiXNAcHbiniKqZ6QtUMQKq/Ibkvbu4TCZAd9azfcrOjPHJBEQzC3IjKZavSE7uc0XyiOsyqtnawzma+/OxAxcBLkYqX3LUOKd6b0dEQ6IJONnxrcDcaVcuRjCfzeU7rwWD2t1+vv16MKxua37ro8VcASOVjQsXO3IR6LaVUsZx+7DndL4bJ4WsCxfnvRQnBQkA5zjrvZqoqjeOXO5JsaoyIPfbkVzAOOb7XbabBbyzIC5GLGNf7jeDnv+wXwo8IPrluF9oS6Xx9hdndOdy0LHXLG8MMVZZESGAuNPO3OZicXVrs5M6bgfbuyf6tdL6+bwjEMxW6vntf75L6Y83nGh5e/cE3nb9XIhnJRulzPNuIoaxkx09xvVh0cr/5FacRyhcZXyuGzMLeDco18aZ+/lMvPJRccrZ5Q0W6T+IGzHOe6je2X21s+fKxbhl7MLFftyj3syzy6fhbl0lYlBi1HzoibiYfqAi1H2n3Ln4of2BD7SSF1+8xB944CWBI8BL8PTT735nLjpun3zyKXc/sF2Te05c69K9neeXXdcqYBWwClgFrAJWAauAVcAqYBWwClgFrAJWAauAVcAqYBWYq8BMh+3P/uya/Nzn0N06Xf92uAv2nXbizgOymMSIjzDrrDXpjG/Huc+6bE0toBmjqEPQaWsMS9lxet+347LFPttRFHKFG3ctQtoUkkmPHNZfOw1tTZ9tdn7CqgwBLcJadN2i0xYqp3PQuRFmHbdH6TcCt7pEQ9EnzK9oGXQm4xjgGnCbJNGQ8lyZQiIBXGxX3ddnm41Fzk4bcLsBp9oujRx0z6KrlhItlCYcR0m0qygvO1Jum2muk1YKcCHYjLW3xCHekdqtag6MS7UjKJ3vtDUPfNxtm41HTqEt0bSvC90i9JC0pn8psJX5EmX0phL6zB6wzRX29dkqTfnNP2+JMx8eha0aYDsBt7gxQjToKsS9Lrilg722ANiJuwsa6iNnrXHbTk1vPx+rxWnHba7utL6lk/pjZP/4BBk5cfccuAfO/9hla+an8JbqllKkTqneGMFaWEujkccO3CywpVyva8JOIGxNsPPWocSpOpC0EzDz3GUvh/226bIxqMX9pQ7bWrGqZTgU3SQxzttUexOhrDy/cq5yZrDRvkZOL3zwT+5nYuGKYrsXqKy9LPmWuX2KqpJHFCC8TaepbqFbl1DYHJ/Ng525WTUyQFcB26FEYtmw81LCyX2O0I/lXKcv2Zvows0CXHyW3O/C2qwX1jg6GSOUU9ct0SCmIa65jevMimqd5cr1GFEbiu4sgqpvAm2VlKw+XCwOEeCuELl8Lpfvfm/sxsWfapjpb4dhL9CE3euw3bWxC/eaUMVHcm4ZnblvCFU8y2kfIe6jHu8C6Mg8rhrnK88MQnHBYbt4H+PENcsR4mK0MkLb78T94kXHH2ZdubgeQt3Xpdj9ZL7OulLqWd25DHRMgLjozP1Jv+x6oONGs7yBscqgVE5P3f4s1NZ+lnZqi/XCFq6D0crF3d6ygbfTHbhZSDs9veYvXnmwCc7Ojc3T0x26qwBw1lFTlu6j3k5Hyw3Y/YfdQj/wG+6n2E12nG5cjGv+R+Po5X8c8d5v5ofFp4fVEIHua9IdYBcuV3lH5iMi+v2E3SbMxWMzkcvZYvdKVJaD0i2ahbnvdH8uAt2nnjIw9akEU4tH7td36tdjZrsmzuMzyf797c1HnaaXmeM7+OXKRi8f71Vh17IKWAWsAlYBq4BVwCpgFbAKWAWsAlYBq4BVwCpgFbAK/NArcKC/9qmnnqIIa811xYIkfCkAACAASURBVKNGjCweO25TF+ze9ch3xombhbZ4dh54AMSLLwIfjSNDzje+UXfe7jM3C9riPtaSoZM1JeG8vR7bsmzR9WP12Kb3EwHhxaKDsDZSO4IXTzjGZYt9tgbS3o671uiAgJYWl1zSejPEaGQcVeWirxUjrDeKS1b9jdjAWrzfcSKSU2BLdIlp0sORyj1wa3ptiVSDQ921cdxjrluScdwbAV0iEeZmz+HEbUtXuoI49ZIMd7HTNtWNMFdRKI8iko0Dlzaogm46PwtuibdMgcYYk5zCWwbp+SEShJme7DcTj1xhwxTMKqV1qMfdtlPQdtp9iwB3RxZrFRZsd6TfxEjkmW7b858AEveFdovoS9QV6PZ666+eUIsfGGrQNfS8HnTbEmQUPTBRyemDADFx3k7ctpoQ6SxoJrewr9Zd/1IYLf3ocNpxSxUsKl4iVPSUorBlbqeb1SrB+GTovNqA0spL0F0b9dxqTZQiSwfctkzdRHALFOIU5krScBpuQbbj60rAMvPphgzUEkYlY5ttvBVrhLO84jjJdhTjNHbemtEAXCDuirtEWgAUVLhyH2E3Xt7XectyeRUvnsX45MqZxXs71zdfxXGw2b5WWKyeJR9efvzPVxXzT1IZoOvWOHFxvKloD6FuBHTTA5X246JbNwW4Wtc10C66c/dFLc97lxmfiCuSkVAR8KiGTxYYBw3xI56zazpw0YGLIqJDlwAfFQdn/qZduKOTsefMvQy+uggBzULcCEjTA71txizUzcJcM32vX2yhG/e9+UL3O0E/f69XCL8XJf0HxpHKj/luHsHuxwq5wpcG4eCDvuc/H4Z9BLkeAYFu3DKlNNIqxukP5z333w+j+EN5z8V34c7YhesQ6ralUm8KWULIayAuduZmYe40yHWAaIxYvpwEeYS6L4VDDx24V+JB/h63MOxIpUx3LgJdI1+nnLte7Q9PaUUpQttpqIu3S/X8zdVWvFgG4ZYXm1c621tnl5sL19bH4/bYhdtpDZsGyGL8Mq5DPCIxVjmNYF6igTOMHVooBj5VDOejOxddudlpBL6FZm0Nnb845j2SvoEd98/05k47czFyGeHucTpyTdTyb8NK1OoPE5Kruhjf4Ls+Q5CLx3K7MHdeifuoP3cEc6MBpdOw9+126OKx46+2sB/3nfr12GGO21lO3FGvwx7MHX1Z2g97Z33JQhiNj8f06doe3eO+Sux6VgGrgFXAKmAVsApYBawCVgGrgFXAKmAVsApYBawCVoEfSAXm9Nfuc9Hug7DHgbeohIlMNvB31EM7mT8Vb3xcQ8y0uxcZltnmZ5Knnvo7BEGtcdZOj3dyhg5z2OJ2DbTF6cNg7VHRyNNdtqnLthBIVx902QKMOm4R5GYf21HuWgNsWefVwLhsDZjVLiPosEXn7XFgbXa/BtxSLvpE+BXNg046yqAzAbdJNGQ0XzTzMC55z3VLpKaSYp9ttuM2C26zTltNFdWELFBJNibAVicthLkjl+0I4hpouzeKCagdgVvRRaftTGBrHmAG3Nb4oLYrCrs4GodtFtRmp48VkQyUYa4wvfZFXb77x7vtgaiM4pHxCr0gdPP5PFl8pCeSYJE4pR2MSAbQbQBaBFD9yahJbR+wnZwcBXTisu1tElpa1LK367W+U4waD/cRzGpeSEZdt2PnbeMJGHXgYmzy4W5bQt1QJuIcdb2b0H6tCZV7ukpBnVLYYFXvLnTR0jHATbtsW1GfUmhpQk9ooWLjvsVRdJKEclhHmIuHb4Dt9GvXzHcaXpE4IIzzNtntt40jF7tvmw+ferDzZucG0CjgOTcnwjjEEeEtQlxycfGJzydAl+6lSXxNcUeC3iRAFs9TkSDEvaVo7zwTJa3JCO4SSKGtgbf7RqJHRb+H/IWKwmVSuHWXHqz8aJ47+A72sOtsPBcltefiWL4Uc+c8U9qjJHXsauA7BEQDx8O2a5y5IVBdgmRHTLpySdUluh3r0YiwNwLa9CCNaJ4ZlZtjVIZSsZi4a55OlhHkvhAM/Pfli8PvDPv5EJyd9+ZcF7twH/Acz4xfC6IAYS6OWVspwtyuUupRz+m8kcjqT+ULb14Roa/06A18oIAjxA21drArN1KEFShMtLzHzQ8Q1iK4RUcu3sdA3emo5VtJmEOIG2tNriZDH6fZOLJ5GtrmAKCVce3+/OLJDRgMm1JJH0HusB01cBrv9yVS6K0Di36ZDJZXmvWrKtaMlWhsYpYN0MX+W4xg/n/b2p3uzM2ePwNudRywbOxyd7178q2AXLPtbOSyceeus0j/r3zHPaoz99/qu7vP9wZe4gHFXwTFbSVMFv+dwFxzbFmoi3HKo97cEczFQniMXUaH7tvdn4tO3FFcyPwvGnsQ9q04dec7bvdcv9hxO3IAH/Ulat5yE3diHbpHvcva5VYBq4BVwCpgFbAKWAWsAlYBq4BVwCpgFbAKWAWsAlaBH0QFNBml9k0S+TBhcKa79rnnPj1ZNgVf46Mcufvvm93O/G0CPEVHxpT511jRaXvlygmN6+xN77l9n3zyKeft6q/Fs5uFtnitGeed9etJu/0mzUYim2cCXovOumuPgrXmfnNdtqWAcHG4y3ae89ZEIuM+DNBFcItdtkyHEp21Jh4Zp283GnnaZZu6bV2nBNEgAK/g48i5X9CKkDQy2XOq02A2C2vT6bHbliip6nStvgOn2kajgxHJ+UoW0uI0RiWTtNPWXXSE3EgoX0AHLQUVI7yVmqbu2hTUEmAcRhHJc8FtBtqWyKAc0sIgD8MiBckMpJ3Vb7sf2ubLo07b6Yhk02v7cT2JSo5awLyy1BvPl8dO2yohsKujHgO3XB7BWlJKHbXGWTs9pifcANtH3VG3bWERoo117ZS9icuW+HUiA65ZTjitZ3Vce9z1dv5iEC18qECTnlIMtgjx65pwBxk7jpN3PORundcbULl7Z+K2xShk0EIl0Unq5FaVgNRtyzy6izDWXXAJumqZTzZpwT2F/bbGgYsgl2i1lgLdROlJB+52FJt9ItRFp+7kGIi7Ajq+RRzvpNOAHROPXD7ZvLu7uv165eziPe3LG686JS8vwjhQ4an7aO7mKzgftzHYaN8oLFVPkx9ffvzPryqez4HWS1SKa8qBszSBDcXSF/wylcG6Yv5ZKpKriu0amEuIFgh10Y2bxiojvCWklXbk4p+ZxnHq70XhJvfz2CkQQs5yd7PJyUKolfNcGCeBonBLE3Iu7dtlHYS4SrMuISQ5DOQaF26666mu3JyWayFhy5chP7hbDz106WqCdm2AS7rXnddebRy500D3ol/YvRUPy12h9CPF0sDELN9SbKPIKHmP53gIcR/3Pf+bGZiL7tz357wS1+qqz9hJ0JoaNy524aKz94Uw6X8w7+T6Qty66Bb60+AWj/kZvhR8SG7mqNYE4S5C275WzMBcA3Exdvl9brGPABeBLOOu6my3Tu0kmhhnrolVHkqpm5zFfzzsEoxZzhOIlIa0RPnfQa71QRBFAoqs1HMbCHbRfYuwFmOVtcsjPqROq9te/P+0N/zkCW/3xtru6T/VtdZfoztLK83Fq+jcNffBkYSCi7xKHbm4j9at9slco7LuxZrh/MFGf6XWqKyjq3fzVvvkwnj6dr52GHfub69T+j8sxvq3tgEW/Lr4Vb9NpuOWPxsvqJeEJxHeTl50LNImi38Cc0lH+IM9Zy6ue7vuXLzPLIcu/vKprpZF1p2L695pdy7+kst04S4uRhTduPhlAbe915FrICwCXNDznbOjLtt5HbcH5++Hu28V3h73fpkvd2LkOEZwPPuHGrfzXLLrWgWsAlYBq4BVwCpgFbAKWAWsAlYBq4BVwCpgFbAKWAWsAm+nAgbWfkqMoO1ozMYZY77qdMQxHsER8cczHbmzHLYzopPnRSofmL93HJ9JTMLgaASBoBe3jTHJmDy4t/xp507ikmcBW7ym7BWUKvRWFMJZvO6MxzbLZXu7wDa9jp2JRkY3rVul3FwzHz0bShCTjkCQa54d0w5bnD89Lwtts7HIcuHePDpsMTo5G498XLetAbecqq4Q0gHq+KCSPVjLgw4or4aRxwbKIshFF+1kHiE9pnUpC3RTQMtWCxv6TB8fj6dDHjJXSZqrMRXuoqu2oIedIS2VuYh3jLt2Am41SMFYE6jWWcetJLzOtGgpIBVNGMNp02tLlU4UJQejtRHc0qDUU36vwge1DrptWa8+r9c2+6o18DYLbScRyTKW+vpXmbrwcY3Rye1BVAGvDiTuCu2Wuem0JUm/A05Jo9OWANnWANU9py30AXtvgbRBY5Tywb8U2ira1FRtp27b1Enr17QabAIUT6WgtvGjBXf3G3Hc+KBLRU+nUclJR/HuSwLnHYC2ZjcaiFKwRPVgB3ghSTtsEdxibDKFDQNu0WGLwHU/uHVOJTvxgHDqToBt6sB1C0kr6YPSrtnNxHlrQC31mlpF2xiZjOtoENsEeNOpk57oQhnnIcjlOddHYGtGA27Lp0491L1584X6xZWHuje3X0N4ixCXfHz5sa+9qpx0xwhxQyBkD+ZyB6eHAFt5gAWEuWuK9s5RORE+BblAuwhuJ9NpdPXYpYtgF6FuBuSiCzdHRx7V93uuZgTcl6NEDDTdBpCNyXICCcLbiRNXyyUNdJMQWT+GIxc7crFAGZuSE03AEUpvckoWXoRiiHtXjbv77219u+IrOdeNm316IdC93y+EN5Mgf8rxhxhofj0J/OuCbTzh89LXA9GrgFhQ1Nm5P+e6r4VxfE/OdbMQF924j/oOc4F4S8R5/ZZOTlPQ5GYsNm9JXV9kpLUpdf2CQzZ9woTP6Okm8DdaIC7simT9xVhVVzyvVdEide/mCJXYg4vTBuauOLkQIa4Z0YW7tLx8GYErOmqzj8k4cL8QdOOf8MsuglyEuwh8++3+CsYt//5gOKwwyX46V/LOLjavmDjlbKyy1pJ+QecGr2ov/g3Wq9aque3f3nH4b5RVUi6NAC+CWTMioEVg29/pLBcz4Laz0V/J3kbAK3vKNbDXwNx/upN46PCtjgHwYV8dbgDAaQDA0aVcY9wyunPbYae0U1uI7pIueYN5M93YZrvTWf2CBwnt+ZoXMRUbY9v3/t4K0DX3xg/RStSRJmq543X35ebjerfr0DUOXIS3eH8TzZGdn4W6uM5BsPuZ9AcP5hdws5y1I1hqenYP9t3il5a9Tt697R0Xzr7V9SzUPezVYZdZBawCVgGrgFXAKmAVsApYBawCVgGrgFXAKmAVsApYBd4NBaaB7Z7bdX4in3GvGgj61CEg9amJ83aeIzfrvD1sn6jGdMTy9Pp7PbrTAPczySc+8Y/dzU1PGYiLrttsXDLAJTguyJ2Gtllgi9eOjas2axjKOm2PA22zscj7gO0YzOK1cQS1or+WUL/hUubqLLSd5bLNOmxRT+W7RJJ786a71sQjHwZqqUgUgtvDnp0H+mzH8cigRVu6ugQRwltW0JSlDtoU6Do0SAEt3vYcH2B8m5AelaRMIZFUUZ4FtngMWWiLkBbnSaocpijeYTQS5mJ2qYG4OM3ipIU9t6nLlpC6A/FmjL22Y0CbBbUHoG0G1hpoO89ta3Q6zHWL64zgrV+UQBkDJaXSlN/8s11x5iN1CFoAfh0YwtwbX+Hy7E9XCZC2Bm3GMbRNIS3C2qMdt+kTQAFtfTtRix8+qVV/i9DySa3aq+7uK4tJ4zFwdr4FSf0xAoRxEt7c4IObdVG+xEfA9gOuu7Mf5qaPNeO0NY7b8dgFgAQ6lxuqdPeoz1mDQxncRIDr1F1XduM3WNW9Sw2SmzLQi0BJTBjxCKg1VnHPJK24DwpSbjqJQ8Z4ZXTdjqEtjgbU7h+dFaeu15IWOUE4JLwMeDyAIBchbuXM4j2d65uvpePV7g2gYYDgtnX5VgpwzSgTEewDuOiyxRhl3FgW4p6jYmhcughxPdD7SqynIS7C2tSVm+3KNfHKGjDnehfGo08IueQ5PFRav5gkoSksxq7cc0xqSmBEyTMwNwt15714s47c9MUFcjvWpHIZCmqFRM4VyEeS+/JBsVXMa7mGp/CoaOVUl3G88kP5YudyNCycdPzglWjo5SlhA6EUAt6vBXF3hcoldOR+pJjL42P7j0E0RGhc02IRAe8H8l7OBQgFQApUd5L46vOxbnCi5TnOetiH+yN5Nx8IufNSorz7HBZK0BHGLWfjlbOP38Dc7HjGyYUVwmVzeemNnc218whks/eZBre4DOd9PF/WTIOH0495RY4nvEoppQQi7MrFWOVCLb+Fbtx81dtB2PsvkuL2L7C4eq7ubuL8fyH87q/xoMy0pPWlpZvcUQqdtuWF+ppx4P7rDVnZVDr5FTKsVZq1NePARXBrYO3WTmfZOHANzF1XLjnrqGxS9bG+ZfwOqYtPky77HzcF6fp1wdyigt11T5VrMT0C4mZ3MPrQwl8OeQRhLmb844cWQl2PAn+r3bm4zf0ftvth7qzIZbzPLJfuqrzO63FRLiyAmhXNYb40pOd87Mp94AEQL754iT/99CeTaZfuhQtrxIBdnMZ1EchiJ2021hjvl/1l2f5fzr27jtx5XbqmR9e6dI/1srErWQWsAlYBq4BVwCpgFbAKWAWsAlYBq4BVwCpgFbAKWAVuQ4HZ7tr9YPUzyZ3VrWHf7MihO9ruwenjOGwxz3N/D+5B1+9+h+0esEVQi9dYURi8HpoFt9mu21nCZa/NZpdPA1vu9jVe48V1TI+tMQAZly2O2W3cDrTNAlvRjxMlArLfZbvnsM2C2nnRyNnjyLpsdf18DoKbEQkSjTHJCGfT6+vcoThtum116ew+A9os7aahLTpsUxAb7Y3GVauYTFJAm7Aidt6O3LeJVOCweaPZJwLbiOQEdtmi03YCbceQFp23xoGbdeIiqE3BrQp307jkQ4DtzBdVFtqOo5FzalCYFZF82IsyddvKfKnKhr22GEUlt0WhkkLbSa/tl0Gd/0kgcX/kssU/TYhWukpEa1e7DXSwFsew1ox70FZKTlvfjlX9YZe2no9V89GJS/UAtE1dt7RDqFfTKtolxKsTETCMQ6ZSLaSwdhyVnFQf8vG2KN3v8N7Liag86CheICnIrT/hpaC2es82iIGTOm0nY+Ao4jco1RvjuORNE23sNl0Q7XjddNu6S14p3oy7Tt0pJttx7DRdFx246fz1KATinQAdrZkR45B1Eq1qQl10186Gt7wJQFzCk+taOGecOuwYBy6CXJz2T7rDYDXO44huXAS5g632jcLiyHWL7tvu1XyB+bdeIfcufvBZdN3epcPSKvG6OG1AbtaRi/Px3OE8XD79xDCRyjjfAN3UhTuOWU6BLWiSduaa+OUx1DUQ9/kwTowNEqOU/bFLVwHboaDqQLQw8NaM6fNJsxYQWYd0JOkm3tB+dJ4EnqGVFxgLFSHOK0KRHCj6IhSDCzD0fFAUYS8CXoxZzmm5HgFtHNaRm+owBrk4bii6U9ZyoUvY1jKo+qlcvvtsGIqCklWEtY/nPf+r/XBwzV8pnI1W40dyOf56GEeP5D0f7ZXGifvlQSgwdvkvw6h3mrOeceK6jJ5+IUj6T+Q9fwmcy58bDk5cdGnn9VhV73ZpmwPR6L7dUfHFOvArb8god9Hxhxi/7AJRl9zC0CEkxEjkV5JB/m4nH2CsMk4v0twAHbfZ+V8Pe/77c8XQA6L3HLrD+Cf8vPvVYDRif66Buc2Fxpvoxk2q5RtOu3uaaSLQjfsoiOKzwPtDQvWvn/B2EcqGUeIRTmJ02v6RLHZuaJU+r84yybuaxAhy/60qt39pBQY5oV1cV49HvA+CXAN0s2DXPB+Pilv+zU2X1LQgrWI1Dgf99McKUkaUMW8Cg98KzM3GRmSh7p26c+dFLY+cumVpfmVVrXKFwNZ06Pp+XeOHPY7H+WaV/QWY+UWYgbkAL8Gs6aeffvLAl6x5DtvbnY+dvW/VcXvY/fA4Rnpg/zS+V5gR3cW/62TdujZ6+TjPHLuOVcAqYBWwClgFrAJWAauAVcAqYBWwClgFrAJWAavAX20FDo9CPuhcfevdtfNdsAedufMctLOilKf7dOcBWzN/2mE7unYK3Jho5sHZw54nBtyeZGdEuy2oSWY014DT69hjUHscQDu9r6zLFpchuA0KgcToYycCFcSBRHA7ut/+WOR5sDYbizwdiYxbIUxqjEE2LlvstE2vzLqMYEzyNKyd57hViaKK8WLaY0t0KY1HZtyBRKVu2nREiDuJSx47bjOOWgS2Sslk4r4dL5t1TjAuuco2y1tkqWfArXHWmrhkqnWHKZU6bhWFchqLnMYgA3NAb8aELptuW5w/Mwp5eudjcDtUxV6R79b6orZrxjJrjyKSQR5I7MxuZha03e+2xW5bhLY/hfgcIGinjlvQgtDN7+TV4mNDdNsaYJu6b7VeQIPlxHELwPZFJIu+Al6kgCPNUwS5svmYR2hxAaL1TfBWTmnVXQVaOUVAxEQNdp2d7xajxgcL7u43Y3TeYoetiUg2zltRueQoWiS5zS9H4dLHc0rBIteddcUrJAW2rIDRyIuU6s29ETAqGWtdEyXhVNZ1q4Lkpoyg6tTdIlpy1VDcpHl+SnQSwSsO3xtFMuq69c6Cjq4dHA86bzEqOWnp0miEhnHgukuwHm/AMoLcuAIX3Q5cRoiLMDe+6F/0rgUv66Fzunpf1R9sdW4UFqqnEebm64v3EBYH5EPLj399qNVKX/NWAFSe12FpjXjdEzoqv0lyk2xYA3VxxH7cWRA3+0SZAF0CuwSgqEcu2nR64sAFTZZdj60n8Rb24Q60ng2bjAs3fdVPOXJB1dNYZVCLOL4paP0sV61XBK95IOl5rncoIfoe7giEuSFoclUIFgJVCHIN6GUaEpfoTqyh7BLo4ogQ9zgw13TljiKW/XA1ifye0OrenBe/Gkfu+/1CMNQg/ywh0aLo1xVxWhixXKUkfbFxgEAC5HpKa6nkOmNkEYHtAzmn9GKY9C65zuDZSJQf8VjvtUS793m0JqW80deUXheyhBD3lOMtNoDd2gG5shGHWx7liYlWRkcuQlyEtgMt2PUkzGExqHHn4jHg/ALhEkHuCe5Fpkf3i0EQIbA10coG6OJ9vjCGudiXO+3GbUumvk68LkJcFxSpEKXQhdvaap2oL9TXhIqcG8DFH2xK/+eg1/icdNtD6qgVDvJjqtP8qq61fp52q+jK/T9byv3lRR1OA10Ddkdu3a2TC43megSCI/TNzsMeXTzef9il9LWBTIExAlsEt5PnbLkRkX7b1cVqzMZgN/t8fitQN9ubaxy6d9qfix25+OGd/XVVttfAdOgiyDXH/8DCiwHAk6zfX9/3S6yjvljud+j+NzF+QcEvIwhXMY7ZLP/CF0bL8FdmR7ltD3Ps3skv7rJf3kaQdg/QTh8TfkeYhrXZLg0T9bx/nfRXfMeC4UfpapdbBawCVgGrgFXAKmAVsApYBawCVgGrgFXAKmAVsApYBX4wFbg9WLu/z9bEEk9fQzQxyfsh7CxYi5odFW18dIfufoftQZfufoftdBSyuZ112B4GbLNgNuuubbl9hs5aHBHa4mPD5ThuAvA7gbW4jXmxyKnLthSQCbgdQ9xpSHs4tF3OkdZ6iK7aEaAtu6xzPUhYlRlYC5XTuWyXLcLbbBzyceKRDbidBWwpF3100xooy6UoGEjrOjQQkpRxGU5LjEuegrnGfWteh1mXLU5Toha05BuSUoeCkAhyiRJdA22Nwxa7b02nLRGyJ7nTQHA7mZ7XYzv9BjCGtyHxhzkd5ENwgxwN81wrLggVOOJdUkCrCkWH6FuJJivpqOBkjQ+6s/ttcwUJLJOom4G2U8egow4jXkVqjb27E9dtCXFKCmyVLNKd53XqstUqmUzjdtKI5DG4VaSpqd4exSR3V82I/bYpsG18AEjcc5RbGfXadl6Wcf1xBztvRemSo/gY2i5+zJvMcysENLhAIIa05xbBrdrUnTeWSfXiGmjtQuf1MpTv7ilNqynUFXAaKMSU6F1N2bKWKsJYZHfZyyU7cexUHQ2MeOi2xXlaaCU6QvAyd5IWqWsdtwhxD46Q7BBwGjod9ztuDbA10ckIa7UAB2+zBQjkFvjGictO8aC2UD/ZfmPzauP+lUuT6OQ4CQZb3Rvlk417UgduDeKTgpBkS7tbpyBcvgm5dR8UM0AXQe50P66BuBi5fBjMPeDMHTtyMWIZQa7HKMRKYUzyvmjlY32ApTCXdTWRZaIB1d54RdAlB7QYMn+Ty3DlXq42sgAXt2sg7mh6D+RehIBiVy46ct8qzEVH7mmeC65EQcFhRG1I2lomqnaPnx8gxP0TqOUaw83d0zRZus/PD/jYMYzH8s1hFLwv71Lsx/1SPxx8uJjLP9MPhx8qevzPB1HyYwXPWYuTrXUJtff7Du8lyZqBuA+6fPiQV9x+OR7UT3Kvsyuju+rUvdJS8QUcq8yduKafi3slpTXJgl2jNy570C32vxf3izh+O+zn0I37lTHIzTpws+7cj+TzOj+OVsaIZXyVdzQRBaL5lyHX+hiNq45WCYJenvNCE5H8LxOv1+DAflSF5c9Kt93lTNxFtHtNMoGu3EiT+OMQNr6qixOgi725Iyfu9jJCWwS0e87e3ZXpebivf7Ym/deUSiLKZ0I4A3TNqArlmAUDR/qFhDJHG6iLIJf1e44slpKjIpene3Px9jTUxd4AjzaOHbk869dV01A368z1vK42Ecq/EXyv9JXovsErVX7b0dPTDl3sz8VflRmge1y3bDZ6+cknn3IR+uJzz0DWt6Mj96CLdvTFMhvzbLp653ddHOzwxV/njTqA90YLdY/1Tm1XsgpYBawCVgGrgFXAKmAVsApYBawCVgGrgFXAKmAV+IFU4PZ7a4/usz26q/YY20i7cMfRyVMRyBPIm1ln/7zs9vEaJ56abCXcrChkXAevhR4VjZwFtuaUo6N2ULpFEdginMU6lDqdhAAAIABJREFUPIxD9gpKFXoryiwzUBfXyfbYHvepY6DtvB7b6RRJ3O4sUItuWlg449HW5TBlc+PbsHU92oO2S+60u9Y4bg2sNZD2dmAtlaKPblszomPWUZBPpMIW0wBBrVYeMXHIRFGF0wScKiOkh+AW4WzaeUtIz4DdaWA7y2UrNHjguEWMSjbTJiaZSNkz0DaFuVL2Js7bjAPXOG0PdNlOn8RsTDIflEFRjfA2D8Miumyz0Hb6rgIYGgNjqcHri0JOA3iMyASjkndEqc5ACoS2Zpz7/MGo5L1u21pmPX3AbWu6bo3bFlcWfaV5iaHTNu21lWQBnAJoFXQI9St7Y9gmNFfF21TIBQS0butbSdL8ANdquEmFWExhbtzRipdICm0rDzoCSssceuuClJcR1kL3ch3Kd7eUGrtsEeaKoatIoYbLVRSdpF5u1YBbhLXYd5u0k37qulUaklYcT2BtVwin7rhagCIcaLKTxFo4S+4S7I5cs6Me28nYgFvxdkxSqJuBtxqSWwhy0X1r3LXowjUQd+TIHUUpG3hbf3Bhqbe29dLIfVvLDTbbq4XFyinmOn53dee1wkL5dPd6oUDOLv7IcycgWtkGd6tKkmpdSdmijCHMXSDxgnHm4jTOw/Nyvw4LL5PcwPTkHgfmXlNs9yyV6ZNgFLFMeqkbd/ynAfrGqYvduZMO3KPencYQF8YRy0PNelcFRVduTLT0XALJXUzou93cJjpQzeYQ4l4XgiHJQhcu9uJinLJZPgviojOXaBUf1ZWbhbix1oIRcExn7lf98+H7BlfdAEj7x/K+m2b4jv+6SqsyJRRB7j1jh24W5CLQ/cYw6fS05I97vPtiLP0PeG5+TSZb14UuvM9zdl6IkvpDntO6wHPqhgjJaZ7TPmUB/dWfe4L90Ze/pXoDgW7bV5IgbyAu7n7aodvXiiHgRZcuunEbzO9vqbCwQHODRcbSXwKhA3eF6+qJzLxKLbfa7QxPfH4Qio/mC86Xh4PkUb9IaqAc/CTE2GVGqK4sLqyiC/fqVnvp34h8ZyHZLN9ylzssXC8EueWBPx5/mUXV5zUbXNVevDwGuh7RLoJdHH95kXZKjqcOc+D+Tku5rwgiE05kRSdeW5OYzAG55lxkgS7OQ7cuQl0njLgsFJO3AnSzH4gq2Il58YSDEcsmcvmt9udOQ91s7DLu0/TjfoC32DdEPXUjG5j7Ee+VAkLdL4+/QNxJ5DJGhGTduPhrOPPFxkQi4xeiEbQl2gDco1y7dxKnbGCucdVO7zPr1p0HlLMdv7N++Weh7lFv0na5VcAqYBWwClgFrAJWAauAVcAqYBWwClgFrAJWAavA978Cmnz4w8+wZ575sDTj/ut2mFC3Z8Q47JrdVExxvL9jdrSNo3prj+vAzV7/w2PC7e6PQN5z9pqY41l1csfpsJ3ltJ121aKb1jhpsy5bA2qzY4uucwNxA6/r+VE5MiNCXVwX15n33EFgi+agSO0IM/Ji0XFZPZS9gYcRya6mfARuXR2TjkDn7aztpZC2eMajwQjaSrdAsa8W5wFcjyS5N+8MvzvIumyN23Y09mNdavrHgbXT+zdOW0KdAaGBJsKvGEA7cdGOO2wJ8SsSZB9jk1N37YxuW7P9aWiL80dOW15jSuwal+0I1tIiF2pnluPWwFxI4j4CXjOmEHccj3wksDUHlYlJxlhkoXmCbtsiGZYPg7aTu2tCujJfKmOvrcyX8jQKesovVWjQ60svLwllJRr0ejJfPnCeTbctJe2045bB7p7bFnpI7mAUnzx2235Hq+bDY7fteFpJoK2/TNTij50E1d/UQMh+p+1gi9B8VQP2xMpoBHHHt1UcO63nSdx8wklhrVshGKnsbD9LUgdu65tJukz09Aja6t3Ucau0pzSpUj1oAcuL1HVbubiOIBc5Q7oeRiaPHbcTcLubRCxHtmSgFlPXbSuJednhCGvT58IY3Bqd4g1Vc+q0nwWtKkm2qeM0zYj3cerQT1qYOpw6dE8AQITzsm5bBLVZiGuW6cf9Kvlm0M6fdbvBauwjyO2+0e4ZiFs+1bx7+3s0bD6ociKgMAG4Oa17ISGlNjgbVUiW0JHb1k67SpIKMlecrpCksq3d7aw7d5143QAIOQrmRkCEB3ryZkMIJCZWGd236W2A/jXJsA+1GGq66xM1cuVm/q5KRs4wqfeyb/dilXHZWSrjVwR3E567xWV04gxXrTyAzhESn+WOLDJ1IpBkXQPRr4kktSIGQDEkPd3km9qPzo67cxHiTjtyMZrVJaSzwnhhQ8TtYE5frunIxW3e7eX6t0ScG0jFv1m4MHhkcC0PWopHiqVBNrD8lXBQvOjlBy8EAz8G3vpAPud9pR8OjRO3yCi5z3O8Z4dR+J/5HhcE+MthHKNrFx26P5LznE2ZbJ3kvBFqfStHyAqOl9xin9xzrsyu3OxqIfVNMbxYJPzatkrON6nzJnbmYleukRmjl7FD94oIfZyPEHdNRB5GK+OIHbqvJ0N/S0h4by4f/ccwDhDWuloT04u7I6WuUkrbSikcEfaadRDyBl1Z01pSpbX3e8LfioJbJUWYIlowTbiMvUbgxa1cI9+Mt7UXk2C1iGCXEKZ/iQ5rXi23Bu3B8pdVZfdnaLdarjgt3/eDzsaeA/f3b0XVjRztdwckFxORwvtQu0kW5FaJdo8DdPG++1y6hWKCkcuUcJ0CXbeoSGfbRWfucRy62V82CR4kJlo5JkpMxy2Lfj916eIHMeP+bcX4ojv3fxpDWgNr0YFrYK4Zfw2+Xf5a8T39j2yNgO5bcemiRrOcutnIZePYNU7c6S96WQeu+aJ13C+GR7mA8cvctPN2v1tXj788jtbbc9fud/AevR/r1P3+/w+JPUKrgFXAKmAVsApYBawCVgGrgFXAKmAVsApYBawCf5UVOBzWzrr+9cwzP04R7t5OhPHs2rXZkcl74HXPoXtUf+5xumqnr1fOO+uzopFnrXsYsDXuWhy529dZWGtq8QywNbdxHzjP8Yo66AENecDKwicG5rIexLHveW4QRaELOUGHiQG3o+k8OSdukb9eVbm/1/cD6jdc7LRNPKDzYpGnYa15nAhnmdt0oH89yoJbpl8dIsBlvVeHqnLR14oRnCe8+wu347LF/RhYe5TTFl23Cl20IPs4LTXhjCDdmD9mzxeXEa3yVmlbn+hMu21NFHIW3JppBLvosEVIqylPIShhVJnb6LA1sPZIaDvtsk0FoDobj4yz5oHbbFyyVHDSQNsijQIDaxusv5t13aYcY+zATfWQgkDrBR+ajwajblvoESBSg24SINsadA00cCAkSWsJ02kQgJHNYjjqtsWu3GQA2j2xCHqwRSRtaEZ6CGYx1Pmg4xahbWFBK4S5fgXUoOO0XqpNwO3YgYu38RCp6GgBlWUOnXVBKsuUwQYo5UHvjeLIcZv23I4gLULbJODU81fTjluMStZk5B5W4OLgNjxHBvEtOdQLbtMDrbQr+hiNvAdvEeai+xbXx2nQzgmErsSBJN4gS4THN7Rwzvz/7L1ZjCRbet/3feecWHPP2nu93X33OzPkbBxxGc0lIRESKcsQbRqWIAvWgy8NgxRgGIZeDM8QsP1sG34RAUMybBOUZAGmaHMkDc254lAeksPZl7v33tW1V+6xnM34IvNURWVnVlffIU3Zinw5sWVk5JeRWVnxy9//m7dwrZWPCejOAC0JqoFbRlHJNI3obb280m+/fdjqFc/v6sO2eXClmBbP8aG6qxtk53ZfW9tIev27Uaf1nFfzPAduD989fm/lxc4Lx+/7rAC4HlhvA7KVXQgOCdIOrDdYgXyVoO42BmkX8jWFmPetN2iibJJ+uV8CuTdtVr+Nwagcs7zOtNqb9cq9b4TnqNNJ3DKBWQduLXj3DO9d57qWWUQCvWThUswyjSfQ1kInsdiL2OJeuYlhEDEDb0mBBnnmDFwisze4sh+PAp5rOAw5rEw0Pk4AgCzcDySuUN/cexCnm3MmbgD2IANcQQuKYC7NU3/cJkK/y0V9W6vx0/rllmGuA7gvB964KbziV0vu9q3xqPWRuDbIjWUE0N9O88yZuGTn0s8fCNjSsnfTPH/e58fUL9dqs/+1zNSpR26Tsc4W8x/tmfzy2JjjkLHODRG+L1AU5iXdJlZHAbL0B/l45VW/dnhHTl7oabtn0ZxAXLJvHcjd1bk/NFp8LGgMXbQyjTdFmNC6LgvHZOe+PAO7BHjJdnbQlizcBzoz/2GjGfiWn0DeejvYJlv3HwzTNLOn/WizcGNE8BaMFARziw9Jq3gSX+3H2W7cjVbkLzAZfdl4yXs2yNeZ9CTw7G9ticlv7upW31j577C0/b/m3uhAcCUMO+H9ik2fI4HcmCsx0ULRaIzBAfLsokC3HLVMVm7xWagzViwvAV1rFD6tf275D+l87LKDu+4PLheBzXqnv6haBnSFib0wh/QLje34PlxKrzW2w/vD6fi7By+PCeZKn7GvDF8c0vQPZDt7s3klJ6D7/fD72V8/Wm9/ZXJr4qBvGf4u+5KzaPn8r9JoniCuM3HnLV0Cqr/4i18o+unS/qa/xnsSvD4Nos4bt4u+LC6zcqe/1PslNY1hmY4XebxlvzqcWr4Ar7/+ZUFfcqvY5Wc5g6ptqwpUFagqUFWgqkBVgaoCVQWqClQVqCpQVaCqQFWBqgJVBX64ChCs/VX+5puf124sm7XnxRXT484DW2fXLrJzl237LNAX4GyP2jmbV9K1Qzqu08jjs8C3HIlMUcjPUrvzetmW91OORKbl5ehjSkN0EcgO0lJiIm0XDcHkURrU9Xo64nuhn4QZzdOoG+A7WIuxyFk+9oxfk+XxBQD1s/xh7b/PbuW0jcZxwMaB/dH4MP937VErEzX5X+lrkzQfR0973mTY8nxcXLcsA93lhu1uXu5j+6ymbQFuRVhjPB2jEi0rVN+N1MuW4CwBWw56ZGfwdn5aA6/TMjdSXPJ5zzOwqUi5b8i4jfVoOOHthoO3ructzbset/OGLUg7Mpx1mM6OCeZa5Jxpc6wFrJxb35JlW8fjzsh2jpti0BmZcFh/BtO2MGy5nIx0GDTZJB+ZICLjdjIbybI9NyaZjFsLLZC9EYhWAxiOyMGayUsjcLHIhG2t7QMgAd4zNzJsAWtraMm2FcFcNHIfWG0dyaw9/obNO6/sA2tdQTDUp9bzD/7vSbb2UzWybLE4n1tFsivdyMBVfAZrqactwVgBD4o+twRqNawzGB+BqMkC5o4+aJjai5yh7RkD64zDw7JxS/ucxiXnub8ahPlBNvDafp3AbRGTnFujRkrz2nOvseDRu5aic4e46q3AYdm8nc7Dptexj+Uxbs33sp1fTpYtgMnI3C1P+0O9mTf4ThGfvJUM5eOIegkD7Y/FrS0m+u+A8jbVRE5E7MUrH13rOnDrQO7OHxwdFQB3DfNVYa1PkLZjtDlmnBGsXYesmyHxb29gAayDu26abNxVzFfHVpCJqhzIpQOZh7kEca8xJSOYwtcTAxcACN5uMFMLwRYg9xrT7fuW719nWlCsMkHbEItfB4zuGa6eMHABwEHe+5rjiEXbTGdbigePycKlzs4ve8o2uTh+3uMtgrgaWBZzs/XNVB2MAcSuYs0NDw9iIE56enMWrltStnKbaHsDCy2KViaI68YAzGG2xMwd88DUdMYI6hJVfCGIR64P7kQbfl8mEVm472eT2oYfDzoMGZm5fcMPPh2HwchY68BunYESgMG/msjeKz5rvJXL4WfisBUhJsraSILNt8B70LNq8zIPb2/r7MbAqL2Y8Y1rPLz9DTmukWF7Q4R2T6dX2yy6c2TS57osvHtHTwIXsfw0kEv7oG0I8CqrWW0GXZ19+wfpMPqBlL2OEPjzcauIVSYbNwSbfzEZwrZS9qRBL6nrKDQBWwK5YbpXS8P1MY2T+Mognjxs0vhcvtN65K0PflHI1m8qr/9vC9n6fVs/elBwboCrTHp7xpPZkk9SArkEdmkkmNsE4x8wm64aDGl8VpBb/KGb9c0lK5fmCeQ6S7dY/wz9c08+yHhmXcRy2cx1QLds55YtXfrl1X/TvRfsJ9eTMrx1EJfGiT+yL+eDqA75aAR+ncxbArX/BC6NnmsAe3MI5vW58T+D7WK7D2vo0vO6qKX7yU8CXLr0WDugOg92nwZV58Hvov66F9lmHvTSc7jIl9zTnrsUL0Px7RYrePu0r47V+qoCVQWqClQVqCpQVaCqQFWBqgJVBaoKVBWoKlBVoKpAVYEPX4EPB2ufbtx+XrrrYWdN3M/LeXFiuv6nFcUmL5t2Ucd0rczFK5evpZWB7/Y2yRYA5fVf+MKvootDvno1MOX1tN3T+tQuqu+i3rW03bxxS31sCdiSXUuA1pm2ZVir5QSdVZsfT4HtNC55rQCmi+AswVqKPabrvoFK9Ti0hlIbad4ZtTGA+gkA9TsAoVtG+6PpayIrwj7vq0DTfYrr0aVYZDd9Ytc6y3Z0tq9tcb/RKax9VsO2uL+DtSodF9CWRi7q1MOWoo9dX1ujDStALkYtbtKx1mGt6GdL86BHOcUkc50q6zeW2bf0eM623ceNoTaiw5k6PhmpX61RA26MLCxbZHVar6y/YhG4B/le2bg1XAhOAHJm4JaN2+K1M1a6Prcn51HZtGVJY4L1YRN6XWfWzo/L3t9k3JbjkQvT1gTRiXFb6mt7EXCLCP0T09baNSjakdpxAWoLy3ba/7m4zc0/CW5DilZeYNumBcRlsm8sj5R39C2Uq58WQPYt9bstQdsnnrfVvn/4tXFh4hbG7e06NG8dweCDLjSfH86MW7Jv90yWXmZ+uF/YtmTaMopWnhq3xY0BzMBt6q8HoVXWoEDmRtrEUiYwj2uqN+gVUFeCV45Ldv1py+N8L1sCsBSnTJatg7s39ODl98bNbTJwYfPhGh5cKaadeUtWr9qAS/whFC1qQXieaNbj1lXBD7+9f7TyI6vdpD+4W1trX+a+iPe/G7K1j6ZGjqQ8iVBuWJMOkYUCrNmF4IhMW89a/xD8A5qm/ZKZOz9Ny67Y3CcD10Ur07bLYC6tO7FwZ7V913jwApNwvwRyKXI5RGspZplg713Nx9eEzjODnYh0aQuduwR7ubYEbdfR2pgZIAsXGWbW2OC28Yo+uEqE23WTbN1gWjaEGF1m3pjgba7h+AdKK/rUnFjrEcQlE5dR7+YFt2uM64dGF31z6fYc5+l9rcNrnKfUQvtA53sT5Juh1TvpbKTzYksE7V2V9c30pw0nN4pWNga2Wp54iIiWQO0l4afv5mb4QsDrLS7022lSvyRECkzk1B+X5jf8cPBemmefiIPwW5lKn+fov5ur/Hlf+Le1ym9yftwVfBMAmYc4IZh7hcXfe2jHr3Zt+M4Rpi8lCu8KNJf6Wu1+PGz1E6Ojnskvtb1wJ7I4nrdynZFLB0/TV0SQOTP398VG8hm9FzZKMczUU5dilsnGTa1m380SnyDup0OvvcHiSZdzpE+HP0pH4fdk3lezmv9cXPN/dzySKf04ZAZyF40uYnkrXs0fTw58GrdtkLN0u/agdqt4iVaUTI+8IOjKLMNZhPKi13Ue5n5YM7ds5fJk7Ll4ZYK4OqpJP9c897mm0Zm5F4lbLj5/ZiCXxvmY5XIcBvXWdSD3v4uG8f+QNCa/PBtfawX6c/kgItv2Va8XEIj9+fgHzd/XV/o/xR+2/lF8ZfjvTR42aPy3htuxM3Q/Hbxd+1r28pjGB7KdfdGLJfXK/Q+S7zW+tvby+NP7b9fK49ujIpn8wrdFli710/3MZ47kIqu1DHYXfbksg9qL9NctW7/U3+P11/+loX2QMUvT8wDZbXOecTvfT3fW06N4/1cm7oVPjWrDqgJVBaoKVBWoKlBVoKpAVYGqAlUFqgpUFagqUFWgqkBVgaUV+JODtadAdblx+zSLdt6Udal2c9HL8uzyn9bnpd+5WGXXlq0MccmunU/7c8vo2uJFTpx5aOt615JBS/cnOEvAthyN7AxbN5JVS/YsRR4TpCXbNmqAceB20BxEzUEzGcAgohZ59WiFlc1aB20JztLyXB+F1MPWTpRPlq2bd1ZtGdxe5Dk609ZEPhr+fMT0+0kRh+xikWdRyNymWssjCf6lkKCt9TnadCej+ac9jmGGGT0DtYVla8eodMsK3j87qj7ZtkVf2xKYdSDXmbiLYpIXHYOliGXL2sLKIx8nftmwpV62BG1PetoWYBePJeC6B3ZPglgns9b1tD1j2Hq8y7RST4Da+YNwpi3Wh3Vz3BmxznEBbl1fW5Y2nHV7Xg3L4PZQ1ztFLLIbVaN7Lqwt73hm3CKzvaK3rYUaIIwL69baae9jikp200sOatrXliKQ0z4yArdgrcl6JCidGriuz63JAdCzZrJfgNy8Z63XBGffFg9hNPhHX5f5yid9GNzpQvPGEQxvr5j4BS5Mf6cwcR2kDaOHoEa+wXq3aFmM0DMW2rNxCm9nt8K4PcpzmqXpaUyyEARuy09NHknJazdeZcHD92h5Yd+O2YrXsUcUl+xv2F2ybgsg24CBGkKTACzNu1hk1weXwG3ZuKVtYtTxItsWgsT3atFjgsA2BB9TKI6VN1urejLpezGAHEjpNX2v9WIzHD6o1zvP54Z6306O9t7TyaWXTgCu633rgG0Z3i6bJnibA+ZXIN18COEO2bjzVi5Zt2Tf0oG56ReZzN0nKK1zPXTXmU4isOLEwnU27gzsRmjJtB1T1DLZuKnFOsHcZAZ1yxYugd13pChIrJ3FKYfMwg2m848HAZcWjnwOHTJwrTUdYBYTy4eRNfXbWN+5YUebd7C+8xwmvnu1IwCb0G8RCsOT6wOjmQZzxIF1rgrPKGvko1mkctnGve6FqyFjd9/PklgXFt70FpNwbyBgjGUIxhK8pVjlujXxGDB5K0trY63Ej8T1/vtZWns+CMeJseyRTCJn534tGUUfD2vpxIIuzFxf+HXBlAfo29mxrvDgg4HKNhRCTZTtXBE9eJxPLitrt7+Xm+ZND2WIbFJnbHPFC3feS0eszthWX8Oui1em3riHOr/5nKh98G05jMnSHaBnmlYWZaL1BMCpV+4G9/MO89TbchzT9A/y1PPRevuGH14W0PrIDO7+k1Eyuerp1h1p+mTp9rQ2ZSOX9ktg91/o+FhnB7EFi2Wo62Aubfc4vgYhZ8mxCAJfMlvDJJ+A7xHEfVaYS4buCEVGQJcp4EccE2fmnmfoOpBbvBkpUtlFK+uMYWczhf5+4ICuikL1YfvnOqhLMctlO5ea03+B9YOvTlD+UaJH/2Xb0Icd/I9pd/JL3l6tDHX/9rWVNNrfbjqo60aycjUXZ6BuMxshAWACv2WY+yl/xP84r2s3vgHbdQK6zwpy5/9ezJu6X/zir+T0RdF9YVtfz5j7klaGqX8SVu2iKOeLmrjlGBk3fda8PTVxX3/9C4Lia9z6+fmnfTmq1lcVqCpQVaCqQFWBqgJVBaoKVBWoKlBVoKpAVYGqAlUFqgr8/70CT4LaaRTyFwrLdZlk8KzL33wTGF2netKopeXTx5pus/hxy7bteY/trpcRbHV9Z+e3L8cgu+Mpb+/Wu1ZtBGwvGn88f7aU45DLUcitrKmn1qwxzrYls5YAbXmk9QAbhVXLG5A/AW4dwG0OotCHdDiEuGzUErSdh7NufaACnYmMu9Ed+7IetrR+kWlruzdCgATMaJCzetOfjht+2bSl+87HIp8Xk3wCbXk6NkrUfY8lhTFbGoso5MKydSB3ZtuWY5JNOibDtgx1F72jp5btXmMfnxs6aEvbKeuRb1wjiFsYtsyrccx62gbt09H0TsHtFODmzNsoIC0X4gTWIrfngtuyaYvjJuDZfrblXrbnWbdnTFsVNxmCDSkaWQexvqhlWy5SGdwa6wMy4meEXb1Zb1sBaPtglkUk11fBjg6Q1datpTjlZB+xfsna0Tay+mWCs8iCGcglqBu3qa+s3/u6lF2ybYf7/uF3ahSXPHtchGy0CmFjH4p4ZFwTprerWGvzJBZZjT1gMYPRB3VozGxbilGmaGSKSCZwuyQq2T119Biz1BWX7NuSdUuc2WSXnteTu98vTFsFBjBuWNW9RBBXHmNX1OxQjbFxMsZmJHvYRR9zWiaPYcX1syVgC8ACGtdu7G/u39k4JqvWdh9egt0rhVW7zLa1N6CNd6Cnr8CaM3BXPrG1cfiNx7vdj612j75zcETj6O5g2Ly13h0+FqxzKzcH32dJ+wZEJwBXIuYEat14Hsi9ZHN/G/18kY1Ly5ypSzD3FZvW3sKQKD9cxmzlkQ0OywD3HTNtFEw3il0murk2A7kpoKRYZTfSNjS9a1gBce/NYC6Nzs7dtaxHNu6excLKvafZGZ2WopQbiPhC4Ov3s5xf9YR5W5pjOjGtNQ1ENkoA4gBgkgHEIUAfCPAiO4aSmetg7g3Ok3taR88LTz1Skq9zntK8tUZaZF5o9WMCuJxhlmrNd1TeS4F1fTBH+WyktxI9txte2Gh5/NENhs0HBvoDYwsoSsDWwd1306S+KUQBeuen1/xwQJZukZVABioPPjjU+Q0PIW3zYHtfJTdXeHjnUKc3ynYuRS0/yuX+lhArQw27L/qBfKQyGFnD70iz8dHA52Ntdm75wWhk1PWW8Pce5Ymh9fMfpmTnFq+TNZymycT9bj6qv+LXRxSv/LZM4om2OmRQ9NQNoAgtN4jG+16W+C948eR9mURvy7z/s7W6Rzbuz9Tq3nczpT4V1fGfjw71ZO5BHcx9XL+lJn7dBsqabPYrCzdNo4O5dhazfBFD19m5xR+DUuwywd2LAt3y4Z4BurW6FEkqyMZ1kFeGgfKijsb+ga/rDcl4sNAGL+9zvm8uzb+sE/0Lfuqv8sz+i6QlPxtMou8+OD78+Far87/x9ujfzw8av+GvDv+a3gt/T3f1T0R978vDUL0lNpL/gj9skZX7cf6w9X+WrNzXh9sxGbhk7xI66itmAAAgAElEQVToJRPXwdqyhess3fl1/1d/m7mIERrJ4n2Wr9eLopeX9dItW7rzUcyzjH+7zLClY3Lm7rOYuGXz96zJO4W0871GaP7112Fm+L6h3Pz0MZffZ9m+yiD4WepabVtVoKpAVYGqAlUFqgpUFagqUFWgqkBVgaoCVQWqClQVqCrwr0sFzrdqz1qup7HGzwprn9W4XQR354zb/DQy+fUZBD7tTbvIzqVlFIW8DN6W4awDvfPRyHS9cH8fGIHXy/yaOu9VXBaFfJ5h+1hOCjHN9bB1UNctW2jaloAtmbeHwaA2D2zLVq1bR9d0yby9SP9aevxlPWxpneSXOavzGaht+lomkrE1n+xbFbxS+zCxyLTfi0JbMmjLQLaY9lhCQHd+nYtGLmqKVtF69zo6aHtgr/bJtmVMrlrF9qZWLWoHch24PYG4HquDNCOYjVO7luKSS+CW4dRIvcjNmbYQj+owbI2g0a+zUXtiwmHI0lhYcxpFfM7+lpm2DZYMHbyllGKap/625x6ag7YUk0x9bpmZgC2B2/k7LzBvXUwy2KQHaBRi89IU1kZt6nNZANwzIHe8T/CWjNsiIlnLVTF4X8mVjwPKsTBeixW2be/rMu/8GNm/hXEKxlIP2xKoxTXG7f60z+3o2EC9wwTsgoGgZNsutG7nn9bUwpUSA3/L68BRcf4fyVy0mh15MPb9DXZcLCNo24pSxHGS77H1qXV71r4l29brwOHMwBUA6f21G/0fJWBL+yBjF9N8I08C6XXhUI6TLS+OHhPsJdsWsiin++cpbGEyfe42Ap+maTQr0CKIS8atHOSFeVseN3/y0oaaMCCI29hShkb85Man7hG4dU+cwO0K5KsEcgnECqs3Y2YmNO2WT6zoxaDaA5guewzB9hZkl2j0wfpliEv9cWug2jHDnVCr9ZSLvZrWLcP5sbNvnZlbNnQfGOFdLezdWU/c2UiAtwR29yOwqwmgInBLmd0Ti4pM2y007amdy+CuZnidmwIOR2ya7lpDxLFlh58I+fq3Uv3oRZ+tvZNLZhDkPcX960zniHxorakT1LWIORjdXQZyHdClkaxcB2elxcYLns/2VN7bEH7rgUwPXMyyRRBbPKjVOX90J0tigei/HMUH22nSvBpGg4FUl+se3/7uZNIIOBrql/u9ybj5kbg2uJ2ltWUg92YQjqmvrotP3gDbOALclwChM3DJzp0C3vTGH2c6+4gnUKI5jiy0v52pyWsBr309lem6YKMNxvE7uYp+JPCOnhOBHRq1GaH/YL5fbvnNQybubZVG1B/XxS1TnDLB3OsiTGjdR/z66I6cRNZafNGvTf7pZKT+ctzg2ir+rSzx+5YNGigbPxa2sqGxus0Y+/XhMEuXxCE/6L4qc/DgyugDvle/pmm6fHMwt6snKRm6W0maPI7CiMaL2Lm0LzJyqV/uAFjuzFzXR5fmexbzi1i6xR+kmZ1bfIbN9c8lkPthopbd86U/+D+jg+wBDMO9JM/XI9//AJL0FkThkeTZpYjiuJHdEql9S/r6YxGy7yTW0JeR10TCv68i/bSRHuvn/JH97XyCP+fHZ8Z1WFdrYjvYV5cyMnNpm1b2vB43thn9Yu1XKJZ5Zuk+0veFA7rl6af97Tyvl66LXyZLl/bjtiWLl+Dqm2/+tHY9dd2v+Gg7ArfLIpXnY5HnjdwykH2yZ8dpPxD3ePOPe9593LE9ve/vFASXIW/Vd/dpZ1K1vqpAVYGqAlUFqgpUFagqUFWgqkBVgaoCVQWqClQVqCrwZ1GBZ49AnjdgF0HUi8Lcixu3zso9BbJ0jWrZ/d3jl3vXLrJzy+vLxi2ZtvRqlKFt+fqee6XK8ccu+rgMcueBLQFetx2BWWfWuuuV8z1snWlbPjPcMq0SjLwap962LiKZQO28MTsfi0xwdplVS4/j1i3qXcuS99NFZ6nbViV9xVvd4oI45trqPJEYtQIjPPZhgO0ZWEvxyBc2bVmL86lVS0DWaM64p0eFjcs4o1635Z627jnNw1oHZwObigxDZY1Gjdw/MWyZ6KCBAQOlqd8tWD4iE5fjqW1Lli1XeQ4Mxpr5nYvEInOLWOOT+ljHoxgHhWU7KYHbJg46F+lpu8iybfLJ8FA1uh5quci4dbVYGpk8D23BTArb9hlNW8CpcQtYWwPM+mDDJsDoEKG5NW/dWhA+gsppBKuyYnuorU+XMZ/JoSnALd0K29auCdPfU6yzzrjah+GdLjSePzJZcpkF/qNivv48tRZtM1aKRzbYKqCugqvAIFsUmXx6/iMCiA0AtYuevyUacAAIAVmxZN+q8aWbov7oA5uhrya27rXtsYO28hBWrEIxD3C9Nh7Jnp0auDMbl4zb2hWZjR8GTdh4uIaH0962xXts1tdW7ECxzBm28/1uy+YtQVzhtRt60DvkzfZKMdYur+jxo0OycP2G7x1/4LP6ljKjx6IY8c+tf/IxQVsCtS3U6sB6ZhWncbg03UbFx5ZxCSz3gFoOa1W2dQvbFmTTg6m9S/cjIFyGui/apMsBs3voZ9dtHrjxbQzH121W30V/SDHKEVg7P64zPdmzIlpHlZCNS/snqHuV6fZ9y/evo169b3h/nZlCz76reQ8RV0MwfWrKTFHKmWGUAYyuXy6N9AQtgqwD+mOw+ScDP/5GpncpTjkxiAR6LfBdBLNuge2RhXvPsOAqh52iR+4CmOtOILQ2t4g+jRSlzAC7FKvtI3q5tVLP1l0TQq8Jb/caR35bmeS9LKld84Kmz9iONmYj5PzonszYUKviFxwUuTzRhlOksgO538r15AUB9cdSRi5iucGZXgdb37cwXkOoDRDT1MLJL5AcuPWQpdQfd2CsiRlyCzbb4OHDO3lyDRkc0Jvte7kc3fL5cYj8ijbw6I7SNYpaXuWi2Qcz5AbGE2uK8+XtXLef91mffPz5nrnOyCWYS7HK38qHDQ5oaDnBXuqne6iN/VRYTwnqUuTyW3kmXvADtcY89TvJJP/zcc37jcEg/yBe99cne7k3B3JTr1YYnaEcI03vN66reYg7/UM4NXQ/jJ07b+E6oJujsmTllmHuRAslBeqWlQGBXWRiqXFahrl0jDRPENf10nVAl6xc6pt7kR667g/+IkOXi8DKDBito+lFf/yz3qFy/XTdyEV0sq0wsafYpEi7no8OKc/TehcrQr9Soy9FPwsAf5xPEGBd/S19r/HdzY+OyNAluNtuC+NA7t/h+7WvdG9NLhLHXI5JWRaZMg99yxHMdJzzscxu/vbtLeuALdmxp+bsLykHgun+ZXOXPmHKPXiX9est7+/DbnNeP95lNm8Fdv8s/jGrHrOqQFWBqgJVBaoKVBWoKlBVoKpAVYGqAlUFqgpUFfg3qwLL4o8/r5923ehsy7A3imu7i+ONn4w9XnStaBnsXWzSno1Tnn/c846tLC+Ue9c64FuOQiajdpldS8932TW+Mpyl7Ry4XRSHTOsJ2DqL1l2rXHRN81nOTRkha6oIz/SzxXHAbS3Ts/FpwNY93qJI5LJhe9LHVvsI9WsBjO5n5ZHgLauv+dZwtDDtW1v0sS3NX/S5OXArMB8yLryFscjoca0y5azaMqQtG7ZahzUHb51ZW7ZsBctYBw7q++bygI7Px9yfQK3OdXqsMfQdkCWYW8QhG9FBBgOmpKL1VpgGaspW5SNAXS+Pltlm0cP2abHIs8KcgFsbjpdZtuWIZFdPArV9VasJbh9rA5dbYjxw8LbG0wkHo6mfLVm1qQkiArdk1164ry09UBncgl1FwANr7drCeOSlpm19FTAdgA1aU2h7dkQI2vOwFiEdANZWwY4PLNbX6FDQSmlH9zegcauwXYub1Qiju51imbNt67dGhXUbbw1A1GSxHDE32fgyC2qPjItLdiOBW4SMMds3GteBYVbc58yNwJzYQFC7gP41r2N35DFu+huwS5vJY+h6HXZkdVBTgyQgI9dBXBHjSI1sg+Ct14bj6bTrc+uALmxYm+8yz185AbVFpLIZySTd9MJ4hyCv17ZHFLfs7Fqvg0d5ajfnrduiNDMDl7faK63rwh691RuBVLl5zrvE7sptEKEPKs3Dy2tbtH1tPTDjx4LVtlQxFgBXAlJP2kCAtQoQaexbLmpoNMFbGunOB+AfbEK24izdImZ5Bm/Ly8oGL62fgOg9Z9P6BLgKOQxTDY099NJ1K0MayealfdNjLLJxU0DcN1yQkfvACrGKOolL0couVpnuP7EoGbJLV5mkpN1ejLaFAJhY7IVoW6nFfsSsdf1yX/E8Qby+zhC/keUTY0+1TQK8aMG7qzx5TUiPeuq+KFTOAKlb84js3Hkjd/6D0MHc4gMIzKEzc2l8UXhaMJt+xBOjt6SufZClo6uev3po9O4K4xs01lF091TWN7OY5eJF5EyNtSl6434zHYcNRIo4LubJzCUDl4Bsx9qoj5gQvC0D3d7Mxu3y4LaLU3bHTdbukdF9MnG/JQ200BzuKkt2cHhTwJ7PxOXvZ/n4ZZ8n7+QmuDkDtnT/obHeZcFXKYb5LSmbDuaWa0Jgl2j0pggysnBvijAheEvAdt7YpWW0jgzdFR6Njkxa+8NU995pXA1AaXs5eZztzWDu/Ehw1wHd8uM/Deo+q51bjlh2j1OGvLQstb58Vju3+AJRMnTne+mSsUuGbu5zTaMDuy52+VkimMs9dF0vXRoBhpCjUV5ijVYxcjGxBG0zc6gI5LplF/3jT9ttebF0wPajO9+tE7jl/W1GMDfLntfOzP3m/sBSxPJr+r44yOv6rz4DyH2W46Ft578IOnt3CmzpizEIgO/r27f/QvFDBQd1qbcGGb20zJm79DalaVo234t32RfnZSbuIiPXPdbTTNyL3Je+nFe27rOeLdX2VQWqClQVqCpQVaCqQFWBqgJVBaoKVBWoKlBVoKpAVYHzKjAPbP9k+tSetV2XRhMXMcbLfuj/wxi389HN0+tZ0+NYBGbnjVoHaRf1rl10fW6+wufZtK5vLd2Hpuf71bp9ufhjArnlKOSLnM9k3M6LLqJe9wAa4GVoZGDZopH615b3byIfAa4Fi2zaMrA9c585aEuwVkQtUR4J3pJpS/e7aB/bKajlNcb12I3c+g1pmPFZllnwovL0aS/bqWGrMa4XEJfrlKaZlboAuSX7lqDtImC7B9dGzrB10JbijwvL1g990FAjiGuEJ9BoI0W0Xpi0lo8I2tLzLMAtg7FB0fKs3l/Y0/acF3eRaZuCn7hI5ItYtm73mRHeWEVeTSSSopDLPW1pm2fqa1vAWtNCZH0LlvrOEsC1JxHJzral0d2WQFtk9TVrjQWYTO1aGDyeHwFbl8HqFCEZPgFrZ+btiYHrHo/61/JQFdC2fuuYREAG456BRpsJuwdq5BuotYtlWO/Q8U8jk3GNMTMwhjVPR9s3Fttgrc8Y7BXTRoc4udOy8a3eEy8hY4FoC6uOFUPf64o6DAvzlsqUo2+xeZ15/feesG/XzV6+hxuEoP3ZtLNuaXRA96Tf7eajVdi5XDBLFCAL2FtYt7glduxjB3hpvVhpNdVhv/gRgr4Ma/wR7PNma0UP+oVpmzd6jO+Jvh8zmzTyNsUoOxu3uM+gd0h9cXt3JVt7xTf73w3Z2kdTIycMCoBLGxGwJbvWTRO0JZB7aIW3gkrSemfhxmgmFJ9chrdu2pm3ZbgbWBgQqCWIO2CcN43Wb2Hce9lO2m9j3NuAbGsHgh2q8WXMuts2OLqEWZcj29s3oviQW2NaEcR1o4O51tqDa0y3M8DiRbpnBJ24fghmjwxcsOBdZ7p13/KDa6hXEUEBQhGtTJZtHQnfArwUeOIbaS5f9DzxrpTKAj8CMB16d9C2ZPBST924iGDmRyfRygRxi1eRHZ/0yl3QM7fYpGTmkqH7ovAUfap+LOAH38v0yl2ZHljkG9bq3euev/pA5gcEdGkkgJsDW6Heua5nrgO57iQmQ/ey8BPqj0vANkTwpAVFR0wgt21t2JvZuLTegVyKU17l/u1Dk123FvlXJ7L36dhrJcaa76TZ8GXfq38zlZlgmIeIQZfB8Z620YbAyXPC6zKGrCfNDkHbV32earDZtzKz8pqPR6/6tdGxyW+0MbzXs+l1Gu/oSUDRys7KLY/OxnXw9kusLT+pj8IfeGuTV+V+bA2obxtveDfe8ITSdlUeyr7fFq28p2hMWMivj+4ni4Au1Wke6s4DXWflXuu9h2l9JY3Gu0FS28gG2DzJse/KLLto5DI95qLeuasGwwNmUxe3fJ6de+YPdilq2fXNXdQ/l8DuRXvpLjJ0Cdw6iMsnp4ZuUkt0NI44Qdzz7Nxlfxs/7/WCB8129uqgF/xgNv7u2svjMswtA9vPHn0Qk4H74zDQ4mi/QdM/bC/dp30pIyjroCoBzijq8lNz9ysK4DVOQHc6ApCd+6SpS2umvWydrbvMrnXRzIsimC8S01zeb7kPLx3B2V6+Tz+WytZ92tlRra8qUFWgqkBVgaoCVQWqClQVqCpQVaCqQFWBqgJVBaoKXMyqddDzWUzb8o/yqc5lUFruWzuVCaZW7vz0Rfcxv++bNx8jCQvuOliSHGlq0zVv357C2S/IT37y7wn3eDdv/o4ZjT4rCNYumr5Iel753JqPSN4DEOsAytm0wh9ZastWtmtdCmA5DfCI7RTXdcuRyIvikefPawdtaXlmQLEIfOpX666PFiOPOBm3ZNou62E7D21PbNpzYK4zcp1puwjWfphYZHoup+BWjFHplhW8fzpO4WxugoAgrta8Nl0/XU5Q1zj79ing1tVz3rKlSOTUeprgrOtji6iHbrqwb/3Qt9Y0kA7W5n3FvDWm8biwbAnaAmvTfGHZciEuEo3sjmexadtvT0yt6GfLQPOJjkZ1lhag+LzbXE/b9gof9Zxt+8w9bemBZqZtAWsNi6fQFluAtl/0ty1D2yUHNu1rG69OoW3jEsDkADBsgeWCAG4Z2FqIGgRuC7vW6pQM3cLENej7vW/IvPvpsz0qy6YtPb4cBwbrLcZM/8SYJct2Cmr70763t8bFPIeHC63bwrTVIY7vNm3j1t6JdasJEtdkkcs8vt22NYK59NzEJvoMec0eqpl9OzVv4Wja51Zkqi+Dk9jkGaxFH3KycKcxydPpsxbuXD/OMPGdcVsutTNqi8+UGaQ1171L7J7cLl7CmXELnvD1umoRuLVCgelCi8BuOUa5uN+2PeBRvcFxMmjcWumOt4PCvvViA70P/KmBSzteZN7S8rKF6yAvWbkEcSk2uXidAHPXD5emaXkZ5G7YrMMBxzFocRujyU2bxARwL9t0I0WmHQyeGb4FzPXBerds5o057z8wnniByfw94/nz4xWmxgeWR1dRqQeG9xLgawbsIQNoXGVK3de89zJXq29rcRihFQRzgcEBAtiXPE8MAFsttH0ycEfG2m2p9JYQ/D0lk7KNOzEMYoYF1LXWKkTwpoYuHxbL0CqaflrP3PKL7QBujCAnFrz3JJ3b6IdWP54HuCmwrkA7UhbrBHGdyetgrtsvQd2fDGOsIYh9CyOKUKYo5RZA4CN4jwz0VhBqfYCsAxDsWhjT58JVRPbIWkOwl/rNviN1/qOBCN8cpZM/Xw/j3xulk4+HXkAg9ydij381kYojyo/6LL0nbfPVgPMdqQ8fahv9WOhF21Id0bTrm/tIZXBZBOD65zqYy5nV78skJhPXGbhloNtDXzdszofo67d5J6eg/6HlUtZX62vD93t91uAEbYWWRvHpr4zcNI0O8FLksoO65ejlZUA3zkeoma+5yTmNmfCZs3N9yWwNk3wCvvesMJcil3+Y3rnzUcuud66OatL1zHVAt3hvhoEqg1yKX3aW7nl/fBzULT4bRCKdmUvw9syXlNK8M3OX7ffvNpNw34vSMrx1ENeN0mfsK60Xh2Tlfi4fRG751+HSaOSPOMHdu9TLOurae8mRR1/a3K/saNnT/qheZH05Vtn10HX3ezKCeR7onpq6dJ/5SOZ5iDv/Rb4MYMsQmSDwMjg7H1kzfz/35f6HMX0X2brO3q2imC9yVlXbVBWoKlBVoKpAVYGqAlUFqgpUFagqUFWgqkBVgaoC/9+swJNGLT2P80xXd63GmalvvPFr4td+7ZfkRe4zf9+LRiYvMnTP61HrYO0Utp6C21Np4fuaYOyidmQEeakGF1lX3q78+s/DWXd9z417sCeEH1uyaakdG/WvpXhk6lNL+ynbtPOwtmzYXgTUuuMqA1u3jK6DChV5dK2UbNsc+8q3TBgdoFtG5i2Ztoz71k3Pn+vL7No8XhOCkhBH9zPbvRG6+1nNcVHv2nm79mnvqUWWrdFhjeCsg7TzYwFptWEFuAXRLsxagrZaS59BpjXWHMx1scgkJ9F2bt5BW2fa1sxwkPKamUYhm155LMNb4DAm+/YE2jI8pnlabi1rGESPWStPRjAFnzrvttS0tWksmBHKMFUeaV9uWXm/BGuHJqo3WDLqqbjJmTU0/cP3tC3ZtstM2wWG7Zljc9DWEqytrxZQ1sFZiBpgkwGhz+mybGgxXkPQGVmv4uiPxrLzmToBW9n9hLHAAwADJ71ty9CWetzmk0vMj7cL61bgHhgTwvhOXJi4BtYL27awbKF5YuXywrptFXDWRSPPRyQXwDZSOLnbtPHN/pnXVI89y9sr0+jkgKKTj9BDle/ZdX/dklm7ZGTrzral/VF/W5tPmWZ52pm48+eR20ZfwVX+0BY2LkHbvDnAYt4TPsUhT6FsqzE1bk/Xn8QnN1srSvVGQrTrtI0Dvm69m6cYZReh3L6VFyZuAXAdmJ2PTaZ5sm+dhUsjWbkO6pKx6+5b7p1LT8RBXWfmdqyeDIEFCTK9bpXaQyG6Vpv7GI5qIBs+2IDuMwJvQPMUe0zRy12UTYZsr6Z1820MJw7ghmDtKjPqwDK+hlpT/9x3jQeWkooBKNbUn/XUlSGYXgqsRa/Li0wCMtjf8vzuWMvj5zwvDBBkz2CrjXbw9SzPPxH63tjYAga9k5ONO71Z6mOK0xf45MPUgiSYe2rlWn/WO7cNwMbnxSxHAPaq8PS0wzPAu0oKAqhk6r7g+UxaI/tajZvci3d0nuQW6w7i0siszcpW7qbw2jUutj/i8fiwBG3Jwu0BpARzpQVN0w2AYAiQ0Ui1HgCkycxifi9Na6siGDYFsi+P0rEDuPMjAd23czkiQ/eOtjLROn3VFw3B4OD7qfLXBE4ofvmnosDXCEJqeHRZeGZg1UaT+/uP8oSeLoys4eWeua62XxXd9FP6OPhj3sky8Owxj1rSQO91ved/1d9QTGb5Z+xh/AdiI8uidmSTUYKgz0C8Aub6rcSTR6Gcgd5p9HLXX58cLe2jS8dAdm5n9Jgf17c0jb1wUxLIpXWBys1a+sDTvDXaiTuhL7VdUTI98iO/mye5G3GuT+985HLZznVRy9Q796KRy/PRynRs50HdDwN0Fxm69CXFJJD/cv1h9Fuwpu6gUf856wd/X3f00WgkI+8ST+S2diNFLr/i5fxv6L53p7O2FOImg5H9JKiQRwFGyXB4zGu1jh6PaQx9xr5UvzEiK/cfpLV832wq+gI33zf3TwLoLuuvMf8hvuyLar3+pKlb/gWjg8QEZc/21H1DLQKt5223bHtn9tIxl3/pSTC23IvkH//jzxfpBc9i67p/Jtxx0a8xK6B73lfFal1VgaoCVQWqClQVqCpQVaCqQFWBqgJVBaoKVBWoKvCvfwUWmbVv8tdf/5fmzTc/x6bjtDfs66/PL/8ce/PN14s2hPPA9iIm7rP0py2buGev8ZyNNHbrqOds+RrW9HVw6XKn4yJg+8O+Zk8DtbR/F3vsrvPRSGZtljWRgO0U0I4swDrQNN3H9bMtRyE/i2G7CNbqOMMC0vb6CjoABG6dcUvT9Lhl6eW82iyKSi5btQRrMdfW6se5jp+PmRoYI5rFdWfMCUxM+9g+a/2fBLYLLFsQ7SmMncYkPwFrZzHItI6ALFmwnNuxRj6NSUaPl2EtHWPZsrWMMwK0BbS1kdYCA7A85lodu2mEfMS0kYYzjyHlbLI2oJ7QdotGi17dgPEpW5iB6Wnk3WW1OQNs2aiwaCkaOUIVJoZlZNZq8HM3fV6Ny9B2oOMG9a+lPrYB5unIRA0PtXTTz97T1lDrz4FF1kVrjiziytS0xRqVFBD7YGYRyksO8qxtO41IBmxcBmtnkchR0wLVX6dk5J7at1OIOwW1fWO8FpuOnSmqctC2FI8MPJJFZHLt5hgQcju4u4nNGzsFyLWjvsFmixGoLWxb+9AO7mzZ2i1VLDPYAgv+SYwyxSkrXF/4tE7MW4NTmHtrQH1vAXUPgXcAmE/QVvawU1i0E1tfPEKdYO0pqEVLvW9lDzrT0Z6cQ+hZabvbW7A7jUyeB7pl65agLRm11O+2DHZpeeanzSAPB249wdyJPsQgjwd6Qzb5Lh844Ev3dwavjW1AcBeE55+JUB7PIpTJvmWgG8fWTxywLYNaZ+fSSNDW9cUtRyw7yEtP0EFdZ+NSnPK6zToxWDlEFhLMPUYe98Hbo/63BG07kK8egX9YB1kfgzcksrdlc38X/fw5m3kP0c86zKaHlrE1kzfvYzAiiFtEKlvOyaROAPEq0+qhIR2cTj84YIArAFYagAFNh6AOrnMThZxPOpw3LjEYDiw2Hyk5vCS8xu08O7zhByv7SlFMsh3ZKch92s0+AXKnPXLLvXIRTNsC67kREK2zcGn/DuDSNC1/ZDRP6cMU0cutlRztkAzc2xDBdUgxAn34DtQ6L0ByrAC6TYThS1G8/xyDlragPaTendMbQVw3TxbuVmkbMnXL8HZN8KwtPFUGuZOZlXuTo39b29yNR0rp12th7V+N0snHQi8gkHuNmd1v57b7k5Hw96Q+3DfQfsETAwk6vaewdkNYfUeCuOLBSNAPPwCAopMPTH5jBcN7hza9TuN3jBKhycQfS9Z4FF/atUysawN76zbBV/Sx/4feZmLVhnUAACAASURBVFoPwnovUyPFBPtc9sD/Q28tzWb7pP1upjvZbnCJWzSCpneidd9FL9f1RD+K1oNFILf4YPdqNpRjfNB9VV46el9sd58/Abo5eOAs3TLUraEqzNwYcnli6M6g7jzMnT+nHMw94pg0DIa0PUFdKVD7mrGIZV7PYv602OXzoC7D4q0BZOliZzO1WqJIUjHfQ/dp57v7wvJfi0P/v52sqL8RHeN3Jig/Efj+P+yF6V9pH4b0Cfxrup49lr4m+zbME/aVzMt/GlPxZRsqNyZiI/lr/GHrH42i5OejzN+CfKS5aOW+Nt8drKUvhDv+e+lmnnhTuEtW7j89BPC8WLrolGVf9OZ/vfcnZek+rT7PYuou76l7NgbnIgYtHddFInQWmcCLzN2n9dqd/weE/pmhf1bme+tWcPdpZ0y1vqpAVYGqAlUFqgpUFagqUFWgqkBVgaoCVQWqClQV+H+vAssikKf9ak9hrYO2Fx2ncHcKcN9Q7sfyy/rXlq+7PHt/2s/L8jWgMsidlwimdT0f1F5UZvgwrxFBXLpfuVftNPb4FMo6+Ho6nl23rH/tRQ3bMrBlPLCJzLSo+56DtS590EFbgrkksLhroG6a5ufh7LJ5hX1VtmsJ2LplNBKgJaPWGo7zwLYMdJfV/Fns2pPo4xOLVhXRyGCgQ/ass2uVtY3yPNm2aCdJl+2tHeC1SflYzrNsz0Yin4LbwqzlwSr1rC1buARtC0g7b9i6eWfaIreFgbvAvD03GnnOtqXn8TTLlmzbJp8Mqb8tQVsHb2k8iUemHxOAVtTj9tz3xnxf2xPTFmvUAtS1Aj0ZaWez9qDz+z2Btkts26lhG65NIe4pqJ3Nj7SOX+FCP5yatrMbmbUEYrnZLyBt49YR9bEFUc/B2tBoaBa2rRxOI5NPph20Zc0pvHUjtkCNPRbEByfmLQG8ye3QxrdSYJCRuXtq2zpYWzZvEcHkl4F5Dy2yEIG3vTafnIlAnhSQ1puzcDfKccnTZziFt2okrlolx2X79qQGYeJDGpEYesbOhY1Hqw7s0rrT3ratFSX7QwdiCdR6GR8whXlWU6vBWBzIFl7iY3NAywjS5qgbtPwE/M4M3mJ+1xvwRnPFixBqa4EZ74jpDzpchLIB3VWW6QTEOAJVY8gGBGoJ2jZAxkPwJg7eOqBL82U71/XKLRu69CAO5AprzR4Gx+s2a0dg5RFyRnHLbj2NQ/CGBHHJCo2s4Q8x3HW9cl+yafwOhhM3f81m9X30hmtWNgjoXmF0PIxNLDqptTBxZ1CX1Ew6KXOycBmCDDmbXBZeQyH4qTF5X+thm4t6T6tRaky24fkrezI/siTfWmgDQp+il897MzpL9+x4FuaWoe6Lni/pYB8YzcfGFH8UrjKuj4xmY3qblm6uh24OuO+BXaUPqwxZP7SmSUbuJS6iTd+/nytz9XmfDXkJZJb3UzZy6RxwscoUtdzXhjcFL+CtA7nuvl9LRtGPhLV0YkG9L3UBcRljcEfq/CpH/4G2xfhOLou+ufe1lSOt07G13ucin387lekLvmgYC4++lauOh6A/E3rhOoZ3M1SXmlwcPsxTvcV9fKxzS2bu29K0Njgkvxc+xxRyz9hpQ+qOTdkAggMt+IpV+pAxaK/ofHAcdwOVTiYY1QsjN/TDIM3TjObDdH/cTo7ygxnEpeDwtuwXPXSnEcvLrVwCuQR0j4NN3c132V79WmHlkp1LMNfdyMwloOt66FLvXAdzaZsicrkEdClS+W+z3vqXZDDsMc/8Ah+2v6QbvccosiYYPy8ZvGVDl6Buy8rgIkC3+GDhgSFo646TLN35yGWyc2lZGeY+LXL5ls5wjwd2XWd4xwdzIwdG45/TSfGLw5/xU19ohQRu/0JNh2+y4OivaNk61Aof1LqTNbkf/u+DtfRvenu1r0SNY1qneWZ/axiqDbEhPwnb4W8rrgny/lW+X3uvVsuvDnrB/5wE+b1oxSzqa1H+tZ6LWXGW7n+Uv1OnPrqut+7bo0J6/1O/LTJ1X3sN1Be+QL1M6IcW5/fUnTdey311y9HK5T66ZdN2WX/d8n6XGbvLeve+8cbf8+ifEbfvp/1zQ8dJhZ7vs1tFMP+pn37VA1QVqCpQVaCqQFWBqgJVBaoKVBWoKlBVoKpAVYF/AyuwvE9t2Z6dWrO/im+8scWn1zmeNGvPGrinMHeRcet+3E4FL5u48wbvInP2SbN2sVFbNmvLEcjT6Y4B+AEHeFW7cTTaeSIK+U/7hHDmLZm05TjkfvA+d9HIZNcSmF02ut61xbVNL7Zl+9ZNL3oeF7FrXQwyGbYO1p5n1y7rY0uPT/HI1r8eMv1+AnAtIKuW5jG/l7rRiJsRQVrG6j6ZtiIbKwdxi+dnU60xLOKhz7sVLWFtECNmE4pCBqsSJrhhBpuG2cH8eLa3rR1rPQW3J9HIhW07tWvnIS6okV1jx61D3DwWJgszDIuey3RbaNkCi7jSvalla2OuYWbclqfPGrZTaGs8riEjiFv0tn2KYeuOgYBtyIf1VDdGxWhr4zoMWyNo9Js46CyKRl5WW2fazgPbiQki4o4EaB2ovRCwLYqECNY2AXFgLbRm/Wxndu3MtCV4e8GbBY7A4hWwoyOE5bYtgs3IUgU7PgAkA9eBWgNERK0RjQKgFseo8QTYGgiK5Q7SctyfQl3YP7Vtya4lUAtNVqyHK2d62yq4Cogp4zAwyq4X+yvMW9wv5k/s2tmTLs+fRii3TO3lAK3cA/Svgc3vA3obABg6MEv3duat7NnODOCegts+dEW3VUfTf2B08xZjg/fVBOomp86jRhZAt2N70n/0QhnOFkdFRG69BG1LYHcKWqcWrYtPdvDV2BSZDGJAeWyECby4U5eT4xFTLHMmrpexIc0TzMWJH+srivOHQtvQBsKvSZ0kQ4K4zsJt38zNGYCLwAbSQs1DGA+sKPrfGmuaqeVZiDoguEvLyr1wHawlqEsAl0Zn6NJIkLd8DjpISxB3D4NeF/IVMm/dSPCW4pRp2VWb1nrIcd0qTT1zHbidH19kmT00uDoB72BSsnAJ8DpTt2znkrl7lSlJEPdqGEQdhH7fYvN+lu74yNYyYyRR2oizSYuLegFxDazaWe/ci7ynLPJjtKZN79R5qHtPcXlVwAgRsx/12Gpm2e47SnFHksi+fX8Wpzz/WHdtlF8Hejbgu+kATWHmkoF7Sfh+xPjxix567+eqfcPngzu5btJYBrqZBRXMDF0CuPfyrLnpB4M7WRbfCILJZAZyy48/UFrsKhnQ+pEFtZtPmkP0D5/jzHPwtjzWwBytCrH+jSTPPx76g29ksv6JwBu9k8vgJV80B9ruHRjT+nTo21Xh7xG8FQwv3eC123f15EYb/AePTHYzM2bnt8JrcV78UsUeMYZtY2wPGcbW2AmNCBhoY3eB+4gm0z9ljmtfY+1JykL22fyh90f+hsqNUYFfCwnobqV76UHU8S8PH6aPGldCsnLb8vAE5r7sm+bDXA0zZGcAn7NyyyPVqBy3PG/nOqjbUaOsOd4Jklo38zQv3hdk3b4EOrivmZLI7S/XpfqfRp44ZsYIwxgB3d/mtf1cCkEwl5bRfRhj1kUtL4pcpl9KnXeeloGui1wmO9dB3NznmmCuG13fXOwf+BfpoesFYGAAcE1kvGN76rOx9cjQ/YvBmH0pq5lEBPbndN8jE/fHY+t9tbTux0SSBODXf0O2syveyH4qSqK2DvC9sJkQvE2a7QzlfvhlvTL5el7H8he2+V/rbXmxfAO26282Lk3+0mQ/UpO9iYjXYxr/fvuz5pG+L+iL5N/h+zUCuwR0CfLu9+Tgd25eQtfT4yLv+WfdhqDu7dtbtmzgPhm9/Kq+ffuYuW3c9l/84q8Uvwaat23PM2bP66FbNmnd9Hn/sLh/UNw2tG8HdOm4lsUILYK9lbH7rGdOtX1VgaoCVQWqClQVqCpQVaCqQFWBqgJVBaoKVBWoKnC2Asv71JLZSj+Ef3IsRyKfmrfLoOxiiHvWuD29HkLL3T7L08tM3mXbT/c/H4HsDNtpDc4HtX+aZm35NSBgS6DWLSv3ryWxgmBsUDPGTT9p3E4B7fzyi5zpi+3azMt7RplGhiGPeKoT7UNbOGBLUcmp3iuWlR9jUfSxW6/9DcbzXeO2AbifLQO2DtxSPLKDszQa6TNn214E2paB7RTcwuQspE0H8z1tyba1liEB3VNQe9rTdlkv2/k+ttZoDGwiMq+lNWBLGHVcgFvA1gmoJWgLtk82bRGLXI5DBhYxIwdS+OvMGklRzKem7Sm0LeKQESyz7NzetouA7SJQu8isnT+PytHIZNrGmI57ptZa4aMe9bclYOszlfsgs5EN63VMRxSZ/NTz8Qy0NS1gMCkikQtQa3NATIBg7hK71u3/BNYaij2O1qbLrUWQQwteg0bAoAkWfYD04Ox0tFqGt0SRwY4O7WjvxcKsPdPT1jKTT7aYH24XINdFJjPsA1qKSd6ytedUEZHMGm0gyIt2CmgLiAvTeORi+Ry4LRu2hXFLcuW8aVvMt0ztpQCt2rMo1lH1jkF0t8Bm9wBZCCDaQDHQQGGcXgFpqRouNtlK9EW3WUc9uC8J3HaaDXXUHxJgRdQja706Yj6yedF69eRG+7Fs0oA0zp6EtpOgWD53m4JXzPKaWvXHoohbtqHYxFTt0DJv7A1kTTZpHdm3Xt9uF9tShLLRXa71jrNzLb12Ee9Cqo9ksU10wKOoQTHKXtCwtQ1px7sengG4AKgQcIKAyve8lVzKQzJzj20w7GDWoHG+J66bd3YuHTRBXQa6fmz9lGKWF0FcMm994dd2NNzf4HBtV8P9uj2FtwRyY2sEQd41m7UF4FiDrXHA8QF66YqVoQFbe4jh3ks2je5ioKh37iH4R5cx62zb4CgCI1aYTSlSed7ODUHvX2emeS0KvABQSrAeWbh7mTwldgz2rwfh5oMs3TG2iCOmX0hMrViE3uzNttDKne+X64CuRdZLjC0M5CsiONj07NWRwgfIzMa7khp9s+MIqb3oWfvWnSsJMBOBKUxKN01mrjeLV37e87kHkBCc3RJ80mSYWzCX0eLjGoPVsYEDQDwDJQnmfieX3VVPPNiX8sqa5z3cQozJyCVmSjYuQVuCu+V4ZZq2TOTUpPibyTj8WBhnZOc6I7cluPQBgmNjzVtpNnzR9+rv5nJEo7NzNwWOexo6BHEVAk+N7rdR1HpWjZnFkbI2+l6uon3mi714S66Od+xBbQtWx4+BRgUi35w8qh1Ea3uaedHG6FGwH2/sttB2+9Y7MmTmqnR4zAP542o/dCD3L2YP/N8LNiX47cLQJaDb92uilffUj7C0fqwgXRUQ3svV8Ha86S2LWXavyzI7t2zpkpXbj1chZTW9MbrHVbgy9rLdWAYbEzf+J/64/utYP/pZPVklK/dvNiEfZknnN7No7Azd/4OFB0oFvAx0Cey66OUhsynFLNOxkaHbYcw7NkYug7plmDsfv1yeN81ODv39AFprmTNzn2bo0jH8p/4OI3j7sRnEJWDrrFwHb8tjJzeGrFvafgMAvjRBSVC3xWu1P8qM+ZjQ/DuK6z8QG/LxrO/F32VJ+OuTLH8Qtotzu2s21a8Eb9cI3P785GHjm/GV4ccnDxtvThqDv9RIGv9sGA0/G+dxCpl4M74ydNv8oerq1/R9ca9Vl3/9aL/hbN1/Fq8lf5CNkGDvn2YM8/Keupvq7K8nAcrwl6bL8HZqu1pc1te2bOdSvRwIno9Rnrdqy6C2DGPpnxsXD3RRI7cydp/6la/aoKpAVYGqAlUFqgpUFagqUFWgqkBVgaoCVQWqClQVOKnAxYzas31qf5Uvg7fLzdtlUHZxj9vlxu3y/TgY7GCxux7jruOQiXvz5uNCLKBrRdMSnILaP0uztrgmnRyhi0M+hbbTdpbzRm0ZytL6i0YeLzvxl9u1AARsqXftRe3aZcYtGbU8H5+AWpa8n9LxlOFuHq8JikcuRyK7ee51PbJp54Gte07ngdt5YMvUZMyF8HITBNSzdn5cDGvJqk3HZ3vYluaZsIt62Zb72NKxlmGt4eakV20Z1E572TJZWLczYEsRyUJnBycj89aYtX3NWduZtmeg7YI45PLrzxliCMsNW2OszaA+itj4qYDVgVsCtkNTazXYuE/gtk2jrncKuxYZd8D2QtbtE9CWTcCY+ATeUj9bgMFFwG1Rd+p2CvHKKazNRwBxFyA5JFDretoW6zFcI+N2atmSYUvTGJwsK2DtvTY2ru1aldaB12Vh1cKoBzyWMLo37WlLgFUNfRCNnKKNYXSnZuKbnMG4B7zBjDZNxtlgauTa/RNoO2/YzkcjP9HP9mYf9Mij4wDqLzoFtkcgGtyCaCGovhvB8jaxKQQ1IHALYNJphDJ0vA70LGteLaBtz3a9NX+k+rlfQFrP93kY1fWwf/RMf0DDBdC2HJ9cmibDFhJdZ553COuPL8He1jYtI7tW2/wSR39bCxPowDTEzLrNa/qSP+bbaSu/HPb9RwRy/bE3yGuyKdJAcMUy8HFMBm77WmgI3hLEPQG4NcHXhypXDPiRAdPwmcgONZoG5k2KViYLN2Y2I6uWIpadjetilutyp8H9NWJ1TVqH1granmxdF608D3IFY/6O5skG11Fq7Ijik8nEdZauM3C7VtsE0AutVY9Z0HfwluDups09B3I3INvchWDHjV3Iu8nMyo3A0j7KPXKzF5nE61EgnIFLpm2iTNPO4CnOYpbJwt3NcwJDYwdtLUCMAJOiYfMF4pWfiFZGfvyjHm9oYH0BpnVXm1HPWPOSx1vv5frgBZ+v0qhx2iP2vBtFLm9rpTWi3wY43BBekyKoY/olBwC84ok0YraZAwx9gAZB3DLMfT9XLRB8/26W4VUvMCHDJNP6asjZw4E0W4bBfluI/PfGiVzjpv1CEBeGrrNxCeyuCp53hCcJ9naFGB6prNED7+jjoe9/P5PZFc4EQdtrHD03cgB8K5cF2KVl1xn2G5w1MzCDAFhh6L6lVIMilO9K29wM6/3vsmY8ilfTKwffbzyqX95dTQ/WRvWtpD54JA5qm+hpxXLupdriqGzoGgO91dCvUb9cg6bjoK5iASdD93tYSz5iB1FL53ZfmwnB24MZxP2BDsYv8az2h3wjayX72UWilk8jl1d0Nz8qIpdFniHFL+fhxqQ2vBubcHPE0p06jdYaRHkYXg476nE2YJfDtn5ohGx6XLWNDJ2h+x93M/2/DAIYKeBk5xLMPVKRdnHLztClkeKZY65E2dB9GsydP8+cnUu/uCKYe56huwzm/j/svfmvdNtZ5/c8a6091lxneuc7+V7bGBvMhWYykaV2N0MTQtIxihQ6ghaBVkeR8lOkKD/Q/BTlD0jUkA5BCLVa7Sg00C1Dx5AbaLo7dq7BGF8bc8d3PO+Z6tSw57XWEz27ap2zT711hvfeiw2k6pe1p6ra9dSuOmfXZ3++D8csu1hljlRm25bjlP+ZGaSf1o+jz6idrDnuRp20DbPg69NQf3Bh4/46qPwnZdn6nB8duwjmz8r+7IfLSfTLU6h+tlNGn/c3p9+xmP/7HfDY1I0Wxi6PC+g7/e/8N4bjXn7cG4f9MohmVZpHOs1SFUfxHwy/vY5X/pW8VX6qm5WfhReBge5B2TZvN3p1uH9S/yJhbvO9eBLsLgPdJ01dvj+bu2zrOqi6bOHylaF8stDsr9u0al2s8nlg9zzz9ipG7nlXrroTK77CdG3sXvbtv16/rsC6AusKrCuwrsC6AusKrCuwrsC6AusKrCuwrsBfxwqsNmo//elPy/39j+DW1leIx9Vw9tS4ddstj6e/PYCdRyf/XDXvfTuHrlzRi+KPTy9id3HLywat64PrHvcU/s5/Y5lHIy+D2r+sZq37HYxHro1eJOI5o9ZFILNlu8qsdf1r382RetauzSmrQqPa59u10AUwukBn3Daf87Letau2ZUDLQJbXuR62PN+cdrC2OTYf6z0BWyNDQEVNeNuEts0eth7p0jB7bPS05R62TZjr9qsJa0962eprUx9LP5OduLZtLaIDs8uWrUY1JCBZ97IF7LFp64Dt3Lhlm9Z6Z0YGtc60PQfansBa6MximtVAFlFQZkURQhkpYRUbtgKMbELb86zbVabtCbh1wLYRj+zqc2FMcgPY1hHJQFNCMUSyRwS4+VT9bBnWYnvIscgArc35889NWwdrn4Cy9TYO1jb62DYPuqZl68CsW8+ANnkrhvbzx3P7tvXQGtgUEg5OxiK5KYI2z3f5uWp4a2lu2i6gLUo4IA1b3HH0pLete44TSNvYKc2H135E8QuTGtxS9RhQRASyy/btaVyy/wzDWgAIMXk9p9YHwOuLjMFtbc2W4Nc9bMFrq07s66PxjOOS9eF4JjvdYQ1uPd+Hqiq47y0DXiA1ANSjM99BxXQIQecE8tqq2hA+A9nT+GQKqmtYeLsAagDhJK2tXHe/rQc3YP/mQxL719Bu7UI5HcLtiaDd69MXe7PO65PugYO4bOQ6cMug96V41vlTDAMGuUbKa7hDAh8oo3qRnhu4baoSgfCxw7mBy8BWIQaGuMcrVgTkEVCoCYVCK2fWSzlCWSFZtmqdjTvAMuR57pGbWFMJEZRNcMv2rYtYdiMXiUGui2F2kcu8zFN+i03cIZUbJWDhDFwXt8yjAEwY2GpE6RNMeJrB7khImII3Y3N3tjQegX90S5iKTVyOT64DiDkiGYhe8qy+5SmrEZ80cOsvCKgCIfzC2hFDW87s5mUMc+v5uZKb1tMIYwd4L7JzFx/DsiMg+IDn6bdMpXakMq9XWreETGfGRG0psxtSdBjiWrB9AnHMFyWs+kMXAZAzdtnGfdHzxUmzUwD43lBwtMGE4a1EijRAURGOHcydEsgRwMFuVd0KQVDHkw82kDaOCQ9Li8HbVS63hdezStyXZFVPKsOglqHtWwamzylsDRrLGORy3LIVougIlFNLxo1vVrp6Rgr1jrH6Y4EX/MEsT78/9uM/TMv0e2JffK2y8BFPgBIiHFtzF0hc19Y+4p65IYL5WvtZs1UeyqlsUybD3DdFUKiWCXSmMuEdXssfbx2Em/tb2UF3P96WztDdj3fSzfIo2Ff9R6D8TaPtgZCiay2NtynDo9ZOMEgOyk+YR0FlQYcCVG5BO5j7ZbVpq2KajYOBZEuX++bye9HsnbsK7C5HLTPYBeFptFqSUMZ6/cLqsa+I0E0L1St5GZu5frEflcFW5sb/0k/a//vCxn0BK/puyrq/Bd3pdMWBwVHLTaDr5tnUdSB3eVy2dJd7564ydJehLlmNbOsuW7pBHJhvSx4Txym/k2L1zDmjM2x5/a3S2j/U0rht/0aQiFHrWnltstf6p1kn/Y+iaex65/7q2MtfjIy9E2XRDNrFZlb4DG358VQxSnQwaPFf/awYJdeHm+G/GgPw4zG85flHRwc5Q9xr6Ub6dpC0vg43Zt8SjOO2OJb/Qj2TsIFbJEJwLDOXu/nPK5u530ioe15P3a98ha/oWr4iE4BPAJZBLveinZ+wnO3dcpmF67ZnSOseozntrjw938g9L7oIxGUnVuedmPH9PvOZz5jl/roMgOcnXpdfCPNuTiLW91lXYF2BdQXWFVhXYF2BdQXWFVhXYF2BdQXWFVhXYF2Bd1uBi4zaX5DLvxG4C73P++3gPEjbvFCce92+/PJ1+eqrP1c5GOyA7elvCNwa6tTc5fXLMHd1zPJZ43YZ8jZhretbO6/cX06z1sFa3kOOPU46DwWPq/rVLlu2y0fEVa3bJ2FtYoL+hmIg6+zaSEayKkBwFDKjpXo6AMtj83lXLeP1lexLzxzXkL4534xFJv+50AFatmpNeVBR4CH4w1AVZtG7dhhKgjORyFf5JFxq2C4BW4ayJFQ0j0O2fWNkxcuswpYgNNZIIaBKrQpatVW7NI/GegO5G+7TzawJbet4ZJWpAnrGkO1HNk0Y3J4bjbxs2bJVC/YYaLmnLbYtCB+JuFnv2AgxuEpdVlm2bRr3a0grs7Y2YBjeNh/rqtCWY5BL8ILmmFk/apq2l+7jErQlhBwJQhIciUzziORLYpGbz1Fbtgtw6/rZ8giQHrFtSzB51Jzn5YQO8F6wt8vgVnaqUzhrt0T2lq5jlE/63LJV6+zaJ0eUOK0hrYtARqATcHsSi8yNoNmqjTWm73Qpfm48j0puTr/dZXALtrwJwrtfg1uSvVrCBT2pIS6YCdTLRACg9wDUDpiZAdmWC3DrAZg9Gd/+kPAfvlmbuJt+Uh2Wbdnf3DGjg11vO0hsFt4WcvIG9761WVqQrhKOK0akOnoZytkA/PaIrPbx+uNu3QOXaeHGgxtwcPMhNExcd7+T+xfTIXnRDKusTVHuM7ilfHQNw8F87AcjGJtWux0ms1nOab5gWq2ETVxZiClbthypvFHS9JgkwDXREfdxQpEcalGIOka5090A3YX+85U9ekyyBrhzYGs7zr6dHwLkIYjp1ErJJq0APWCQK/VBy6jNxI0VCtOqdgfK39q3ZDtT8DI2bksiTtadNvvhxmjNZGHkHpLyeDuej9AaD4ickbuJ1UnDboa0JULXjYrIMLCdCRG4abZyu1BtPVrYt2zwNiHuDlu6AvwHFIzYyuVXx1CXAOglUZVs4bpv+LtZoc/kCwPAju/JvarKqdlUGqHChZHLRxlPO8ALAvbxCj1zX/SU7EkhpoZo12ozNkRs6oIQCZKNO1JmDHMtipTniQABxYi/rJeB7tsUlHew8Pl1MNC9rTzD0x8NRDAQIBOD91oKbuYWDgnQBnBq5P5JZcrEgDYAYazEo0pT78OByDRh9XppukbAvrH29tDz355ovdNWYvfLadr51rg1+eM0DT4Wx8U7CwuXgW4M1fADfpS5frqqEcPMvXP3y6LLlm5fKXG30A/vePLa76dF5kAuj74QaADyLeE9+u0k6fYF5O9o6qQyhEkw0K1ipA7jcE9eSAAAIABJREFUnWozPVQH8YbmcT/eShjo9vIjOwu7ciZah9v53mZH54/utu9sKJt7vXxkDuKdkRGq7p/7/XoPAzDAJq6y2nxdRtV3mlHwR3JQfNyMapj7FW+o74m28UxmcxmJkMf2tfbO5K3xRMbCAd1MhPKZ2d3sPEN35Verg7lAJ2C3im5M2cwVKOwy1H0uHOj7+UylwTA1Ek2zf+5lf2jYyF1l6qYSMyIfI1F4zcjlq9q6TajLMFdmCUdqPNFPl3vn6nws/4d+Lv6J3Sn8EgSbuf+9OvR/c2HjaqnoTwqvdMD2BxQGv6I6taHr1jUBL4NghrCfL1qW7/OM9Oj3p1q7bb4y2Cl+Jr3f+TXjJ2zwvpJ2qh+ID5GhLQPdZ4tWYob5GZgbDzfDtAFz9+NplyOYX5mCLYoxJh1Zf100/3l1/8Ty2IS532yoO79yc27rfuYzP18tw9lVRi6bsectX4a9y5D2SfN2fsKzavllJ1bLsPayE7TmCdd5J3nuZK85ruHuZd8c6/XrCqwrsK7AugLrCqwrsK7AugLrCqwrsK7AugLrCryXCpwHav+RXjZqLzv3f6/rX3kF7Bzg/qw+C2mdiTtfvmzhnsLeVX1tz4Lbq/ar5d9qPvIR0HwxvjNvm+N7qfhV7tuMQb7MrGVou6o/7VXB7Hn7c55dm5vA+AB1v9okqFXNevoyu1bImz7M3qr7VjKQbc67fXDLrXlQ8noel4EtW7cMaxnQGgTJYw1iMJQAOcyX8zTflufPvtplYAtUZRL8joFyyqMV3MNWtnzhFQQ2YgArJSWlrYKTZUjSwVpn056CWmw5qDu3by3xtoawhp1nQC1gL4bjWQ1tuY/tSe9aOxPGnsQgM8S1UnhI2rBVu8qyPWvb2sqi8LjPLcPbugK1aduYb5SFYa2za+v3ColyaiVdMevXoFaCPDMugdvl4+lpLdumXfs0pu0JtEVgO5RFvytD2zmwjYdADGhbm9ziEqmYuX62Z/ra1jU0JYEIEGxxOqrgKp9tKKc+eAtwq2C/jkRO3o6h9VwKZkYWu70Tq/YJeEsdlDAjNm+J+9pCUY/NW73MhqeAtrFSzzxQHI9cQ12f1GBQ27W2uAkieOAs29rABTthSEtgM54mEj108Jawh9kbQPFLpzC3flDKQcU91fM9fTSZce9bNm/B8wPpbbSs3t2d97yt6t63VFbMiOfgdnGrwa1Q82VRGkC26HW7mLa62hA397AGuwurlqcp2tuEZDiB1lG3HsvpEFGVRNpfNcLNUUh7Nw4Y9jLElUnSKoeRkNPUkxUWbP9SDAEmXly280jmvvVb7YoNXCAFXhjWFi5+avPjbzMMnUcoVxmYWQSypeevBysLcsYmLUPetBx1AxlBaj0wAjIrworN2ampop4UcmZVxaaujzieWBF2hc1dL102bflxHLhdHhnkdtFot50rKENatm0n4O1fp6KToAh5Gccnc8RyAeixlcuQdxeCRxyfPEL/iPvpOoibg5p0oNp08cpuPT/HpoDdO1E4JzJs5xlL+2VlmhA3lAJzY5+0X1dAXDZvScCBA7hA0AWsM87rEdkpX9y6iPhC4Km3qkpvCSVfryrNK5+IWyYsEclf9NGNASggkI8dyOVxht5RC+y8Py8AvKQ8za9pIEF8xBchIuSCILT8BWMBBM6nXyss9oQYvV3ZjgVAySUACK/58u6sstdQiYO8sn3fE8dlY+RY5X2tvQhgMwc62lAqZ/P2/82S8HnP14faBGzoHmjjc//cZuTyv0+z6rtbseLsidfyRL4YtkyysHRjMtGhpXfaUm4CsAEuksOqCl4rq9kLvtf+k7wqEhWZwGSikJF1MDdpQF2/KkddPd7cj3ZSBroWZTbIDzoH8bbmdb3qsLsf3xDcT7eK+/b7qsP0VX8rfLncz3NUukOlnKJvvirbNcxNwLPusqx/33lJfHz6jv1isFlRVZR5e7Md5vtJTj5eyw+LsR+oXjnTY7+tuG/u08Bc42+kqjyK2MxlQ1f7w4zM1PNMpRzUbcYuY3kYNu3cI7/lD0tdHvmqHhHrw+nk5gxct6AJdIUQJDRIhrmexbASlLsxWvTQvQrQPa+fbtPSfS4v1Kg7KNPZ1Psv2iW9Wlr5p1Evf8H4+DPxoSq0tU2Iy2C2kl7+QjaNf2Upbnll/PJsFnydQs33+2zSzX7S22u57XajzuiDpur5pbW/o6Vpwl9+jpdsql5JfPpS58Ppf2Neq7d7s9svBknih34q/vFkK/+zRQHdP6ls5PIlQduLS4OaI2/6zTR1+fnPs3WdKbsK6q4yay+CvT/7s7/o/dIvnZ78nDVyl3u+PHkV7WXRRxedoLF5+/LLv+i9+uoj88lPnm/xrnoMvi/XaNncXUPd5jfHenpdgXUF1hVYV2BdgXUF1hVYV2BdgXUF1hVYV2BdgcsqcDWbdg5GnQU7/x3hvULZ8+5/9rmWjdtfwNXRyW752X07tXBPf/u4avzxRf1q3W82l1X3va5fBWv5Ma9q1vK27zUGOfJaMqsSw2NJVtfw9gK79gTcvg92Le+/A7em3KvIfybE8p3cjVY9HxHsFss9bLG0xMvBvxE+7XvgwO0ysHXgtjkKIXvG2MojrG1bXsfLzhi24MVn+to2QK2yBpuWbUcftEfi5oT3+WwfW+EJBG1I9BHm0JZBbb2sEYP8roDtFQokkUSISYthLdu1KbamkhCbhu1V+9kuQ9tzLVuQCpDI9bS9wm7WTWiJoIfMxJxp+y6gbV3/Brg9a9rO+9kCCa+2bbF7g0gXCNUMIOJ+t0eE8SJS+dK9FrLrXzOT8iGnGdfG7Sm4jaDz/Ghu3M7BbW3VGtwQ0j60Rtw4M2q8VUNbAP80Ivmc52/C2jPG7aK37dlY5DtA5d1mTLIDt0ByG9M/G1PrpT5HJtv4AxybHYKZGpB1b9zQ7+tH1TH2vT4dV2MYOuPWgVuTPjryNtuJLeRtM50cyfjakJfVe96IT65jkrlvLd+ciaurjQ8MM3xj0j3geGTyWwnIw8GJXTsIRnBsWuQVPorNXbL717EKCzZxIdrfhHFowe8c1dPZ1hz6+p0jVEcbkEUFA14YVJqhr4V0Q5SGeH3Vga5/lFnyNzyrDAotSW1055jSxNB71tL4LR/xh7e+/Y3SD25JFH5Wjm1ppQXhjesvcaUGqTZ7AeSDDHxtTeEL6VNSab9Q7bwLJXG/2wh0nJMsGd5yr9y20J4Dv2zVamtrou1s24yEZPbNBq4DuQ7cOpC7fFi4SGWGubzOxSczyOVoZRej7AEFDuTWJi56sxrmrhgZpT5HhQx9b7Lle3XssP/C9Rcnbzz8872s1GBM30ox5h/zt31PHiyB3XofEUqOVT4zjVC6WGXXJxcsbDHYXQa5Hw99L20YuMuvewFt+/xxPwG7KEe1kevMXDeCOHZQ9yXPr9rC7KRG7H9/rIKK4CAWsJFaOGyODyra29U2nLrXAAD7thrvCM+LPDlqQttHtqq2hfLdcoa4j8uiOyOrvy1uj10vXIa2E1N5vOxP06TLpi4busNFn9xjS4YtXAd23zJ29pHACxQAhggqIZghQCAWvYhTax7nhMO3tTEH2pwY0nvRdtUpZyIyqbzXeba4Ob3nP+jcLjeTx7WB2yomtaVrQFFUpcdNqPtRm6Q9M4VcxXRcJK2e30rHZRI/r2D6heB60IS5r6phzjYuW7n31AZs6AmNZNCtrBiD9JF76H6x/Yy0xfGMQW7gB+EgvT8Zi04dt/xtIm/fL/X0tu+175UwK/DM9QGnb3nTxuWlT2nnZq2dYiL6MrKpyUQsh2V2Lszlh28C3Slg2UP0StSUk181e+e6Hro8VgpNBNZPra1iITwel2OXV32lN/vn6iqROLiW/6R97H08BnhoNIoqtP945uN/u5nCv5wI8V1tqD6khPhfF2au8kP7+Qtil52xu2znLsc0O2D7AyoL3ljA3EOj8dm0M9mND+NTk7eg/nF/lsbT7v82i7KfaGeRiMV0OoX4s343e7Vs4z8w70S/mXrlw84N07wKsQl0Gd5y7DLDXv5H9y+Dqcvvzyqo667yXGXqOtjL93VXoj4ZkXwKT5snNu4+LubYwV633Jm27/aEbdm8bQJdgJ+ni04Gz4tfWmXqruOYL/1ncb3BugLrCqwrsK7AugLrCqwrsK7AugLrCqwrsK7AX/sKvHeb9pVXTs3b8yDru/2N4MlErrPGrVt/dh8utm+5V+0qS3b+Vl8t/vgbBWp5j/6izNqnsW0ZzjaBretbq2dBJSLwmzZtiVZHSSRdHLL7CC1HIC8btVcxbNms5ceTprSrwK2Jb8VNy9bZtle1a/mxLYunBDFikRIF9Wi1ajM0ZIO2adISceLkHM4ysF22bmsDF0k6mNs0anl506xtftVYIKnQDi3JfTdt0D+sLVttjs/2sbV9BDFz0NZZuIAmXRmH7MzaZcP2ku+6GtaKLM5tlMaQtq1Ay9Ns2ZaEVWm9IkQdAlk8E42MgpbjkhnWjk0cS0l7ZOFaR2SzqY3aZyKRyQ8NSU+iqZqj2023fOVuN+KRm+AWQHD/V/2uTduFcVvDWbA5Up4Qhq3TsUgY1jLABezdrIFxvR2buX4X8FLjdg5ux+UjDGRIhckZ3i4M2raQdGiL9AaoVlFPG7xZQ1kDbbfNiW0L6AMQc65T2xYxB6L5xQsCQPW8oDrGHlK5N69jMyYZWRauLVtn1xKIbm3WLo8N03Zh3Z7A2jm0bUlM38gpfrG2bwm828KnGVXonzFuoygWYvJmNQuvychv2WK8S+S3oSpLULEPOi0Z3hKYpLZw6/jjVoJSFLD1cJN2t6aoi5i8OO3AeDATg10Y3r0Bj4YZqTCpY5LZrmU7XgUpRPsbNGbuFymy/DEe5OTlAZSKagPXy4Ma7DaM3Brs1kBXo1vHy17sp92vjUNfkjggKzZQhrVPegJwdRe8lp0buJ/Y+o77IGXkQz4QIkALwjK0bXlqWBg7K60OFNhCA7Y5Upmjlo+NylvShoWVZyKVI79HmoSp++aSP2ljFc3Iy9isbcJbjkwmsp0cVMrTDHSXt+H5i74HnJnropXZ0O1BtXm4sG99oOAI/UOGtzzNAJhHB3fZxh1ANWiR8WIp7rOFO0AYi27cGY1TMTdxCwmGYoa4kZS1nXvZ/2E474Pb5U7TNdhlwIswPolUXopWdhbul/KyWo5u5udy0Lb5vE1D18UtN2HuB5XsIIk9heT7gnofD7yZIMgEYmCJCjcWi764/y43xBras56Y3K1sJyOrAxSes3E/6MvHr5dmOyWOwDbpNeGrx7aqGPJyXHSqzbUU7CgEHDobl03jfW0CBrktKXRirGKgyyD3mSUj94/zNPhYGBccRL6F0Lqr9VvPKPnMOxre8SVsWsDytULTLYkeAuAX8yrXCPRO+5noVnov3ws2416ZzCZ+u9UtZ0lsEjwDdF28spTQm+62OHK5R1rvJLueBAPbErM9C+E74Rb+B3o0+b3wRuuTxd7sj/1BWJLAEQQHPcyHYwqPrMAe980VwipLUAmU/W2dzfa9Dllb6k/o/fBVf0fXdq706rjlDxZ79qai6EBDvqkglET4ZiUmt32oga4bzwW7zTd/Ceq6iGVn6d6NB2GgyeZSydBoE1Gul2Huf6yOu69UwfRYePbH5az3StWZPvQg+Xs62fldas0OlNGreucy8GVTtwl0GfRy7LKDuRdBXYa4vsnC/7TlFdd9YX6ntPLTXWs3Fq/vDaPxhlTEQJfHCAAOrDC/npbqP2kr+p+PFP3UUGNkhVk2dJs9dV/qKPX1qdaXjQ7m7qqAfkweSYa3fJ+tvSKJ+rbzi4vY5Xf86PiD5rj3G2Un3QaAj0kMZtLIY+nl7dks+KepV94L+ycfX/cPrRuH9prmqBl+meeBXl73zTZ13WF2+3Zg790rRHO8ceOReeUVztS/js8//zm7v/8RvAzIuujk0167Vzdxr3Kidp55yyd/L7/8S+rdGLnudV00ruHuZX8F1+vXFVhXYF2BdQXWFVhXYF2BdQXWFVhXYF2BdQX+alfgajbtKQxlq3Z+wffVbNhlu3U1ZL3KbwPN8/fLjNsne986cPvIzG3cR+aHf3jouf60fKE7T3c6j2hr61vImbR/GYxarvd5Vi2v+0aZtfVvXU/AWrZsb8gkPLYMZrNWZk761gZguZ+ti0jm+5/Xq7bGQ0sxyKv610o/tS4KmccmqGWz1pqDUnoDj41b234+Eqa0VvqiHitf8HqMtq8WTXsG2ELK4FZom0glPQdqeVw2aZftWgSvz1HHbvmT/Wzn/W1dDPKq7xPuZ9u1R60juD4li3hi0tIC0C7ZtUiU1DHJUoSAGApbTVwM8vJYKX+b44+JUD1NH1vezya4bcO0N4POmMeC4sTDIlSoPWBIa4Wupy+5OdM2QJMnxlOxKIzrZ5sxtAWhfDQVw9yZjTqXPd7J+vN62tamregi2ZLtW05bvepjur62F4HauWlrSkTpnxlBemzdAkYbvPwceHsCbK3FLW+gPJvbozm4pU0hgSHtDSGpYdY6aItcG3/Jur0JwHHIC0h75oWehbOE3pb0qyNbBjeAins8j1Ttgylugrwc2sIiEtlGbNdCiOnrOUUvAGZvAsUvhHNg68YXT+1bsnlt47qb7/terB/bcucFow9nbCyLoHvN5NkMqqqUne6wNnDrcXxEgD4ClWzesnm8HJ1Mtgrw2n6H7kaK+9iC2L9Guj/CKm/V5qzfHkF0sIHTTkaRSmn6YBPDOweU312MjzYwvH5Y27wrbifRyjengh50bNUPhT/WeTuogqOoLfzjIrMYhOi167+jTYDL871nS6p74LJh66koyC3WWrGwaYvN2ZlVKffCDaGiEoKZBX4zycvKMbo+uKXsZi0hvcSaqicxnJGXtrGKLagR981loJuzpbsAtSHbuqBSbnkbCSoY3rp1y+NlELd+UYuIZQdoeWTbdkDl0Bm4PM2xyTy6GGUefSB/AOVQIRSbSu3d9Dw9QJrsg9hg45X74d63IjaA1S1huOdtfXtASt1AzX1vn7w1jVy31i1rjrwOYbzj+YNbAmYPLbQfV+WI+/Je9UuBt1sFc3tSZs8p0RIE+LyviqHAOvufbxnhfoSwya/PEuRfrSwcGqjJdIxQpYs+v/etkTeErPvo8nIhxX6i7bV8AXHbIMIZ2JxhbqBwPNJ6OLGmSIwpnvOiVs8Tj7hPruHerovbKiOXbV2OWub45TfyvPUhPyhzgdMYoZUSJM7EZWv3oCo6YxKjZ5WUf5RXxcQLZaxznapQuXHmDbLNbE9V0qeR320z0E2CXtUujiVfzjOVXeJpAsKkczPZOH6r3UGr70bbFBdTaaNhLrKjkMcjDOUgfewdxVsJofS2Z/fhIN4+NsKLOECBCEdS4pbR9gBbvYCyWbYB6QaD3u81e/4X1GbxXfog6JjcxoK83ILeNza96VGntNLwNANdBrsDBeH9EqdPBXPrD6unm3HLRvpyr33HtHRRBPl+hLKTFH6MndnDMGtdK6JkN3gubNd9dBO/n70grbpvVZUt9dNlsBu0O/uYJJu/XbZm371l0v/7SAU5WWSQe5Gly1D3x9ph/q8Sg3+7Y+y/nkrBXyz/WcfYoSfF54+s/3e3KeesAgdqm8f8Z2eYf6Irg46df8T+x3FU/FRQ+TMvF02wO1RCHC3FLV8GbVetN2Um3ii80q1zYHfVfBtmcOu4P+O+uP98FmUvRhv2jnknWoa4zddz3hWKTSuXt3+anrrfyN66vG8O5janP/vZ/7psnpytsm6bdmzTtGX4umzivpsTMwdqm6bt0xi4T/ucl22/hrtP89drve26AusKrCuwrsC6AusKrCuwrsC6AusKrCuwrsA3twLv3aY9hbgOwp5GFZ9vwz4ZZ7wMVy87/z4fFF/NuGVQuyqdbP5+LFu1XzEAH5HfjD61J7/nZkfYvPDfLV8Fao/ErlqWC5bnr/K71XnHptExRl4u2ap1o2oX3oldu4g8ZsvWwdvLoO15Ni3vg4O2V+1d24xBPgG1C2B7atbOX13dL5bt3JN+tmdf9aldO4e1iJBao+t+tSfA1ujwItvWwVoGsicGrg26Aqr0acCtA7YHcC21wusygGXr9sS0rfvZPmnXaoQhAUiPYP80JlltKqMPHKg96V/7FH1suVLLli0v4362xoZFDWuFVTWodeMFwJZB7cTEHQ4vZsPWTceYJ8e21XeQ1kFbCVazaTt/I4nOzK86eJeALQBNicQQ0R4Ryo3atAWhTo1bQSfTKx7vbE/b9txPQo5QbVi2EHSwLv0iInlu19bWbQ1rG1HJtX17GbidlLskxC005j7btDISRyYz8RzcipvcH3Zu1NawNgCkUnX9th5XU27JObdvF+ueALdNYLt4wYuIZAIUiP6dk16155m1q03bcH4/MwGTb4LsCIBqbz7dlmBmdUyyi0uGamKwelxR/GIjtpxVQdUHrMYyvjao+9zauCMj1WJYC57vn8DbPEugtDH4IqlNXPL4fsdkbYBCFHWEMhW2BrPFdMgNcqErMjou+iew1Rm35WzgzFq2bAkyjaA8Al3Nx6pC8BbzUd1zun5cB3OdfcuHxiAY0agYWF+ii1Cu45QhPqxadstL27XMip5C2Y0RdLd+OK9t5wA3hGSn5/e0NlTkQnimOvYLo9EAWu6Hq5BmllRpwQwFiKk2eY/73yoqMo1BqNAqhrpabaYRGo/n2cD19eNhIben82VEmhAzkFUEpv5wMchloOsjTs7rjcvbNWOVz4tYbn6OmhDXAdtmnLIzcvk+R6oLO3oc9InGt9vxdAfogC9xyF+49p3jNx69/lam7T0r1U0sBy2EPWlsdyq9actUHZJi8oA8eS7MbeyUM3Ob/XC3fb+1LbAIkcqvllokxka0MHjP65t70T92DHPZyP2gws6eNd7fDIPZyFL0vKfGYgGGGdqygZsRHDDI/WJZdp+Ravy21r2ZEfvcQJuf4891pZjWu+e7o7xZpMQoqyEu6QDRv1cVBzc9f+gD5r4SxwxxH1d6esvzNo6t3otA9veNnto5HwY2cdughtcC78F+Vd3Y8ryHqTH4WJtgHqes5fNKhYcEyabA+MhSavhDtLhNdKU0iKLHADdLwq/414rN7HC2F2/G2+lByiObuGzgPoq2W+0yLTtmVnGvXO6Zyw/jpu8onGyE/f6fphN7XdjJWxDEh96AOuVYTP22TWT7YDvf20y8GNx00b6WzwzZjWy3dRhsH1gpQ7KUosAYUXlGVwdSiU0GutuQw5EIzY9UD1ohafz8Iob534jN2ffZw9Z+qWddD4M2Cv+ruT36sAf9r1ZwPAqHUVSM0ketLbWdHFQf9qlzYeyyK07DzM29FoWGDNpMcj/d+o+n1y+sHvtC9crmWPpbWVAehoW/kbtRCM9+EAs/Ry+PwQSvG6G3PKl3jRBjouqnKNn81xhPpo0YZhfH7HrobrUoHxXC+webutBCUpYBvNCeW7VfLkg6iNuX6okLFti6ZTgrrMZf2c3D7+q3sw/HfGHJ6msm3PYO5jJ4vWEL5eKXl/vkLs+XUSctF31zLwLAXz5ODQUd+0PBVHCfXN6Wge4Xp2Ft+/7TveLExP2vxH74hWgj/UQ5iSJfiF89tEXT0nVvWxPuNv+ZXo5bbsYw9/vK8lWWUTSkPXUkO1Ow0w4IHnnZRd8R7+e6VaauM3dffRXAmboO7PJzN9dvbxdiGQJftdftMrBly9cZwaumr2LWvtuTw6vcj6Hycp/ddSTz+3k0rh9rXYF1BdYVWFdgXYF1BdYVWFdgXYF1BdYVWFdgdQWuZtO+n71pX3nFQdRH5knr9dTWbV70vdwe6WnO4y+KYXbgtWnVMrid12p1/PF5v3d8o44w/s3H/c7D0JafV5dtbKa6OSmAE9+Wl/P277ZfrYOz3KOWH+cU1s5718572M7t2lbeF7VlKyNZFSACHZipKiiUhXSGbdOubU4bvyWkv+3B7K1aOrLGR+PHwjPHZhWorQ3b8YNSd3rSAVoeK5uY99Oude+xA7cX9a89r2/tk1at5baNqa172FLiYpKbhm2zhy3vQ9Ou5UhkUkFHlNnYx9LPZCd2Nm1t3TrTdsm4BaKcBLRqixbsMRDFgJgSYvsE2ILwkci+X5ZtbsM0VkXrqexaClsdzBMXiZzxvEjGDG25b60DtifTDtpe5QNpSQDKNpCZAWDnTD9bCzEIocBaDQiXmsD8dHNo2xoAJSPA9rCGtQtIe2LPgs6RqoSbnDK8BUiPTrdZTC/Zt2dsW+5ha2FDCDisRwkHIEB4/fC56jB/yxpwhu3N1YAW2qggkS3/uj4uK+ELYUtra1B5rm27KOZJT9tl+1ZtI5gpgLcNaDOvJ/JyZCO2iNnGBQxuz0ff9bl9hubmbABQ7df3A5Nh+iZS9IHgpN/tGet22b5tKyiTfg1EufYLkxZkFIDNStnuDUyeJlDpQnY6tXVb98MNo5aeTmZs3TK8JdSpM3C59y2DXAADdXQyxyIzpG0AWwdga3DbnYU0qoANW8ofbaC/eQS66IPyj6k8HGKweQhVMQCosH654fXDE3OXYSw/Blu8S9Nuvuyp0J+YzCgbom0DxyjLbgvRkycA98TAlaj9ror6mdEjAcXQ2goyXaIvFXlen+aRyt4gqcoTC5dBLhu5AjC3YDtgq0RjEDCg7WAVjSiYCpt7nplERm2mHVFFU/IyhrduG01Cz6e1GpGfD7AM3ahBJD5wSLZUbOZ6QNScvuwzepmRO0Zv1KNq8Ja/mUe2Erf0sdoUYnYzDI44Snnzez7wt772+be+9E6SlZmxg8fo6w2s4jbS8X3yzU0shTAUz6Q3GZEQl0LcFRZuJEV2U3kd1gxnRPS45PpCiAA5LUZuGs3Z6wx0+VqDy143Q9yegGBHSXFTCb0tVXpgzAnEdQbu1yodSaBwS8qM1+8ZPC4JMoQ5MGXyrIZfAAAgAElEQVSAW5O/xa0FQAxxeb/4mGNDd4CYt1DUX3AKINUA0b2qOGSo+6AqjzxE1RMy2jdmsiVll8cAQd1Qgc/WbogimWh7jZAO97X2GOK2Bco2UZgDFCFAMCJIHMRlQ5fjl10/3X+rg9nATLt7sj0NTVayiTv2ugHD3MLzpZvej7eirXQ/k+wcu9eDWMWIwaG1/G1TbUpM/138nC90Jj9q0+RL/gCFLqNcRrSTPKDE70xinfUPo03yq3zcq0bt/fi63Ex2aX/4Qml0laA18cvVof0T1ZPfWR1nIZT0hmxX3D93Ap7tUymP0Te87KXqWHQFeX8sB8Xz1bH4ute3h6TKmYzq2OVcRuKZ2d2sDPotBrovLeKWrxSz3HjfjL+R+tVxaFBYNnUZ6J4HcxnuFjLUfrEfMdBlkOse6sdp1nuFOlOOV/4gmOCuEbpCSbw86Hf2f33qW01VwD10OX75B7te+gezIvx7O3HWHo22Wu34MJmlGzyGsacZ4t5Wxi4D3MO98Y7bhp/7vO3O+xw0I5dpAYIZ7B74UcZxx1+nOWxtRiy7vrm8nCHtR/uxPG9UpsI/mlbabfOpwPhfADj+Xt90/4m9UfxAsedzX9yf7ZTRb2SdlHvnhrKYHZZR9MtTqBL/Q6X75/qiz/KqKyM5ipl76Lr7Dcu22QNQ2wD1P9XuSkz3T34T6jrQ+80CvKPR5yyfNC2fHHG/Xe6ly/u/HNvM91mOQloVjXxeZHJz+WW9cK8CYZ/m5PHJq4zPj5O6yNpdQ97L/uKt168rsK7AugLrCqwrsK7AugLrCqwrsK7AugL/f6/AxYB23uv1n8v9/deQY4AvGi/uTXvZY3yFLm5HdJ4Ze3b5u+mJ++abnxIvvzz/XYFBrZtmEDsaPcK/SqCWj2YHa4OWtd5hm7IOiGgKlkcGs/y7khsdvF0Gtk/Tr9Z9guawNpBT9Zg6OkQ2bIM+KAdnl2Gtm2/atQ7SXhSLzM93EbBd1auWo4+9cqZ53RMxyO+nXatNG6W0q8AtA1tLovQAywJspIwVUqqkAvLdMkmozkQjA8S8Tb09ktSEhrdZ/tYia5DhbO71ItTFlA3byExTnhdlNebYY5QyaE7zdjXYtWZihey6EbWdakmbyuCBFrDFcJZBroO2T8QiIxDHJVsQNWhq3mrDlrI4x3kfW7fu3Vq2fP86EnkJ2i5HItc2LQh1YtVexbCtHxy5+2KH7dp6FGZGGoao4Iis3ACiChAZM1WAxExjclFE8llgy+A2GyG2b9ATkDY7IvRaaMsURDys1zenqUpWRiOTQZjd7UP7zvGZsfVsVjMhFKHqesPquCxVIFKd23Zt1E7Kmep5LTvVD4WPSmd2cGLXIoVe37MmMZIM7ZGmrdV/JS1idrdD0bOTupftyfRiazMNSA37XFGvK/JqYkMGt6wZ65RiFWNaHUNvAW6fObFzT/rbVvtAamsOaz/Ur7FWbds663Z5bFi4YIEjlW34XPck8ti9CGQk3x2YPE+gqorazPUxg5IiNnRBRdugs8dzeGtSBDvvg0tlygaus2NreNs+bsOsP5tHJLdz6szCOirZVsEcHB8PoSRAjArqHEU4HWbWjEKQqkRSHqGukBbmLUPcM/OLHV4YuRyd7B3nZzqo2kCiKAyBN6CqXSq2cFcauJ/a/vjb5AXXyCS+R7qcgZ9E0hvOypLjYanlxcNJWe52ff/auMwTH4qognDk4G3L89sO7DLMLXXazUQnjew0BhlXnCugFhCXTVwPIat02slEJ+sKo4/IgwEWHQ3yOCfhR0iFBD1gg5cjlPlT1fNUP62qkae8YaWrOuZ5QkJ1cX410GU3B3OP0TuKyMQB2ND1wmWAS4CwWRy1N0CXL0Rh3ha4d3O7o44PZpNdbTv7Wbaxh1IlqBIkyDapakcSj6Uxm/cwOOYSH6I3u01l3LRyH14Utcw7jVA+E4ZRD+10QqJzL88zyynHDYhbA3qA+kN72et061/wlOxLIZ5T6vjImGhzAWnZxIVFL9wJmYBf9742Ma9/s9L+1Ij9SNJmZvAgIaIH1sjmUcUQlztW31TSZNZiS3CUwPy2b6vxppBdbkI+IZ1xxDIi4FB6ByM7j1fmZQxx2dDd9Py3JtpshxKmPopktypvsZH7TlGGHwqDsgcQOIjriNWb2hZtJSs2cdna7Ss1fVjm/T0rHrcRehPC47dad9q3892ptBU1o5U5Yvmi+rURy0MRSY583rC5Pl5MH8Y71c3pPf9R59ZUVWXW1tPhYbSd3ZjebT9sXd8LiPq5iu1Och/24x3Ro8q8oGflfa+lDAl8QY9mD2RcMsT9shwUH23A3C+pYX7d5mrbpup3/BvJR/Vx8Kii6R2P2p9X2+UnygfqDSOTD8gy7iEGudX67UqOOWYZyYq7jT6654LdZs9cVwC3TCizDHXZyA3z3bYNr82wYeY+G/bM2+SXDG2ngOV/Tslm1G8dfH2m4yPC8jsp7f6uCVLuq8tP8/f9WdtEnaN/kwrxox2DGwHlRamDwFeF8oJ6Gwdrm2A3SZKouc1Vj/nmdq6XLtu+7jZDX8doJcNcF738hZSqi2DtMsSdARQvZNP4V9RO9mn9OHIm7ysQz35Qlq1fw428ufy1Bdjl3rm8PgGAf5YP07/jHQfOyv2xuPLPmLq2V9zLaFU7bLjuxdVPy/3W52SUs9n7audG+vUp2H8YjOPP+b38+9P96A/jrcwt+y2SxYG8oxne+gddYnP3mwFy+T24yNY9D+4OBtdpGery/Gc/e1TNr+B9ZK4CZp39+v5D2otPfJ0R/PLLv+g92Y/3svuerv/MZ35ibe++my+C9X3WFVhXYF2BdQXWFVhXYF2BdQXWFVhXYF2BvzYVuMyiPXuOudqmXX0eetG2pybt2Z61559fX+U5zo9YfjKO+cnnHQw+JVb9VjC3av9yGrV8GK6yank5RyAzkOVpB2mXYe2yYducd4f4VYBt065dFYN8Cm93kCFuK+iLZTi7CtbyPlwGbJvGrZu25kF5nlmrcayXTVvR2vRd3DGWlp62d62r1UV2rbCiuwxlPRJooJy6dU14uwxm0Rpb27YKWwY9LalSPAozTyNt3pYtW4a2y2btHNxCIEq7gLin09zHli3b5bG2bgEkA9xKYd3L9gycvQDY8v41oW2ISYvjkKXIAw1+GVIe5ximMZ5v2TKgHZuYbeM9Y3CbRyLa6Yps5vrZcr9aB22X4W0bi2RGQasebXgCjc/9Oq8tW2wD4BSIumcsW8LoBNgCnQXUKKgGucvLT0zbeACUjxDi6wTpo9OxfZ1t21PDdjG9sGrZpm3GIV8SjQxQTUKLnY6wszH4nRLKqQ9+R8u2d72aVAxuM53RoI5HFpCgEluk7T5KsW0rkzKrqeOSG3Ztbd1WxG7eiv62DVh7YtzylSMzD1S7YhRFqLi/7R6gjAAB/E0PykPa9jdxrzqmPsNbnVKLSvAJKEOiCLM3chs/TyJ9Gyl6fmHZfrBfQ1vRkrz+yV63Det2AW1PopPNxIDsSqbypPUAlX8EJPuA+hTSzs3cAElFhDpbNdbxyYAB6KqFSo4oP95hOFubsl4eUKVLbPUTmOV98LlkvRHluxtCDTKrRxGG1+b9bX2NlGeI/sYR6GQA4BHePJL0YGjIzgSKtmUTl5fXx2qzd66tghNYeyZieRG3LHywnkUBGzUTqPvgLiKUu9wD9xNb33Hfl9UNtm4l8zlvULaQREJoQ2urSsp2Xk4K7olbWUMWveNQRS2GtgxvC2PS0mp/buJSiLYKKvTLOmbXHLVn6tqoZ6ddjlxm2zas9sNCDYpIyMyWB/2ZtzNjgAuAFUcsc6xyG8vuHOhKwRA3AxVHoFM3MryNkIwDu1f5f2xCQoZIKccn8/YMdVNUSUFqyAeCIq2GqKu2QLoV+Gkbca+PMOZ+uNOq3N4vSzgCCUfgH32Isq6V8oAB7tcwmrxEWXcmvaOOqYa8PDPUZ8DrRg5iP28f70SBCgjKCsG/W5SHlptGE2eUQ1mDW74wBYBZ1GnL3UbM8iortysRX/A81UMoZwT+t/ve3oys5//Qp47C3/v91utpPuAesLxPWwtDlw1cD22nJDH10XZSI/b/3GjBhy2S6ROI8UK1Bwa5N5VX98d1t4Ko9BE9vszFTR/YarItfEVAsUC8a8neuleVIxe7HCpxnBvq7ptqqq0Nt1XgCwH7zyvpxwheRaA9BHVElLxelNG2H0zulkV0xw8yjltmiMv9c98oSjkFTCKgeFe2p9tm1pmSGHWR+gx1H8XXwr9lj+mreZHfj3eirWI/k/bUxm2+N4fRdjXIDtUo2tA8ci/dsd8xnTIT+/FWwuD2UedW5ZkSe/nIHLSusXM6up28sb0X39zvFaMNCDvlszorH+iq83FRHf9eeFN9snhQvRLc9HhsgaUvqmH+tuhojlh+TXYLnt62ufzWal+yjXu/Mc+m7sPSTK/50C4tmZER6Y5HnTdyHD3nQf+tCo5vKGzdMzB7GkP3xM4lw0EMdS/diwxdRYRpsJ0qfey/4LepFEF2jxRassiRy29aVTHg5Xq6CObvNHn/q1F7/KMbkPyLfR38+JYqzGGyzZatodJjWOvA7niU16YuG7rH+0fbYatzxNNX+Xy/m22a0csO6rrRGbs3Yu8kiln5ob0vvZxN3i9rcaGpy/D3e7sAX1xELW+pIrGp7TDE7cRi6qb5eW6V1vt8Ye2AOvq2dxz8shpUSbJT/lTwtdZn1KD6sWKvhrz/IZpgV2jttn/DvJh/uvuVaFfE9bL7vqh4/O14K/u7xW77/4R28jdwFPwWDYovAUDT2F1l6f60/VLrte7t2Yvp49afxzvJVzgZYDZc2er73dT7vPucB3fb7Wsa4LUnrN0m2OWoZo5inl9V+zm7qv/tX6yJe9nVy2fN29X9eZ/mMZ48KXeW7vJ40d+d9/P9Wz/WugLrCqwrsK7AugLrCqwrsK7AugLrCqwrsK7A+1GBp4O0V7Np59bsk1brWZv2FNQyXD3vPp+WFydTXXZuyybw/DGeNH2RTtfxefQvIPeoXfV7wV9mo5aPgvNA7Sqr1rXPYst2FqbyvL617+XoOgtq53Ztq+gLIQNykPY0/pjN21N4y8v5uZfh7HmwdjkW2c2zNYvyus9Q1hdtuWzYCvN6Rv5zIRmJWL6TX8WwvUrvWkAbAYnMjfYp7FoHbV3/Wmfect9bj7BkQMs2LVu483hkiJvgdhnYPhmJrDqiLMe+yoNcdMMmoEWtp6RUh0cHdZG04WkGtgx0UeOJZXsCaRf9a51hW1u3K6za5ePpDLBd2LZtmPZm0Bl3xax/poftFXrZWhQ0Nt1SazNARL/jZYdTHW55YDX3t2V4e6aP7SrTtrlseYcdsCWa1eBW4Iy0XW3ZroCzyw+36GU7AEpHAPEGINga3C6bti72GNBjoAvYuXkG1BJZfgwSrXk/3FU3Z9x2nhsBkbAWh0LQIQGGZKFVxyYb2gKBVIPb3A7Zpq1GFdaGrYVu08A1s2rXRSU/1ffEKli7BG4JRN2EFdnQ81AsoG1t3p4auNT3+nhcHdvBE3Zt3cv2oGJoe6F9W3ffFBs18KyhbacRnUzIMcqk4tqeJRCBbLdbZjZNkGQ857d6TORvIZb7i3HvFOouDFyGwMV0B4POYwa4dWSys2zLoyGhqU1aBrEMbskmIfQswlgQrwNjfAa5lN/dFGonrcEuA9voSIK5cwD8GLbEOcQFIDsVQg0zUhzQeto+ki1cjkyun7vuwe0VZVdGbOaSiFD3ffSS0DQBrt/sgeveZCE8CGSLPCQz0WbiK2+jLEcnAFJ6/VIiBs7K5bHujWtTGmMvD/Vex/MGWuscUwyymIook52UY5U5MpmN3EhI5SHRxFgTUxHmopN1hNFTkio004jn20Jzv9M6RtlZuOPKjD2w1pm4SohAW3tipjKk7aI1buTX5KadH9/choEuziOB6z677M8zMN5GyIdBYFoC9ypEzxL49/Ncjy1dVwTTNhh1D8PRLSr60wW4vY/BMc83xxuiwofk2+uo+Uqb3qqeuQxwHQi9lxepIVjkYsOYTdwdz5f7ZamavXHPGLpYq/7dZs/cD3hKOAP3rta9j/nefvVDf3NC3q2/DbD/e1/7jX955zbg9J7W3BK5Ysh7R6rdB8ZsjzXeaym6TbbuqI1/XpoDW19SgOU9DYOb0nDs+nEL0TLEfWiNvCHkyeheC0csD1Fk0QLquojlgqg2dNnWHVvzuCvUNsctD6XX3vTVqDLU+ZAvcq8BvQsCPTVaZkKNHxblra3Ae6hQmC+ns+4Ho9b0z7KkkxJUKYgZQ9wMMA2A4mIxcsTyi5j1H1V0MPFa4rqedR3YZZi7H2zVUJfHrp4lE9Vu8RhXCTLQjctMRGYquX+ug7kEGmcNsOubIihlUDjA+8LsPl6XNju2EO5hqHTUyxnqspn7crmf/25w0/vWcpTfopn47eC2z9Nf8odBX5ezF2kiv6A2i4/rg+CRCDXbu5XV+k+9LcPTb+b2iMGtRmsZ5nYVBhNNBY/cL/e6hLYn5oYuTz86D+yusnP5w7AEc0lPPWUKT/vDDEyiUHUqXkb+Rs6WbnP8USw6/5dtzcYS6wRuB3a5h+73VumAYS6Vhf8jW/F4I5hv42AtA91iVvXiTuvAwV1n67pt8mQ6dGD3/YS8b5FKbuky8jz+vwvAGbvcd/d/oa2EzdrXgkH5UpGIP9HSXCVuuWnwMsxl0PotZRb9H8ZP2MjdRZFvkacY3i7302321mX465Um/PoC1Maq8n+zuDH9ZDD2HdB18NaLqywrTRj5MufRwd1fl1HOEJev7OQY5uWR4e7f8Wfyriz0HRMoHn9Q6Pg3xU7xqfJe+Dn/du7Ge3rYTFd/qv8PnmbjdwN2m0B3Fdx1/XGfLg75vJPQ8+OhmqD2k58E4U6sn4x7Pv8El83bs/bu+2PtrmOZn+YoXG+7rsC6AusKrCuwrsC6AusKrCuwrsC6AusKvB8VuCzm+OcNn6tdBmWfdv2TBu38vPJ8YAtwes745PTlz3/2PPkyu5chLUcec4WXI5D/qoJafi3v1qp9r0fa01m1mZnD2oK1xDrS1yuAsYJw41X25yJIy9DWlAeVkBWR/0zIcHZ5ZFgrs8xwL9umYXuV5161Ddu1DGzJmFyC32Fz1o1s0DJk1VJ6ypiq4n6ZVCmGs8rIioSNeHsHbWuDtirlKqN21XJPl9QWo94RXJ8+addiN4IkW4a155m1bOKitVZ7auhZe2AAe03bdjkSGY2eWOX165o8hWHLscguDpktW7ZtPSxCtQC1AoysjVvIzpiwZIWY2iBCiRzRu9P1shk/db3cBHHg6fFUh5ttzJO5YavLGQUxz5/2tL2iYcsP3IS2y71sL7JszzmQamhL8QAwHQHGw7pnbR2BrFMQ4SICeTFNpqyt2hrQ5qN6/WJZ8+EvNG0drOV+tmzcim6bwe3cnMXCGtpEiTMy1EaBCRFsegPfVEelULEcQSB3ECGvRloGW15QPC6K2rLVlAoPY1vYlWmOZ19+w6w9A2sFm9xFbd2CmRFwz2B9gOjfBtD7dfc+AeRv4F65TzvoQ9EwcD1/a768hqm8PYltzN7KKX4+BAdxo+fC+bLnQkzrdZEtdociuH5YM9jZ14jaHz6RiBhwco9ahrr1NEYRoDluxiVzPHKdmU0yJhAeYnkCbutjsTZyZUwmR1TqyD3mKbhd9L61VUD2SGJ454AB7Xzc3cAwJMpzRH94RCUbuTsptQ9jmHRNvb3g38dLJLQlp1afsW+bJi7vzMK6tYFCUWhy8/Wh7ZahRBOEKKlt6hjlThfBMKMGwO/ZfvlRCAkXGZRqY2aqUQ/1oCJhrGpx+/FgTGoUSW/g1k0gHgVSxgxyOVaZgDy0WlRWk0CBQvrcb1M4Eze0WahUzUmBIa5Cq2bkZQxrfeElJXqBQqLawCXSoRC5AtMXII+4vy73283AiwMopJuOoEqXgS1D2oxQREh23jNXyAjBemDraYa7p9uATVAeCmu23HIHcYegi6HAiiGuJ8RxOAxfODxIDvby3POIzH0Mkh4ZvwPamwmJbWtoIv1DNnD/rGHkto1up4CCbdxHVkbXhE1zYwc87+woB3D3ysqkpmGFLnrmxkpMMm25yXYFDHddL10B+2hhkwQcnIwEHq//eOh7nL0xRLvdk97rAyGy9Od++ujZm8+27x49nuX/0y/tHKR5i6OT39a6d1upyciYcM/gWKFtewhRZsX+Q6NxQ0D7zYqONKJNrd2OBUwAOO8cahO3L6QdA4keoOVIZQdwE2txBCQY7u5aI68JaUammgyl7BSE/Mnz7jf65bKVO7F6j4HuTc+7vy0gFA3r+IAoeVzRhi9her+saChFD0AcHhmt+kqW94oiLgBKD8CvAMocxMwDiivAtDmymeshePejHRWVaTnzY79dpmXHzKpUxSrWqeZx7LWD7eIgvR/fDG6lu8W+14+EkJNOmSDDXAd2p35k2c5loMtxy9em9/zdzu2SxwHa6p1oG6zfKeLZ42jTzOwb7Wdth7Q+Fr7s29Lw+/SMnlYMdm9Viebeu31dTRnicrQy98zl3rnNuOXfl1vT77OHra/IfvkBPcY2Wr+0pnrN27TP6jGmVVVYFHagIFwGu+fC3PP+M1rAXAdvGeSypWtUt2zCXAd1OWr5fj5Tld/PdKOHLj+8g7k/DEXn9ag9/iTN2ptLsNZFKM+Ok00GtQ7YLtu6DHabccvvFeZq1aqELRQDW97Xfyt6+XcVI5+B7ipT1xm6VzFxP6pi+WWdmu8K5Bz+olJn5jtKcTwzw91fXMQw93wz5b65XyiMdSav69X7HSbMoTuJ2O5lC/dnOl/v/Kr08p8os+iNtDP5SCfr+KW1sw6kqyBukQjhrurkWGbXR/cfBvdiEFb+2mQrn3hxxUD3K2XbfGRp/JHgXvyafzv/f75BIHf50HxasMsRSnyCOp1eR2fruril0z67Tw9p5xD4/Hgo16/3NOb5W6gJZZvLV/Ugmp/ozk+Y+Xme9r6rnr/5POveu+/2dHB9v3UF1hVYV2BdgXUF1hVYV2BdgXUF1hVYV2BVBc6DtP+oTha7ah/ayyHp1S7uPc+6vQyqzlsWueji84HvVfeTYfGnP/0tajAY0Wg0wLPj6v60Lo1rMBitjEv+Rh9/q6za8/rUsknretf+RVm1/PpXwdpAgGIAG+jcTFVe97Ftjmze8nq+/2WwdlXkMczeKprAVvrbnrNpxfj1THd6shl7zMat9IYelobctF30q3WjwVBeZtMuv98O0i7btcJDsxLcLnrXMrQ9A2+rkuXTjDyKGdayTeuikgX4qYWytmoZ9D5h1FqDQ7UfHMGg7NqjFkPbuo8tG7W2Gwq7sGvraTu2UnjC2KqORCYIeJmbRrIzBrVKl4fOsgWiGISwDG2bsLbZxxYNTKzCPgNbCVzleero8u0iw5ZN24LipAltFerTuGcUVBu4zWWLPraFVV5KkYgxswX5IZK1sSzSY9vq+2gqNm15eQVCsX17MpJkb4vqZTz9xBu8iEQmmhFAFxFtbdlaXOphu+hlewXL1j3FCbiF7BhFZ4fs9HE90mz3xLidQ9w+L6st2zPg1haAcg65Lrs1oS0REmFEBLEQcGQN3BCSHs4NXJ7Hm9w+U3VlR4/NFIACFYuRTm1fKHgIQtwBgeyfSptpYytrVdf39HFZPbkbDGq9TaTq4OxY7gPWsLMNoA8QvFtA1T1CtV3zTrAzXjeHuKqDbAWDzXg5Q1z0oaQSPDZudQYt9Do7djYZMdCVIWR6Av359hiBmRoQ7XlscrDjgWz0t9UTC1ZukMQUZVxCOeuBsEe8bN531lm3QcqGKr++/4+9N3uW7Tzv8973G9bY0x7PBOAAEACKEzSQokRHkmmLcixKSqSSoUQpZXA5JV8lf0Buwtz4wtepJFaScipVSSlkVVyyaUVU5IgqieIozgQhEMDBcMY99rimb3hT7+pevdfus/eZAAqU3V2161u9enXv1V8Pe3c/6/n9CESA4PlIkMa03UWgki8h9DmD3cV5JMAA0A6bOGUgi+B8gkot45Pr7tsj1XruVQibooIjH8yBrNQQbByfGLd3Ega2pIYSxWNz0Mvn6+jkgICTpBenZZxyvxAwiuZgfdMaGnYC9EW93dIA5jPtjtyRIbPRucvCrQFuR+HFGLxBoYGjk8EcBw4Q2MYNZIDSyylHKSdQlgWJ0IAqC2vqfH5BuSghsOAyVXopQh1W7SdODWypCkAoz9A2tPvdUu5MIj+JlVBiivGwg6bHl3W589Zm3UJ2xx0/2pyK/lEXHRJQxDYuQ906arle9umqoXun8pMIvTuBt3OQy/vTgNs2xA2RMgEQ8Tbcj5uS3WKIy1HKDGqfjiMfCrGnIt01pSlnlemNqtJNQdoUXH10UinkNPQ+JUBzA7VpwG5j6N7AILtERmVST1JnujdRWz4PUowZ4jYAN3ee9ivj7jpcogG2i0nFRXzyEug2IJcB7+Kyn4yCfArY3QTvYyGPn9HyuPjH//Dwo7/6c7e+/Cdf2w3/+3+2/c1Jvhsj2d1FhHLTg/ukVtXn8jK9IqX9jjGui7IYee7LBSTEnOEtRyrXycoghs+HamPk4HBDwlbh8AD4TRUA2MBlqMtwd8p9uQC0JdnIlXXMMm9TEFWHZKPMkekjTrtCRJGQgQbIfzSU2fXKd58IxEQCElu4f1XZC4fe7G0qnScodSAw/04+62oh/czZ+vF4NbpQPFkchAR+CXNXoe5r0cVypGJ1Nbs5vh5d6jxW3Joe6I1oxxzm+3or5rEUkUxsaTMVqmYEoipxubgd7iQ9n51p6r4H89k1UMlTYLMb1nW2o3R8gzA+lglC0C070zvxQbzlNrJDdZxsWQeKtqhcAt2n7cQwxO16qz5q7uTfCDajH6+Oihkq+6rsGDZwx6A9Q90G7n5DbgWCbQoAACAASURBVJTv98PgRauGH1Cu5711/OkgEVJ/f2Hrfl7vZlfKY3dJ2aixdBnm3tPQbb+QWyAXzTASKPggjWXkcmPpmvjyRLQ6dNnO/ftYdv/Mp9OfE7MOjxdVJTlu+WlhdYG6+GVddL+AevpRMjXQ/b2xU7/UEeKPJ5I+vujPZWB7Lwt31djlXX87ULeBtg3QXf1jeFanLscv/69uI2v34DY9ufcbfz/vZr/ZyeOmR7fdq/vbdBh93dnR84HrFS7Ef+GC2W/LKv2se2zGFm4PZuEXy+qYL+fDKr6coWHIuxMeh5BA9L9QN3s23/LPy/1wKp3kaGXu0OV45ps2dtyd8t9Es2AUCCPzLf+5suemi77c/3rRq8v2LcPdP1ZXZ8+WU2Sw24Dcf8Wx0BPwTSxzHG+eGxl/v/9t3s7l72TP7jySecPPged5pu3pntrGll0FtnPrdw5gz1pehbfnmbf3snfPg7vt33kWJL7XB26+Lj8evM9nwd51RPPbebaur7uegfUMrGdgPQPrGVjPwHoG1jOwnoH1DPzNmoG3Z9A2n6keFHq+3e1WDwg+bd3O4ez9YpVX9+Gs22xvw7D1bkDbANvzQC1IBrpnddo2n/H/Op8n58Uf8z40SWYcd5x3Qdyrp5a3f5BO2ge5b2dbtYXMTeRUp9R2GhoRQzCHthFFspSFy10Da+8Hatv70Ia23gXogkRoN3S8zHC2HX+8CmxXo5HPMms5ItlxFmy8eyZovN98PKpdKy1ZkCKq4ewC5vI6Brds39bL6OMG1ja9tffqr2VYG6pclTa2PBY+9Qy9GljbRB7XJi1ZNwdiZ0cin91hK6WoQ0bnMcgMEZfAlifqHpbt/YDtmdHIK4D2Xo9FY9kyrJ34tN8Vs9HQp/0V2zY9F9Ced+ONZbuMRBZH5IGrLyfAli2D2jl3mHKI6v2eLw2sRZgd1svzeGRa2rZs3ULQRY5GBlss7VvyJaIIieawdm7WPgK4FXBIBAtoS0cMaxEhY4i7HNm29ZSixEym+pLPreV+29rA7QfOjCrJEcrkMbRja2r7dt8w6A187uzd5u3Csl3C2AbK8ihTAHPI4JbAXD8Z56btHN7W29XwdmHf7gD6QvVE5X3vqpSTazaDhCwEekMX5rDi2k/AAEsqXVhbtkvb9unoBOSetm5rG1aoah6PPAe1d1m3i8shSIfzDlx9TBTsIvhyAW37gGa0MHCDWgBeWLoIvmqsXCC1QdVReCo+maONI4tQbB/ObduLh0TXtzGOCLLeEVVHm/MO3Dm4hd5Ysnl7YtyKYA5tuQH1BN7On5OLdYHFJj6ZQi24txvILb8z5zhljk5u7jubuGg0VDtChMOObcco1wB3UxQXQXa9cmOYgkTuw+VThISBHnA3rVRITriJzmQfrJ3S1EsTQqUsKedQEBu3FiRIMQd4Z52sLSBDXSZkwkJEZYey1MrugXKT7WOxcbyBVSS8qypUYUC2rEfEcR3RXNu4PIrJmCQ1YHdKKu/QuFuKQSXB5wMt+3OQSy7nsO5WpHI7RnnVzOVO3IIwMTW2Jr59e0FAsRWEVgkxuoi+e5tEOTUNxBVhCr5sDNy2ldtebsxcBs8N4E0lZcJR5KQYPxFHHMUAbOCWlenxunt+Mb4CdBsjl8FuE638dBR2UqSyT37nktYvNgbu+y7pj788ws+lX/zDX/naX1x75TLhEZu3Y6Kws+jL5fG2JZVKFN8sKmMIK8Q6QnmE3M87h69Bc34gZLkt1XQg6fGphRuRhK3c4cGMiNjAZXjbPBdWu3M5fnm8uPwxIbJUzOHuE1qMh5bCTYXlZYm90sPhq8Z3jMSjI2s3EpBuoMWtsXW716qqtHBiLo9l4jouq+e0OU1BHHWQBi+GlyYSIdipxvq1aLcM8sNuEW9NAmfMVXOU3tD9bKpicTW7OVkFug3Y5TG1uem63DDcbUxdi6ELXS46iNWzoe6+WZrpE6Hu8NiRmL0GQXoreaJSdqqqZCe/fPzd7p3Be6aDyZvJUbjlGORuZ3c0xp3iSCTix6phcUtHtZVbVJP4KUXTiYgMg1sGts/7YfAtMah4bIBuY+Z+R/RNc/lTbgyvqz5d8oX6Dqb5z/vDlLy1BxaKvhbByPiKR4a6VySmNxzNuEf3aaG6zfKp1/JZsctnWLq/EA3El72YHbuZeiLs+jchKhnYvl9Uyb+pOpO/LfL0T3084/EtkuY7qIr/DGdbFzeSG//DSOhYCLrthPhHwbTzVdTTfRe531jA3KYzly1dUDrvdIJZY+xOZpPN7qI7tzF0j4ez7Wbd/v7R7m7aPaIfULfuebbudl4GmyHoRwG8DHA/u4hd/rrqmieyoWTztzF6RwDwd9IK2cj9OZWHXwEY/hhA9CUbI4PcPKmSOMjEbejUlu8/D+Kcge5zcDP6f4Je/nGXRwxvuT/3fyvS6jeiWbCZGPwjG05+Caa9V6AzfgamPelsNsIgbOKUm5hm7tg9kE9Y/qDz2+FbyfXg8eKx6q2IR7Z099SRZMC7CnbPW3+/f8Ae5fJHtXZ3dt4nVo8S/vSnX7Sr9ux5cPVB1t/rth7U3n2U33O/LwTu9wXD2uB9lGfi+jrrGVjPwHoG1jOwnoH1DKxnYD0D6xn4t3cGiOpQtuaH7yh/UcnfEXpEfFcO9H242SZ84YVPi09/+gV/eqwPbsUXXviUeNgDY9/N7ec9s/fuwF2NWJ5DWu6jPet6v2N/53d+Vz08pH1RcjLWWYCXwe3DPUbvzNYP01PLoPZeJu07BWr5nj2IVXsvMHs/WHteRy2btfz7V0EtG7Z+9FIlbBH4wYeQLdrGsJU61lgFD2XWPohp+3bsWjZl2xZt265dQtlFJHJj1fI+1VHJZBSPbdNWceayv1Pbtc3yAVzMGhjLowQ39ECy3VXbgNy7DFtjj+4ybaVM+PrK2COj1c7SpF21as+xbM+CtRHOUo5CPisSuYlGXjVq268s64XIKIoQ8YCc3+3KMhv7uMOGLS9PKEobu9aDkAuAO7jLsr3fy/XcLlsGt7QFhAaQdD02li0K/lviCOIdwPwt8PHVOga5iUNuj5AdIeqIQHcY/CKYHGARj9xEJoPNgKINgPyIMOCmybw+j8UxQXx+l+3p+yZkN7jgJtUt/hsou/qiHZnhim17ozFwa3jrifcp0n3tzNAKtm+Fxpi831cdvWGGRqhUDEGpXV9Yr/taMbhtAO48RrmqVg1bBtV3A9oG2AaPL41alB3dE2U1chGCWJq2BKLL5xdAd7mMgRoQhIw9prV5OxsP5UY/dsejXKS9AZu4857bCXfYyvnYk3Ob9sSwPbFuZ30I0hEVo12M+ntQ8fnOcAFxY77sFNwlHyKKigEuTz3btnXPbT1CeAJuT58HlxlQekZVtinAFe34ZAgsoosLSg8TnG5lde9tIICMrZDmgBYvH0m6uelIDyWawSnjFi9PBd3s+KVxW0eIs5F7el39VEHJVjSz8OX/Qsvo5NZzyWykUmald2mKcbRLYOfHKeAv7P7E6zHOrnr2nb0hNm/5xPCWI68Fag9uKhR4n3mHXgSQO7QMbZWbBlOKfaRkHQfSnBiycvTxcoXLFMjENrHKbORabz0buJysj96ERoRHjWE7JWU7yEYlaQafPDYAd0p6HLlJT6nYCMCiIohr2Cu00eATLZTZc8JvoDV2EanMh0oUBNjAXD4fwDwbvIG6zTIbuF30ji9XCwtXIFR9gbOx5yNzINzPM1MhyoqQu3xtQMRWrumAq9XrO6jFLhmfgQi9EFXHWwIpRzMHSQpOX1/0527H8XEiBRjy/ZtFdSSc23ZSHjQAFxe9uQ9kOjVgF6F6IgriCwCHCigZCEorUDeuPvnYXvobH9+YvCk/KNODl2af+sPZflbEDG95n68qNeJOXA+AvPyneZn0BUoJCK8Y49wC5PILj1AMFzA3fEZL3xHCv+UouyKRj1yaKqSUIS6g23nF+GMHvkcgRhyvzhAX5jWjMAD0vHTDO8mH0XCnLp9PuZ6aQP90JPldefpy6dVAYXnTkKyAkkNnJjtKCU+YIsJbufM7B85O2yCXb7+xcV+GRGHUyXbNRDK4TfP9nUm8fUDWBqTCUlaTja4Uk7HqGCzHm0qqg77Jco5XzmSkIlu5npmWJ3HLubkdbiZtU7c5L72nbaU4LH5YIvXuGE8JYvVGsAuJzSRHLQul3UTGlLoCZjKCTpnJg2TLaldhp5xINnOfmd2Aa+llemp2Ey8IW469CJ5QNH3T+k4apKNJVfS6QTR+S6YlW7kMcy9TeSp2mQ1dtnYf94Vq4phzb2cXhe1YD0uImyKG33f+6CmAwTWA4UUSycQ7swp224D3zL/BLZB71efJHQ+2UHH17yuM/6LI3M+GsXoLgrKBtX8g02HPW/FeYeI/qdLpb2+RUXnR/b1c5z+NpsOAt7F1m9jln4dZuttJDtnS/cUE5Oes9r/cp0IXZRQGqmzgLhu7DGsZ3LKdO52afv+Mbt1mm2gBdH8QgLeJZ/4ipOUTmZWXk1IdWe+/kpH5oPI1jH2UcdrplAyGbSDE1yfGNrfRRC4/h4V6InD+j8vUM9j9P+Nu9vF8UgmZpp9PdvLfKG93ZmzLS10wvOUe3fnt5fkFSNOtQ3+8t2sGca7p23FYPS3YuHZl07HbmVTBtBtUfJ6h7keqt6JMJPZr+VbVxC7/Ynon/rpJq+/KJ2wDbNnUNeUU+ejVwUA9QEfD/f7je/TLF6btSoTTMtLJN7FN7XFj4xJxv+7TT69GP20gw9153NQtdx58Xb28DV8f1d69l4H7qD26b/eLhk9/+jf5saXG4F39IuSB/q49+kO7vuZ6BtYzsJ6B9QysZ2A9A+sZWM/AegbWM/DXOAOf+tSn5AsvvMBJffzThnIMP/nHvrsQ9zw4ewJrz+ug5WlkqPuD6Ki934G1D3v5WfHI97Zx/7E5DWu5i/Z3FffRMqh97bVjapYbU7bTOSIGsnd/Xp7btOcB3ncD1tagdgKi2wV/FEzrJMnm9DA9tXydBuS+3ZfVvYzaJgK5DWJdUmLhQsc9te1uWiFLatbfa5/Os2r5OnwZd9KK0ddzneWq2rriUA4Ci5VVFCgeGdTSzKAPbMVxyBx9vNpZ+3bNWt6Xh7FrmxhkHu8yaes4ZLKSUNWjgXlMMvr4BOiSFe6M6N7FRDaw9tDvTtmurXzHCLIKhN9wLjy4VxxyE40MIGKOCW731i5NWykTBxRITwU5KL3G/r0ikFcf31PQVuSJc0ElZRW0x3Mjke/zBK7hLYRJQLbKKBAJVn7eYWtqyH8qEvl+Ucjn/a4zTdsTYIsElRfCAMWP15B2OSZPAMyGAPEAwd0BVBuADEqDC+jLnEQYnx6jBIA4xHQObtmsBQZz+dEcRoqQwOVIVbY8v2LfPtDrHTkRV6Q295FQcNgsL0EtILOXorZ/G3jLVrWCI5R4QUQS3dTckR110U7dJNwK+uV+WXIHrpvZQMRKygCRAW6wHcTlvu/IwB27Smy2Yo8nddx23WPbtm4FG8ah6vs7dogXVQ9GdkKB6mHlcoypogDIHADqbbaQRfaGoORHAgJXiOx1Xg45vlj3ad/77lUhJm8QPfYc4vW/crm+iEEc+zLPwFT182Mu/skeZn+1R8mPRAxmSYX50rBtW7e2TGr79mSMWxB3fplQ1cK+ParTYOcAlwDtCMTGJvjjoyY+mYFu83g1gJfsTAitbvvKXEKFh1Cd9N4uH9uWKTtfd2LVYlqhn1SLHtyjzTouuecRxpHny2jWsnB7hYAxo6zVdfMYZYaz+njm2v23y+X6upFvoK6LUhFuXj4BuP/h5Z8aOjfq8w1ZQLCyWxu2kUr5JUoREFbe1HSYL6/f4EFQ6SwgLaxbRB9KBVp1ILNmmOgwtWaiCtCOo5V5uxzSU6B36qE2cKeiP+mgiU9ALU4rm3eaztxl7LLaOeJYZTZ2A2/0GEPRoXE0xW4R2sOoVNsTtnInJCmqe29tMiFVNMsGRFaQQIa3AyV6mbUsrt11BGAb6PJ9TQVSB6jcDEIbP3Px8s2Xb3y/LKsOg8xjlMmAXNYopjOYW7kjlHGPXD5GGcfgK0OoYoDJTdTmClXJDIRNJGSXgrCjhRjvmUpWlQ25tpijly8JZ4RzfZRYeBDlw4DcnUDLWAoMCaoB0lgCpR5w1hFQPvnkE/u7n/jb/+nRn37l9/CVa/TNotpxMK+t3ULa6Ur12pvWdVIEc2th4b5eOXfk2+W89WuRX5S1hdsHGEjE8dD74McD3XnN0o2nNVzOnbiuBAaGXO8V62aOKGogbvMCeUbpOveY+3L5mcxxy9yZyzv0Xi2CjoRhAJjccjQ5sBSwkfum8d2MqO7QTZW8UzlKLfnOW6Y83JS6c+zs5CWI+Q8hTkTsOkEwnJTFjks27/Tzva0ZBPQkTezryZXRk8V+8Hq0WzprQga5zxS3wzdUD41KiiTf7xbx5nTDjKdDNYgfK25OmrjlbV/0b8vubBj01E65X8cus5XbsZm9E80jmKfhjuyUB1b6OoUU3kgejx4rbpfSGzoMd01oc9FxE3mj+2S5O3kr2Os+XvXLQ1XK2IdVLspgPnIk88xT0BO+Yoi7OqZBtIS5u1TieXZuE7P8BTGY/i0/StnSZTt3gD74thhUj7sxcHcuQ9tVoKs9yh0FEdu6x+TLJ6TunGnnNg/sAuT+fJAGXzeu2JCkngmU2qfu9LI2gSYnXrFR8Yw2wR9V6fQfyMkGw9xfUWX4nUK7r4KobV0GuzJNDsR4uvl4R0/3CuruRjj5LHTM92YkL0rv25buL26Fsz/ct+Hf3cLq/zuk4OcSkBdizBnm/v6NfONnt6OxHx9vMdRtTN0mepktXTZzp1RpBsENAH4nbd12LDN37LJJeznRNczlTl2Gp9x5+6AwtzFwGc7+zzAo/qGchv/cdcr2eBu3is8cx+a/HFzvMqzl+OVfl1X6r4M4587cSJZTtmq/MAb40VCKl1qduz+ZVsiWbVCKDnfsMvx9EiD6LJu9i8sY4n477vp+5TVbvDz+aZFWf6tj9PWgX6TlFHddHl1LdvLtbD8+WIwvOiqvxT9q2lC3jmFefLBiW3dv70jyh6x3K5J5by/0DGn5A2t7nH/5MD+CeHVcQM/a2m1D3sXyIpK56RDiI5v/O/zYx0A0H8qbD9u87mGs2vYH8vOWH7ZH92G/KDgrXouhLb8tnNfxe/bR7SdfoKwh7wN9VFhvtJ6B9QysZ2A9A+sZWM/AegbWM7CegXd1Bti8feWVV/QzzzzDX/E0AJe/KqtNqfrrxDnAPaOr753c9X+7DNpH/UzWNm9PPmuCnx9MPAe2jQ3bBrTNMoPW8yHtD59Ny8+g80DtO9lT+6im7SqwrcjbUlfyLJO2gbXzGOQ5tOX71wa37VdMe/2qXdts17Zq2aZlUGuS2DbAlgEuVm8U3m7EOtG28lPHccjNWJrCi3Q7kPmRM947jj9eNWkf2Kw1PgYtclgZvcMUBXHG57Kjtg1peb3RECqn5h21QvadJcti2ElnLWRLoNvA2iYWGSCUChVfR4i7wS0D2z4dJPu0kxMGHeGKcaKKcEqDEKmaztfZcW3U1nHG83Xo7ewuo5bBrUTkPGWOQIYG1nJHLUPbdlftfbprm8fwLssWwrwj8u7Ux5MOznqPEoncWLYK8cA6v8txyJkLk64qZqXXQcXVhWSrBthypy0Rv4kL2cEym/qo88Dv3m3TFrAL/GCDL+tY5Mawxfq5zp23A8Ckh1hcA5++F8Tse8sRuu9FP36VsPseQjdBkt3l2AKvZ8Uf1+AWi+MG5DY9tg8djyxAyFTvunG1Rx43UNAxecHjUR2X7CFdgtomKpmjk/lyD1tQ97aKYH6ekRNGIhTCG8qExsRX3qlYDG1Om8GFIPQleRFy/DNwcLAXGkW1z8bu0qANF7HHzKqgDW8BRUf2ROnG1mCgejKEwhU1tA0xgEJGUNgx9Gsrl9wMUG3rdHxkZn3eTwA7tiDTY8Lgigj8lIjjpqsJUNqVPaWoiLWIjm6Zoyo5sXBrZB6gHeWgOhJnL4PX/U0MLx6zUVvXJzPQtWW8Mi5hLt/XBdidA93avpUlkBy0+24JwwipLEj24hrk4mAL/NSdRCnLAUA5AucSkCJDk8e1gcunRe/sXcs6HeLOnc22WUv+SOJWr4BjH5CvEKOIqCiwbdrW5m0UUR2ZvICx89s+iVFu4CzD7Kon43Z8MoSWG5BPOCUqtBf6GOHuvDP31698pDB2uCTUGYZUkhiG6AdChKhq/Xm6fE0WxH2kgeXwbfBZ/YeET0J2TDdMtSUqjXOZdWWnjla246CgEOp4ZcQ5xHWZMqJT6MbEVe3uZzRs5KLQ49IcD1BvHQhzuOP11r7y5QYIXXfsWptrjmGOhMyVK/Sx6PhNrMKKUGisc1vKCoRlKxcBKsbfDHEDAF+gTiIyGd9OotRgFeaOSUi2cCeLcZNcFkiF27sbncxVarQ/HnL6uUGU3JXbgNvmPI+Nncvwtm3pDlFVA+IYYJqGWhW7YWBn1vZGRVE/Si9hMnqWikhILMhRRFKM5cLMRed7fP5eX2onUkx2goCLm3EH6CACf6UAvBkBXdYoX//gh56LXVQ+a79x+8+GleV3THzd2j4SdRMhjybkg+YxvVY5x3SW3yVeNfauft5ntHKvGSv9Auj2JYgdoW2AYhwgpa9W1j+jZefA4/VQuEvXKrpjObKAfJ8Axymib6xb/p0Mcjl2mSHutgT5Hl3jz6nmqgmioINovlI4av7jVwBZqMRoZt1uQeAmZPORh2QCYvY6xAkb2CSDAp0JSeqSR6fT474dp2zgdvOD7Yvop69GF/Ini71wpFO7YWaKLd0G6jYg9/35W/hy+Ji7WN4ZX6DywtDj3qvp1VR749nOnQWpZpjL3bmxKVyu52MDdJv1/Ce8hrQur998m+X2OO1cyKL8MEqrifpgIA6/Z9zgvVoOeYxAuE0JxVkwlw3db7og+oD0xXecqMcYvf9LuVHuUikv+0w1vbmNnfu8Ow5noP0bsmOetCM8C+gKPljBUA1328vt2OXGzm1buo/LUDwXahkC4bXSuKtJ6t+wUfEzOu+MvXYvOpUzxN0iH/0+poefcLMBg9yfsmUSSiMZ8n4kMvJbZWhvSpkl4MIMZPljrhh8wcezj4o85XFz0an7X0Rl8i9znctAm4/YfPBSGE+mXtpfkdPeJAhHXyki+MWkqKFuY+o28cpndeg2EcwMc/mxOjo43unG8VCn0dv+0LnasdtYum0zt4G7b8fUZcjLUQjX4rDi+OQ/X3Tp/u/VVsWg9/cLn308EsnLzo4+EmP3M/nV/OPB7eRbVTHm82zfftZKxzbvIHBeJ1F+lOkY5bh4vJKaO3b/b+pmW/mWf0ruhzIQ5v/a27If6u6JpySGDG6fL293XoXO7EdgmrbHy3oWsJ37o3gcvkQbZTPWtu7ekQyCHs26N8Vm1XEN2G0D3gf+R/Ed3rABu+cdWXwe4GVzd/VI5Abyts3dNtBdha73sndXQTAfNc0m8IOsf9QvBn6Q12ODlyPK7o4vWwPed/gpvb659QysZ2A9A+sZWM/AegbWM7CegfUMvK0ZICJ169at4NKlS2oymehut9uYjvw1Vw1vX3/9dfPkk08aRJwf5f7Qp383DNpH/Yx1lnnLt7UaW3wCbM/rpG0OVv7hs2n5KfNOGbXOzF2cR4Wyq0/fh7Vq+fr3g7XnQdvzXjr3ArUm2bVNh201veZk8IT21gsZkptbtpuaLVrv95eWrXCVZ9uWR4eRfBBIu7pvtVW7gLUcJ0umKCUGViAFqxZtu6OWzdlTsHZh0s47aiFkexa941THzLTgbANpV8dAYciA9pB2pw2s5WWOLm4D2wn046aztolEFs4bNm6bTltwNhOAjsGtruw+Q922WcvgFtFPPGC/NmwFlJ5wgICuXk/IEOuBTgxuYyjjnHSxBLYLcNuTWd96Yc+LRD4FaIm2G1Db0/n0lGULESZQwhzYOlOBChagVi0ikU8DWyS6b7ftXcAWGNhWDFEJsAKg7jweeQ5t6z5bZAAlHEG0u7RryR7Xli3ZYxJ6G73skHBTJJUAZNcJkiex/hszX77XpJ4FarlX+L5RyUSiBrUajmtwO6n2QarHfOVmp/ps2+CWQS1iqXqqY0fVFNgMRcjr7R1sz+8rMcCeAzFmJZL49i+bMXQR7XXV012OTlYDXae9chGBGfu+7olRue+6iH6KWvbIuJHqSm/HeIkDfOfdtouo5Hob1fcV91eKGEMoGOIytGUTdwFzA142Yx/W23CX7Skr1xccqTw3d2GjBrWz8bHeDnM71AORdKQb3ckw0BEGUeynoyFZN0Alh3V0MvpDQtkBN4lBb7NbBGfA2wbmJiSDHEzW51jlJl651X+7g1jtNzHK9bzIrgCaHQMmKaCOwB7XKcGNgVtHKIsgAF9VdTyzUkerFm5jB9fXE7qEeBZRFhBemscn1723OhMcobzswm114s6NXLE0c5u45VMgl2+8BY3PjE9edOLypiQirHakiIrHSaaO8GMXP3zQoXGd6c1wli1bD7IU4MIg2EC2cRMqkc1c5SYwJUFs4CIglR6phrgisUSV0Kpbgw5JhS1AiwiMHBkvlQxs4ZyKpLTckctRyrlHwTCXl0mcjtEc5QdKRpeOEj/rCxlWM08+sKOgVFsF990KmQ4nnnTgi7CU3XHkDjqgNsccwczGbhetm5DyXbTRhJTroc/HJOLFWLdPc0Qyge8EQhnjfaN514+9Unrz2PhxADYJESeKyHbBlwxx+52oUxU2RyIaVaWbgggbQNuAXB6bdQ3MZTOX1xOImUXq9sjxC6C8EEdKC5HfKAoLzvWmICxD3ktkVANx2cRlmNuMDHGF910vxGQV5u4G2sZScgY4aoJqC70/JiE20HsN1H9PEHxDX+ld9Hemt/qb6c997/bxcM/CHY9AEfkrmIOq8wAAIABJREFUFeAtPy8Eh5EjQiF6PaDpN8qqOpWTDQB9Vm8dUVtj5nVPSG0IxKQkuxWgPNIIiSWcGXIdjlS24LcRxAEh+ucDuVE5POQ3q1j4nW+XdhQiOga7DcR9zTjxTCADS3SYE/VfLL1l/7t+rAAyC8CF2TxJ1S3rSosYfRcSeAyK2VsQJ6XuHkszGzwFs/xN7AtHNmKg+7Sb2GOSwUhEvjZ1rel1lR5zlDKV400KOkO0VR2z3M/vbO+in93R/cmz5Z3u98MLkwtmklyLdiru0k0R9rKgK57Jb8czguM70W60ZQ5roDvW3YDh7qHeinldM3Lc8uofl+ejIByp9Nabs1H/g6FKQudvfd2a/k9Hkd43dmSB/JHHcOh9+MEAjzICeegwas63YS9D3+uWkiRIxhy5/KSi2ffUVv4ePwwiIjzEwG2AEWzgblIpr1Au28ufF4Pph/wo/b7om8bQvRjAPeOXG1uX4e7PhLHcc5X/UBKpsXO0LQIxAlV10Wn+b+BwsfxN1JML4PRF8tGEpPm+U/mP6bzzGeget6Fu05l7m6T5OqqisXQ/X6VThrm8/kVUxRQlvQfL4IZXplkuUBc/4cs+Q92PYZ5wDDPHJrd7ctm2PcymG1tJ57gZuSuXwS2va+zc8Sjb4vPNZe8U1G2eC224+yc+Lp+tMtHA3E0lxIPFLw/cU2oor9mB+3h4HHB8Mhu33KX7s7JKP7Vi6jYgl83cX67y+I8Ln/1KGsQvOen+LBDT/wqmvW9UiX9GFcRdu2zg8vjUhiujTMccyfz3y9udP5G6+DGv1L+cavMfR0fJDTmYroJbvp9s5TLsdZXXDIMjDMI+VaXRneCr4kL5qQmIXQC7B6DaI1+XY4/Ogro/DHCX9+88c3c6vV1/QOx0Ltp7mburkPd3f/d3bANj+fqrdm6z7l4f9O8Rsew/9KF/VoPe1S7eR/3i4J263lkxX+dZvmvI+0Cf/dYbrWdgPQPrGVjPwHoG1jOwnoH1DKxn4B2fAeJ0SgD+gpl/WAjg8RkAuAQAXwOASd1eBsAyBgPc1a+W+KvKc7pn7x9v/HarX/6mX/8sk/b0wcbngdofTkDLT9B7QdqHN2qn5EwHpZ6P79QL4GyrNpFdW+BERZSWIEzIpYHgzwO1vC/366w9a3+9K5HtWdcdmMa6PTFrd60LEiEkJ2kmIUBWslkrw8gJ6aht1TYmra6mtrFsG1j7MPNE2QQ7kxfltPs+x+Pk0s/6NrRtW7UGVSA45VG6gi1aT6Kq7VqAsG3TohY5ESVszEpYRCBzNPIZ588yapv9b2DtgduadVSuZr5jyDts7Nq2VVsvIwUCyTK8rUEtkq1NW6qm9Tqi4lQ0cjsmmbts29YtVxa2Ddt72LZLUAthXgNbCPMUi9QhkbXKBMKES1ArvKrBLdo52DvnxBC2Ai0lUWEJkqwBtV5qtm0nNu131WzUjEOfNh22bw/YInIf55Ss30TFXbawOYe0EN3dZwvU7rclQOTOWsBAAVWWRBAwtK3jcsGMAJLHGNYCxU8wyAVSPYawzfLDPG9527ugbgNra6t2btd6j5tC4BTQs3x8BZy/7h1eXhi3yRziYoeBqx1XZtFpiwxkUYodX5E9Zd820La9s9wRj1Ch1ldrINuX3uU4kDEdN/Ytb+5ziFwJUQ1hJz5QXVFZBq8BIpVuAkJvqa6/Y8d4kTts2cCdbzMHtnaMfQyoZPN2eTsczjmHtku5s7Zk2X8ETJpu2vk2EGIQRCKIYpBxWYNbnUSoOrHP945BByGYsiRyEaIsyJUR2KMEw0tHZKcxemBgTXPZrorJ22AOaocXUOjiHDM3Jp0UtUWrwhmSjBdRyfMYZUw2ALUBn2cg+5sNwF1OLzkAQUOqii2kwiOKcmnh1m/C6RDiw02OL159/mCnQppyHDJAA26XcDawuLRwm37cxbiMYF6xapegeMX+NYndYhv3FNRFheVuKMLpE6D61uPP7H7o1jZOLvK+MJzl7lsGuXxeCA0BVfMuXCpB+KqOUW4u9yA9kRGl52JUKwiV565b7sa1slPxWGJqjedjboSXlAu2cRnczowNUq2qwjrVdOg2y5UtuCXV1zHKC1tX2qPE6609tnCnGI9CN+kFQmcV6kD5spqJxHLE8lBsHG/QMK0w9Rq9sqCHHKdsQGXtEUFMGep20Upe3pQyPXZuxndcCxHOPJiCIGToy5auseYICWhDoukHocRuuFWO8oODip/jOI+0WPThNiZu88CfZeSymctQdyeOtERRWoKhcW57XJV+AtJwVy6AqBB8wJ25l6kckJQHjY3bjA3Ibca4bq0F2A60ZMWTLVwJ/kkH+IYESDYExFeU/l704Sv/nnrl6M2949nUgpi+YS2/6XWPQYge0OSacXag1SBBqkKA8rqnzl5luZj9Lui4+gRniHtV6eq6dcFjSlZNL+4S4lo3u6pk+oa1vouyuKplXDg80ALClypjDSI1YHdTIV5UQh1ab5/U0kcI0dCT/27pqgbitn9/A3EPUXU7ZN1LmPpKRrWF2yNrx4OrBiY346d8lg1J6QFWhiGvkWHpZTiTrqphsJNBBirKsZpsNCB3gNbumIk6Xpi6PB6qjiVTRSHSrFCheDa7XnW9jb8bP+6fK6/LN4PtMjRFNQs6Kq2mtmNzw3buKtRtYC7351bO5WMCva2k4uWBhMIg9meWKobrPxKIbmboaJ9AfSAS8VcKQ7tCTiYe9HlRy7x+R4ryq1bHbObetCZ9XGENdBt4KxZQl23c9y3MXAa8x/cwdFeBbtvQJSeyJ6MQrwotv2pm5vkgUt+qCrs6Xg5SfxEw2Izj/azMN/ed9Ax5G5jLscttuHsZTaClE58zvfF/sIhfrrt0vYk/7+cwt23o7sv5Eb4N1L0irGag+0tB2fkSqNlPg00HCvI/go75qDLiC1Z7HqOi7Gx3ksN2rDLfDkPfYmZ77csY6jYg9wdp6jbP9QbyzmFu1zSwthk/qIb37NZ9Svka7q5ej88fJQO3mZ2MjwXOf7lM/WUs1HmXvTcU4qIcF7ddLyrQWLCg4yDPGcz2QIb/WoSzxtLddAb/snT+ZiUnv7ZrBi7XBF3I7KQKZnHXB16pgnL1Wnhx2sQuN0CXIe00ymTz4euSTmobmqFuOeN/26ekgmT5HtUGve9WFHPzmDXg9rXXLp2KZG4ims8zd9vb822145zZ3D3D2PUAn1xGM7PJ+rGPfVIubN7lMn9R0Y5pfuGF99UfZt/tLzB4fxkq/+qv3nLf/e7b3ye+j+uo5of9GLPefj0D6xlYz8B6BtYzsJ6B9QysZ2A9Aw82AwuA24DbZvyFxbXfmk7hr0ajiVOqW3zta6/YT3zimWr1//O/Cd2y79SBqg97O5/7HNRfKr/wwvvU2SlQ9zdpV2uB+PzubtnuKX6wB/sd3up+scerdiyf5x7avAuiX/bcKHxFrsLZdxLUMqStdCEDE7nVMdaFZFDbBrY8PS4JUGYVtXtr6++LS+Dgzhro8ni/qWwgbRN13B7ldKJtHFnOhOTlavMZx8C2AbX19/nSEUNZFfVU00/LMcirVi1v+7BmbQNsGdTqcppEt75RFDvPgAl2Q13tlVVyMTqBsl44gDrymGGtFGQZzDbL4ETUjkA+ZdMyuF2AXFkUJhx+n7LtD+jGuj0P3J6KQ1aq2/Oj2cSnvgGxTRyyRYqF0LoNbs+NRUaManj7NiDt6mPehrYR5YklZZSymoFtPXphE2GSCmRVL2OZtm/jTMPW+52eymvLsb7ch3EiuKCUO22dWVq2C9u2JB0aEHPTlvts6yfEAxi2vF3bskXssFnLvlxt2LZhbRORzC7dfU5Uh4AmfRRun7y+hCgVQHEdKKyBbWPgMri9323d9/IG1ko4hCW4haPalgUq6zhkgmQOb6kAAuEdXAGJpeqojp3aaT3Whq0IVIwjm1NfpXIECnfq9QxrV23bs3ZMCFA9Gdih04QikSEcyVh2MISybd6aMfXrGOQFxJ2PWNgxsemaM6ydW7Vez03c8HEMoCJLQbCFe9U+7QKYAwx0bw5jgaEs9+GO7JjqeOPWcr2ntbXK71yIKOILfZ/fHuqtuPDlxasoXn/ZVxee9GaSgZtVixjlIYDuAVTjuv9WQMn2LUco+/z6RQwuHDfwFnQyQldFDHTBzAYnPbm6PIG7o12MBnvemItC69st+5YPUdgn3LwEUPka4hIf1KAF+IkDdEPuxq3vhJsZkDIjU26gL064Vq8QOO3mpPOoji9mmGvqmOc52G2WeR4aOLswb+vI5GUfrqA6WrnVj1tfPlCwBMOtWOUlyF38fqcpqskgn1pwl3twJW56tREh/r0L7y0CcDVlZ4DLkclN1y2v4/MBB2xTnVxcn3i79vMt98o1ccoVee8hFgLyegx1WDk7CwxEvunMTUXlZz4QDHCdJ8FWbj2fngTD3raZ2xi681GX4GYx9+A2ccrGHMel2jlqA92ATDXBCDt+1J2J/lGCppeRHnfQIQCFbOUyuOVIZQWuPyM92ZEsm8q0Had8REpvoDWBEKEWIubL2MbdYojbibkkuKic8/umAjZxuQ83W/TgNjYu36/GyGVouy+C8bY33QC9C4hcbfUGgZII5bG1s7Iydb+uF3Jp2eYeogS4+kBU3KN78T527oZSGz2lJohAjYXL9i1HKafgno2FGF69uj2kO9Pr18vyR4lITj2Eu1q/eN2YDzrAt4x3F0iqIw7/7wNNDkBsvlmVe1tS9Q+tHXqiLiFMeEKBoLdcXjwxfjwKNBffHjjvfzYO9/ec270s5d6rxmNJrrvvfXDsHCc4lwMxh7jXjD/albB5zfjh86G4mDtxg1C4i8pf3BJytCURSxIH14zt7Du4W19d/O7XTGUrxPA6hWaE+lT0MwWpxSrnjIEa5vbGb6ktypcQt45b1ukxesNHheBVN3bXsSOruH/0bLWnhzJxHLPcQNw6brma1ZCXL78ju9mlYt8KqXrgzOSV5HF9ubg9iQRsW+MOu2h6U5KjmU5FE7U8h7lHOffjNq8rNnH/Kq+q98RBcKM001RCfsNC57KqDe4ew9yBhJzBbkjcQXw2vGVo+83KbnL0MidKbwoq2/HLTYdu287lSOXGzG3bum2we1bkMscv3/F2ysc2co/uBaEnFii67i3/8xD9VNCxE28cm7gHvvLtkQHvj0epiUlEXygnLhO97KPadjKvHcNctnQ/AGXK588zdBsD9z/C2RZHMTPUZQv370LZZaDbgNxmjleBLhu6r4Xx5OVK0Kb0fseb6OM7yQgnw81VK7cxdxtwW4FTTXfu6mVN5PI7CXbb779tmMuG7v9UJjnHI/Oknx+/fDa8baBuA2rDUFcMz7lb9zflNGRz9+dLLLeSKrmmAnpfeRz8AQyKvyenYWPtsoX70ZbFu1EdZm/K3TAOMtF3lqPr038zu5R/VO/JL9kY2eJ9blIFX7Qxfs09W7w/fEX+hKzSl1v2buzy6AtTYb6q4lN/expgy/C2UySOP8g1H+h4NFtTvB/Y/esydxsztzFxV/9nezudu+0P5M3tMuhdBbxtYMvbNfC3gaZzE/dk/bsBc1fN2zbQ/eQn/1v6QXy5s4a89/1os95gPQPrGVjPwHoG1jOwnoH1DKxnYD0DZ8zA3Jz9J//kBQVwFO7sbMrh8CC6fHn7AqK9WFXqm3t7+6RUWL3xxi0zHsvqn/7T/8M9LMT8d2H71ajjBtbeP/L4bpO2/fnw3Qa1j2LTrn6ub863D+Z+J0Ft/X30GbA2FKAaIAs9gPwgd8Ggr+aAtgG185GhrJAlPUhv7VlvJWcBW1dlIqicrALpdFEqzyIfKuJRyshTpNHE71eNXcvAVuoN7cyxaWDto0YfN/vYtms39r6qimATswsf0Loa1qBW2oK/Yw1tsuEaaMvxxSeA1kY1wPWix+C17qgVZMEt1q9YuLVty9DW+LgNatF6wvLQi3hT9fBOcISXl0maZ/fX2nAquhGZKq8tWhV2eVkSVg24bffXngK3xh7VvbbGHhmtdurOWu6u5ThkcJUXqneqx/YB/jacZdjW0FYoo7zVPAZ0jmWLgpXgu4xbj4KGpms9UCJRzghst45CBhUAkWdwO3FJryuzccuubWKRT0Pb+90HhrVCpOD9bDkuoO2jwlr+lXNgGw8A8iFgZ5PDUhFNxubt27Vr73eX6rrYGtbWAcNzy5aXHW4hMjaloXfiolD+Fq/jXlDdUamdmj1UcousO2xG2dEXTqKSqRRaJr70dxmdq/tEwPdfbiHYfRFK5Y3YlAxhp6SDLTGdRybjuDrE7WCLDpbjPu5wA+oJzGWIC/35ujbQldUczCI1l5mx2NE9v78AtvUuLUBuzQbby6f3FwFUEoLLSrXRS9zEepl0hcsm/sTA1REYCglsUUcYuyqqAe0C4oLs5nWUstrKzgK2DHQ5Pnk+1kC3qOEuiYSIwhWAO49JVlsJuP0jkNtbtX2LAQKrlnxZ/fgCkJlKFKIg7yP0s/njwoBWjDbavbPtKGXYsAaOlT6JQa6whrRxRJRz/20wh7b3OA8hF7wuem1XO24Z1OJwc3k5n48OtmqgvOjpNRupVBPlRdwl/LXLP1FZN6uPsmjbte0HiSHuRhBibop6dSF7dZwyxypzxHJj4o6tRA0ZED/anMmLATCkLU0ZNDHKkiaAmNSduHxZ+/ewgduYumzyLi9zmZqK3qTjx90ZJrPQj7RS/fqIpbFzZSy05D7dGcbD1I82GdqiOewlKhFWhEfaTbaM7B5yHy4BBXMr10ljj1OtBllFGAVIPkBpTR2HMO/GHVo/viAxHjo3U1wI7LO4gmgUENmlicvGUp6ZElEykD1GmTDIHaOMe+RyBrps5jK8rerGZVFsgEW7MHD5dzUQtyJfgKdgXJXOL+xbWow3MMguk4knUh91ndkEQHMezA21qgRiuR1oNplrC1cDpRJo4BDGAdHlZ4Po8zdd9VyK8oBt5zvWvk9K+d3M+f4hCLkBnoPgp3sgtrbAHR2B3GCAe0UHuzdMtec98TOQbVV+xysA4VQMNVu4T2utpo7oMSWqTSmLkXPhMZcnI8QjR/CqMfZJreQbBm89H8LFb1euSBGLHSniIUF+SYqoWpi5XUTz3lBqJCjGRPqasf2pw0OOYV59A+Qu3RveyTHIJby9TrFx9VEv89NjUAQ3g63scnUUz0DkI+D/iNJjNLMBSV096cbuBoRJQt5uYVlx9HIKpdxGPxnqTlVDXEe9w3TnkKzTHLP8odkbyXfiK9lz5XWxpzZwIqLiihmmd3Q3k+iDjXJ0PNa9fs+MRz1f9BnkdtD192Qn+7By+EphygDtgNdvaY1H1rqfj4P0S6XNPhRp+EpW0k8lIfLIk/2zi+UPJSH+ZVHSc0ochlJeuGZs/piS6XXrZqVHP/UUPK7EVC/il8+zdPdR+R+XlDV2btOn+7Lq17HLTVdu285djV/mqOXXVZ94m+t6J3vSHMSXhJoeedt5r06y264MLquo/LrJqraJ20Qss8p+21eeZGC2AIOv1cauUjmFy2jlBuqyobtq6mpygnt22dJlG/fDIk8PSZr2+a/6eMbrV0fe7kthMvlVc7zxJdfNGPj+oyhPXrTKf3gQHPeo0g2kXY1V5p7cBtBO8nzANm4DdU9D3m6p9PyP+A8a6ApvsYG7p6Hu3NhdtWnPOv+UrfBaVtCm8svt72XknnUb74MxcNzyCAD+Tlrhq7OALi+NXYw+4zrlbwU++eKslz/XOdQXSilGcVhxvHITs8zj/ziO6eCM/8AacAuwB+2jb5sPdPcDu/3yGcddu81N/zBZu7xP54HdxYdyvxrH3D5/nu3L1+XbfvrpDf/DYuKeZ9420PmdMnIf5cufB+njbSyCe3XU3/cDxHqD9QysZ2A9A+sZWM/AegbWM7CegfUMvOsz8EnB6Tyf/vSLdO/xBd8cXPmJT+zoj3zk/QqgDDY3B7IsizqljohI68js7x8658LqM5/5c/vd74J7Nw4UfZTPAe/Eft7foN3A/f0XPe/feZ/tptPbqtO5SD+sJi0/1ufbtBny5/Qw9V4fdugsOHuWTdt8nl8d387L415GbRvWMpzV5dizYRvJUjKUjWQgzzJr2/sjZEANzD1vP+9l1jKwjSyKQpFncCuEIl7mdbmoSJWVspuPWRSdUB685Ez/KSf7z54Ctu3O2oedq1WztnvjL0ojEprbtYNQT+6UPuokEAzKU/21LatWQ1XVvbctQFvHHitUq+NZRm4TmxwABKugtu6rFZj2fXY8ws4mkpsyeNU+n4GCgTP6sIlAboBtG97W0cgY9JGrfk1VCR0E7RF1EPPvaIPbus+WzNSj6p+KQ77P5LaBbR2F7IkeCNY+4IPW2LWhsuOJCbe6ujzMeJTZeOLTfoxldpddi+Q7ssymNuo80K9pQ9t7GbZs1s6/m5932d7ndAraUrKBwubkVczgli1PIjXvMv1BnASIusd2XO21I5LrGOSTDtucHA6EopuNhYsIOW9fW7YFxXW37dhO52M1rYGtAa+6SttRVScFnj55xPx6h+InuFKgdUIEISLVFd6MsYfgMgxVtwGzKoYcNZi7AS7s1B22jYlbQDw3abnX9u5lIHsAqLcxIOMr0RGBn7CBu9wRtmvTbt9Px8N7TjsCsmVLVZljEMZUuryGt2a6NHDddJqDreJ5B+5ssDB46y5ojlAmP4tQpMUcUiK1oW1j455YuYsu3HJ6AYJ0CI65nghRRg7QjoFUn88CKgMY1P23spugm2Sn5J8a4Gp1RMZuMsDlflkBbrEPrXvcsmShAa6hxTmw7fi7+m97Y0lDQUuY20Dd5diZM6uVyOTVDl7epIbHjQm82CWOVHZxKNRUefz1Kx8pjB0uH7TGrq2creMUAzknxQMp0Po5U/UiAI8hpBJhVp2AXIa23pfIMcmKay1EUnfe1nHJC+sW+RkiCHibUwDXZcph7JuO3HYvLtu3FQYVQ1qDQcWRydbPeqXanoRuFms1331jSwiEWsYqo9SJMSMKZCcHoRTWTjV1ZrWNayPvKpvNo5c3UKYjAgg4TnlKQg4kqGMHrm3mSrSBJaF5G4a1u6HuWGuPCXEwdH7G4cIMa1Mp+5nz40SKHo8VgWR42zwl+LpN3PJy3cLEHTt3VFZVbeG2XzTTlVhlNnQbM9dLtb+MVHZum+FuP9Sip/TSwr2ArsuVypKgxxC3jxgW3m9HAo/Yoi08bW7p4Kt3TPXcCOVRj/xWAXirQqFygqgCDArvyx0J1ffySvIzAQkCQpogYHCWjdtAXL7jPcRyQ8riLWt7HgCvVc4NJOKRI9qWWIWoJgXZrWvW5R0B0dhD8bxWaenFW5HkvHwSPxnqqWLjl/t5iYJvl34cIG3lrQ7dZrmBuPxKuUFhNUTtLkMR3KKoBrldcmKG0qfkxACNukmRuSytvemVZAWtR840ccs9Z2qIy1HL76PJ+HtyQ8dk1Ej1po2p68Lu0Ydmb8YMcD+Q36hB7hP2MGBjl03cTSr7t1Q/595cBrrcozvxcGcgaHfoce8JiRs3nDhGdPq5MISbZZlcCYPiglLiz/Nq9jOhjr9YmrwZfyRQwbF1nLN9XCL1Ggs3EpREgKNm3UCJzZn3x/sWlAXCVQO3DXPZ8I0R7KaE4sTSpSAN0tHUlN2r0mcTEZm2ndu2dZsoZo5cbkcvf8SP5ddEz/2aNOZGNUuf1Un2rWqqPhB2TWPkftWUhkHttypbA9uEJH7RlGZHCjGPYC7N5SCso5YZ6mYiqQ3d2KP8igjGF6zTF6WPXkQ92bRO3yRdfaea4j8IRef/Vb2jbn6UviV708fduMPjfyLLjbaly7HKHMH859gZ/SpOtv5QJKNbTtr/HMbbJu3d2fDTzmOtjtx2H24TndyYt2VlQwa9q+B2PDqsY5ZPA95uubqejd13Gu62e3Xbxu7Lqms+OwZ4TEXyI/ExzjC27fjkVSDbGLn/wnVKtm7/6CHGD0CmpmHqm9tvwG4TzcywmGOY2dD9jBzUFu8XgjiPxzF9uGM0CCs/bZLqWzmdOmjjvCNv7wV2GdqOwrFsLN10ctmvnm9D3ea9+G8Y3OW/Ie5RAW8Dd/+6vuhog9pPfvJuO5gBbnv9O/FlyoPet9P7dm8L+EFs3jXs/UF8Elvf5noG1jOwnoH1DKxnYD0D6xlYz8D9Z+B+cPY3+esQfOGFT4mH+X/7t37rV/DyZdDPPntVVlWmNjc3xGw2xSRJ/cHBkQ+C1H75y9+1f/AH++ZhbvdB/1//YdjutdeORbvuZjUl6emnz446vhecbW7v3bZom+fVvW3ae4Pas+zZdxLOnvXcXwW2Kid/nkG72lN7AmxPDFv+HQ8CaevvzV2JJsuVTmK7OjKoPdOo9RYby9a5UqBgXjk3btuj7VyQEF8GTHv0doBtDVqNj0GLnEeSWRFkVVxG/UIJ3xGzN2ckNpO2Xcu2q4NwIoQ91V/L5mxtzKIKUBAtbdyWUduYtTx6hylHNzPU5Sjk9jLPn/IOQ5WrefSx7EjyI9aBvPQsoGXkMWWbloHtiVUrdA11leqScUvztoa0i6hkqyAhoVKGtKuWbQ1rbTVhkOu4v7amKkAPYtveZdiSLjoi7059POngrFdglJ0ybO/TX9t+Pp+KQj4nEvkUrF1EInsQMhZVPnXhPHr5QaKRHxTaEihAPwPAbjNP7S7b1dfjudCW4S2pFFHV1mZtxf4g4G0NbtWum5j9usfWuhu1XSv97eVI8orqSWXHZjwHupTWyhrUva38XeVyVLEY2twP6jHzGwywl523Z5q3BGAnAaiOYZDr46szQLUJZI8A5ZYMaOiNvKS6cMeOxcWlXVvUvcHAVq0rqY5LXo4Mai3qYAv2ORr5BOgubNyAKoa6APaAKLiC6E9JlKcfI4Smv7a1npXbHoAd1yPasej0+jIsbptDE8vulQtufOM26jTiH5/vjSDcuQjF3i0Iqf0cAAAgAElEQVQiHyGHqBaj3bts2pZhWz8tGVwuYprPGz3IUATRHW/sRZRiCBj3EHzJMLcGtjPuuU0Fm7gYbm9ScVynCy5PZHnzijzNDVxUCLSILG534LYt2QXMbUcl1yDXDBzHKbM5y/YtcK8sm7gDjwxzuf8WxaYjfyTn41QItTG3apvI5sXyWb27J8bvfO/rXlzq0xLgxjoCNmwbC9eRB4a4Ea9RCXXQL4Eim7d1J65KQbnKZCLSVTU3enJbIdu1lhSEwtWduByNrMCB9aWq4S64GvByrHKEZQ1zI0EeqBKnzFu+QZep5brFsvC5H1JglJuFqUqzyk1qmNuhIhUiPKzM4Xapdo7Zxp1AOOthpSfYLbs0CVEkWTk3bvnFF3A3buALDSIouROXO29Lom6IOC2JOjxqIQLjfRkrNcitzQIo4wrCcSxQOeeLrUBvTYzZmwIGDGe7CNjRykopomFezIYouQn5FJDl7bgDt/18CqQUlaOcH577/+Mtyhuo7WWqEuR8+fo6ouSR4W6E2BdSHPSlGmghxlfRbhUgXk7APeNRZBaATeLL/P9HheJGQP5SLPC49LRxC+TtPpLTNI9dPgC5kaKfTUl0NJF5rSiFQxojIccoVzXIFXCIRJ36mdoCum2I+8FA7b9UuS0DJL5RVCaViFtCig0pxCulmzytZefbVWUf00q+aazrLrp0HeEsErAVobwVguPyc/G0VqNvlTbJCDOFlOYLU1chdXmZ3zy/b43iV+y0NnERxiRdO1L5MSj1LQptAjXMdSk5ySPTIb7sZrCZX66O41sU2BRcNUWlPkCj8UvY7V6EsriBXax0lMlqusHWbt8XojZ0HXQGEqZs6nJH7vuzNyQbuV2Xq9D+/+y92Y8s6Xmn977fEluutZ6lz+mFZDfJJmmSao0kDCyL4w0wvAxgQDJgXxj2jW985wtfmvoXDHiM8Y0BX3gMYTAGRrYJy54ZCrKtZYYjUiSbZHPpZnefpU5tucb2La/xRuRXFZWntrM0RQqVN19mROT2VWZWZjzx/H7l3Oq4d6T6/m55SA58EQEmNVDJ42txVB46qm8p7O0bn7+ZqGhhyY+UlFPr3APnGWqqfectj2Mh6j+tKv9OovFbpaE3oyh+ZM3i0IL6UoRHx4RbM+vrN2LZ/2HtzTuJhG+Xhj6txOEPjBu/paPJe6Yec8Qyg1sFSEfexxOP8duROvqpqcef1tEkjE+sze4qXAY7d8+aHl8OYJd7dL8jNyo2dn8kxnUX6h7ocflpc5B+RWf5j02eMchNUfj3bZFIFEVNPo1QFD+vrX0nS9S6lcuRy11D92d5jl/NYs127g+LGYTzbOX+46rIv4AQH+Mwvyec/v/yKb6TDuFbxQwOk+35ZxRIBraxIvyndX8eTN13UZX/8dj7RW6H/1eZ5JuqloS6/LeGALdSLI72Zve2RluPp9V0xLHKx76MXO4H3Id7mC82ulHLLeQ9BbStkTuoqnoeX7acDd0WBp9e95OKYWaYe+wi/J+nQvzn2zmkXjiOYeZu3RDHHKKTeRxzH+6Etzk1cq9j8l4GhT+b2py7c5tIZpgBG7o9LFW7HJNNlzSduTDO7J2iitJIiD/0o2od5K5/Zl4WqXTR0bzd5V3IG44Svk4k81931253Hj4pe7ezY6IxeJ9nh8nZaOSzwJZ3GPHzCObr+vnnvc/rXu+i2Obu47nubV203cVW79OmA8DXr4zeufo7w80WNzNwMwM3M3AzAzczcDMDNzNwMwN/M2fgKih7+v0yVKhc9B21/d79Ll213XnXDxD31VfvYVHMTwSG6TR30+nS/72/90eNlfQ8vx1e9Lv3y7r+ZZCWAe3+PvidHRDnj2+L8wzaAHYZ5P6yvD4vA7V88DMf7Pw8Nu3Lfn5XGbXNLuVO1PHTVm1r10YAKoDZsP11emrD8zkP1uq8UGzNpj5CHqPay5Po4xWotXFkG6s2jqwsirZ/9KJTugF+8Kk2OSxJgKKtM/uYrzO368AWAXKBFAWblvtntRRonF9KhcPzO2s5+jieI/hxgK4n8BYgDjC2e93zDNz1/tqzMciy39q1si8czdrI4xWcxdN1YZsz0BbQWVSbCupDBrneuFpoGfGIQicovW/OM6TlWGSOR35GWMtzfaa/Fpc98OK5DFuGswUksSA68sjODR05gm3usT0Bt1iXc58OGrt2FYn8VDQySS2R/AsBW4axCFx12Omy9QkgaiAyTbhuOHHC5fqyzovwDLDliGQqpygGd8jbojFuA7Tly2hLgGQMUE4IU97n//JOJ+DW7YMQd4G9LY93n+6xNXOOU1YpzGxJYz2KrDmu289khrOCjsnBVnuZMTNWjX07NXMgSNueW2AA3SSVXnwKIHdk2HokxAzJ5/xaR5AJxr6SCfLtAINaEWPlFjh4Oj7Zc1RyZdnabUAtRmfHE7uWCHwJJEeI5gGA2nnqsa3bt53LHEEcoogRoMIoSkBkgspJjjpLMJaJX8wnzflIpi6vS/Q2bufDzKic3DqJQT6n4/ZsZPJpdHJ4jGzKopTHYKsxA2EPUcpRyCCz1eclAiYjSeXUgdpQ4MsSgF037sFdnEBccqUAb/k4AQ/1ETS3u+rCPc98be7/BObWCEOPDGypmAkcZ0STvDFyW3CrgC9zXDKarNl3d7YPN/Tj9v3pbXZuP3TtBvv3HIgMIoYTgDuI+zCvFlASUujAZRibCCQUGroAN8eYhK9BRJuY2Jkv1VAwwGXgy+A3GLgMakkNTwg/m7QMcfnJ8LoFZdDHvIlTlqpXh77bGIysQDuGtxyZ3KO8xxC324dbe+slopAyKZ0rEyfSWvtFwvHJqV+MnEhNMHa5E5c/nflyUxkPpBl6spEbrFsC329gLnCHr9tAQMNxy+12YrEhZW8J3tWOyp6CWwvr89XyjJ1r53yhtN6KiSzZen83zdj4hW5H7vqbZESuKEBqhoOjKJYcnczv+CXIiJfx9t3zIUaZw6l5XbByH67ilUmIufB+ACug66TavxXp24mQBz0knQE9KgBvb4MbFSuYW6N8LIkGEmiwK9UP95176wjEh0Pwmw5hfkgSKsAoxCgTkPioqOxWpO1BbZTvgFwu+W7gLVALcVfQ+tNJzIeVzIcCywVRdE/J+buV6TmAxsB9NZKSo5YjFAcVuc2RFPI7ZW3Y8v1yFOkPjJv/TqbdA0v6NSXtT42vNiUNNqWsPzBOVYTLAHEH0t1bkHpABFxYvfOT2k0tor/Awm2A7d0VyL2DlWKge5Ghy+s5bnkANp2DamOXpa64N/dV4G9b5I9IR2OszYQivSFh/iFkyRfcodnOxrP9194ev/bxuwcHi+PRkUip73LpQJQKKLaAVQWQM7gdy2i5cLbXl6oZX4/i8seVKdm6XXjyU2f6qVTLfUf1Z7WM/7SybOYmf1aZMoyfjpRmkNuDtjv3q4ks/6p0yb+yGn89U5JB7utKHzLA/VwcZ7w9Ry6zpcvX+WykjgO4rcjJQ+eTq8DuD9RWsW7icsxyiGBmM5fb6DeENktvVQ2E4XxPKMvLlODQGZ/eb6KW67pr5nYNXY5a7kJdPv9tU5m3I3UCf6egaga6/7uT07heJp8VQmextgIFvW+i6su6aHp2uVeXY5YZ6N4S5L5Nqdk0VRximB+n/enfwiLblL40FlKtoOCRwS2D2nJph2EZj9lgY8FmLQPddZAbYOx5kHbdvF3fJkDgEMPMnwOzw+l2msTTcLvP8k3nD2ZC/BtD7//+nhD/0XZNP8QN+zCv1H/Yr4m/maz364ZYZjZ3L4OyzwJ1u9C2e72w/NOqiLln91+NUXw8m8GdbVn+9/Ms+j3n9F/GTxu5z/L8z9v2uuZuN/qpG9+souxMVMcvm7UbnvMVcPcpe3d9J8RisYlXAeLLdpRcFI18neWftIl7vcfwYn28612/l88V+OvF2L1LN7D3RT8Bbq5/MwM3M3AzAzczcDMDNzNwMwO/LDNwXTD7e/5ZjdlPCqJ+7Wu/A5ubhfzSlz6P+/uPsN/f8d/4xjfg8ePb9mVB1E/qdi6HsxvYwteLIS3A2+6y27jIog3RyL9oy/YqmxZgF1S0oC6ovY5F+7K7acO78aqO2vVO2nWj9jxI+6yw9jKr1pZTGSCt1n3XhbbBnu2C2nW7lo3bcz95Ari9BrRtI5B/JheDT7kwpvnPdL71GwqkL4kgYzP2BNiu2bJKKIHeFqGnFj3EDHOFkKMAa08MXG+G6yZt019Ly6Ka7GXRzqch2LXd5yXByDEep/u0UzTQagVqY2dmSlbJUg5itme7Vi1D3CYaGdCRpO0dv7/cox3XglmsUYsGxirncvS05N5aBb44F9Re06g985iRRApVWkBchPFMfy0KmwmTNT21wqvz+mov+q/ivaCJH1hHwPG5MUchz22yE6Ez4Iki4UztpebxPMvWkDwF/1cZtl27lmGtQE9AOXgcg6AJONwAwTHIjfWpLzNq15/PBcD2Fvn53gm4XYtIRuLmxvL4BOaSrV7Yvg3AdmmftMat2weF92WiajOtlR5payZGoKQJKrVJ1h6hkjsykWDnZq+JUQ4gt4BhA249p4KuwVkBILgDdGXbts9fbgK4Ix6RI4tPOn6DaXsybrNYCWCPEKL7ICiXfbRuBkM9xglqqM2UxidQtrFs6aDm3tvWqm2ihxvY20BcGKohzDrj6JzXGxFQgYDZ0+uY4MQJw1m/nE85SpnqsqS6rp4ycLPh2OV1gVRW3L6OcpmTqasQq0yVS9iKbZ96/YQ7cE+7bm0UbNzwGM63bzvboeJU7coz3JaSIXoD+FH3XRPQin7adt9OLANcmTpqbFwO4PWM/FYnNnAbsGoR7ZTOGLiXfOVr7du+PzFuRUSwUwvaq+HEsk2HvrVwFwKAURgAjjzSVDSG7pm+3Ab6LkQLfS00scxY1kBJxPfR2L3hPnlsDN82GfkE4CqhgCOSuz24DGOFK7Fr4DLgNXyAhMpICA0McptIZW8a+5ZvlIEsA9r2xap8LDUp1WvW5XXemiQ+V2e2U8OawW2zCtTcAGZNdLK3XgslQCh/YuO6XCFGvvAoEiWtMROl9bgBvGbVecuRyByX3DxJwJphbPibCMAFrzsLcU9hLgPcnHSp7cFA66EVoI7ZtkUhe7m109bItZyYHGVC1ikKfbzqyVVAxDD39TTxMNBb86PlvgcYLZ2fsaHbfV10o5R30kQfFKXhv8oUZaqIPBu6HL3M2/H15qBMH6xeP8wqgFxcGbjhPoZx7CqifCxVhgj4uqBygWJ/TO51AlweAVIC8FAD9GLwrwQD1yIuBVHfIy6mIPanK/M2FVTOSAxy5yB3zqdSiiNjCk+gG1iLULWxyisrl+OVCQeZlAuNPt7RkRyvQO53ayuHSm58UJtJXwBxXy4Q5B9aF72qpfpuB+AWRP4VJcyhg9mWhP7EE72hlNn3MC/J3bFEVU24jBDSmqDgkR+PI8gr8tlPjZ9MUBm2cOfWbR7LbJ8Q3WUGbphD3mZJwvfRyQVJ1x05dplhrx+9UoxnH0v0FucYqT7ZJnKZIe4UtWZrt/f2b/vp9ivxYDGt/ff+Kf0c+tW9+jgqCSc94UZAJAyI8o04ckvn9FAKO3Ne8TiW2nynLPQXktTs1VXSk8Lxsonz9ttyQ3/eTc0dheJPivopkPvVRDYlDz+1ZhF6cXk8sOQfWWd/K9PIIPftSOUMeLeVWL4Zyf4/L2tkuMsAV4NwEpFGogH0NL3E0P2+V1HP1/ozihYPLTV27nd8HH9RuCrF0wL3gZB2SV7elVFVeCcDvF0fA8xlMzcYugHuxoDE0coMbN+tre2CWz5KpLtuE2OvhFG7Qsvvra7zf1QmH6q++W1lBg3EFar4MhT9H0G8bGKYla7vWhNxNPM3sHf4Nbccf2Zj88Hh9PA2W7hhZBtXCVExtF1U0yQYuXtHk7vDnfFePl8MOTp5SUb341G5HpnMy6Ew/V6WHYdt8tnxJkPZoqxGPAZwG5YzrD04nG6POusY6oZl58HcAGvbQ8ba0/cWFj/dV/TThcW/XFL06cGo+oaV7r8cF+KWb//BhdO/8Gn1ZbfUWguxDnbZ2H2ZUPcyOMwdvP+T23R/FybJP4It+4NiUNe6lJFJXBilOtt3cMn/46dWPY+5e17PbtfatXUfGfL+qsBdnpSrAG/b03TR0eUgLuvf7Rq8F5m4V5mr/Bg/qZ03l9nB77zz99WL9PFe1PX7Mnai8W3z167f/d0/kFd3lt3A3mf5XLjZ9mYGbmbgZgZuZuBmBm5m4GYGXmwGrgtjr2fL8sGAX//67+Mf/uEd+a1vPXLPY8y+jO+fn9T38Zd5u9xByweAfv/7b6vzDdgWzjJA7feP6Pks2tPbeLHXycu99mWQVsd9ig6GVG/PEB4CXNZNyzD39KDljLiKiGHuy3y0z2rTdvtoT3tqPzmjNsQgM6i9jlXL0LYLZQOwvRDUdiczTcEP3haxn6OaP5SL+/96s084zvnyz6QdfMqFMX3yXWXSHi1vfdnG+QEOfv7HUT14HeZbbyQuGllVzms32BqwEXsSa6xQ8WUBtQNUaTgvQEfBvu1aswx2GwBsfNrEJAPE3GnbWLZ2ZhnY6q03sYW8tRXlQkPGjKo9BWh7SLsLjkZuQC0NYqIAamUqhNcnoBbJBvsWpUu24EBOcTsf+sPeodj1Ek3KfbcWZSo0Rd4LQ4h9tH4eLnsBQ7Zr2w5bWniE86DWhS/hM4YtFdnz9Ndex67tyTI/ssNEoU+4t7aBtdLbwkfpeo9tNxI50igUm5IcXM24qnZkmSERo4rOqYG20AMPS+j22Db2rMgacEuw2di055m2l7zJW2iZjQDyKUBvjGhKIp20YxOLrBuAi4PbDagFlXUjkln2pZcEbVVP79il2ZeZukWVX9jKxyoWlSspAu5eVWKTrD9qR3eoBnpkpmYFdK1QfTlFjT3utZV9tduYtSEy+QqrtpkHkluItADyJaDICDBtYG53ORu3zLrQFwBqk8B8jKDvAbhDjNRwBWwrjkxuzNsZDOUQZo4t2xgM6t6uXyyO1UjMvcte9Yvl8RX27WUf0WfjkcFNMdIJ1aZsxhbKjrjPdhVVnCAHOUeiotrFHKtM0NtFWD4BOd5AWeZkk4z8PAeSTdxy6ME9P0Z5OT7tv+XzZ09da7dZgwpAJjW4MgY9ogbEysQ3drBIEtmT4DjcUxFRwx3PMXD5dpr93I6aoFwzwRMTN1iw4WGcxCcfyRPjdqSAoWxr0fpTgNsYuQxjI4JBKWhqOeHZN7ZuJ0oZBjPZQF3ux9W5YFu3MXUD7A29uWuXm6cv+m0HrsIy5vjkcAo9uHyZvIFUKrQElCDh3JRQE7cW65N+3ObDYmXfntyIyCxDWu7BTYWVUbSB1i6JREI8AhkRenb5OpFKnQQnDMTTWCXJwlaitE410coMb/kBeysaaCtYeV3wQUDeeC8itL4m1cDcJk7YmwSELkPnbfdlYMxU1Wr7qO9nGyRTF+CuAHnswY0FyAmPhoQrvXF9KWMJ8pinQgsRc5SyhmpkIJ6F7btwd0OKbOJ8/kqkEiuhjC1VHKW8tDZ6YqlMlBqVll/obZcrW7ix0mPBef4oRsaaCUcup+CNIZTdmOVg43at3PDceFkGrn6EUX6bTCqAUOtoYaxV23Hcj4SYJegHtxHmDtv45GOQP2fTlrtue+DerEHuReBv1yAeA5LnbXIQP94HOeYI5Zow4i5cxvJs4d6NI/Wwqu2ZYHGk2Y7SoyNnZwx2gSAOQDeVcnk3UskG0GLqvYuFTA6cjzKkxdSRa01c74dSiJnz/qfGui9FkX5gnbsfSfmqVI8fO7d7V4nF3Pno2JO/r5R56OzwjlR7j5zbMUSVZZgrYGvpxcd9tK9829Ce8b7/0Asx8xhblX0oXL3Zk3KydGZsZXKIXKVgqx0ro8P7WEs2cRvjdgVvh2BlDtJNSJ1A3BDHTNHAYr2U96CIOtcrphjxsmKHqvruK2+W77/x1cGrD360OProXX1M2vddyX27jYEbrOqh1GbprPp8ls3fK/L+W2m2eFzXcYC2c2fVsXP61Sgu/h8xwtu+prpalp+LMJp58vOVnburFDLQ/VuxTn5eGzPkCGbn7UgKFcb3jKt+M9bptypTfllL+rYxJAjrz8XSMsz9zMrAfVPprEI63LdOEQjsgtyhwHrmKeqO59m7A4GG45m778V7Ki4Z3h6TU72OlXsRzF1f/opOy29Xc93t0g0GLnfosqE7FpGY+Nr/uDKOY5kZ9G6QEA+x9j+pameEtr+XZNlYCLEHqt5Ap49JmjC+v4K6AfD+unJC26q3Pdz5qAtyA6hl4zaAWzKlzHM/0CoqskFvEeDr8fH8Dm8f1g978dE6uA2XGQgz9J3MjjcZ1oblfFmAMsPhYB7WMbSdLOZZd/suyP3hw+OdV0bpZNBLmuiq9dN3K5LfOq70W8PN8qtZ/lTuR7dH97zrnwd1u3HM/0uVFc/am3ve9pXrVzXk6lHc8z0q1P9bJ/VvpE7/k7rvH8AA+IfcRd9SKg/2ReDuRbd7XiRz+JF7XhRz+HEMdwHCj2ZTLc4A8665O5+DGAzA/wrFM+NVgJd3jPB8zud3MABdvtztjfrCF96167btRV25L3cnz3/jAH4feUdYa8o+fZ53eD0rfObHuG7eXhTX/DzPh3dOsanL83id64ftb2DvZb9rbtbdzMDNDNzMwM0M3MzAzQzczMBlM3BdMPtyLVl+RKGSI3zHPAW6/4X9ZTFyf5GQ+DodtJfDWRDPa9H+db1HLgO0/JhsnSP/Lk0H4Nch7agaumn8Exl+t140OsMHI5+epObEqSewvvxZ5uBl2LR8f+uxx89i1F5m04b442DUBoNWysQLoahr155n1V4L0jKQ9Ral0cppY8MoRKqXr/6GjWwk1PxdibhJKt9f2bkVqGIhbNr3p+MRW19g0y3vVSwW4/sREFZ+8EqGXhQG6rg1a0VhpdMMbZHiOJi2AeIGYHsCdp1MQLoSnExaaLuM/eSRFOM7zh3vKT18Be38Iy/Gr7kzwNbkYGYPSG59RpHQPentTBAqUMXYuviYlwnr5o1Ry6BW6J52Zd7HySgXm8cjOsiO/WbJl2ewfZiAkSPxaLjvXpsLtdgaujzfozsOhUtAanSOIimxfmo8E4vMYZrywqrCp+KQ+cW1ikQ+01u7smsFOFlCVGRYtd2yF5yIHUTQEpCqhUk3+7o4yk28xVHIuYuzYNfKFthmGrw1q/7ak3HNsE2EdyqK4ySWQgEJpRC9R+LuyrL2kNc2sYYWTTetIE+AOQNajr/laGSgTiTycwHbdARQTAGzTSDu2qwrgihuR50hCk1+eQptQ1QyuRyhrgmzjWf5rDh3W1b8Mr1jc7PfjEvzhJtQUYuMDC1bEGvmZyBtgLU8jnVNlc9t7ocqEzNbuLEeR9blPvYGEn6Le65xu+IUrFskdwiIKQFXdbJ9y5dFRsSwlnIC0WO6xkCXgW0LbqP7KyM2JZ6bBurqrRbO9u5TPX9CBhK5OYjBzPfcHEZ6My7NYR1jDDVANJCJOfAuu49i8aGbXXaAAlOZfAhRb9o0IVs7RqWOG0y86pHlfly2aBsMuJhNWNGzQ3lbzdzjOrXjKFcTomgHsd4ninblIKncYlmiGGREVYEYp+2YpOSWuskn9lUN3qdgF1EwbXlKGzjL3O7kvI1PzVzkl9E0WLun5q3bQBVNyNbjJk5YKLZoCUS/OZAIVeXJD+SpgWvOQtxg4NpSIFVEsgddE7f7mJo/e2zxxJwNsDXKBcYCGkC7grkBxjLQZfu2NW7PgtuTLtzGsF1B2wBrOzCXr99suw5/w30xwI3scbzsVLR2LVyGtgxvFTLvJphVc6hEG+mdqlYN5lPTmUuRY2gbSZ5I7ZXkOHntyc6QbV22dBtrl5GrXRIbu822TX68ALZ0hStK0KOkrOfu0ICUiJ7BbANzeawnURKN67zOoyzK6qPiINpIt2pv84hjmMPjYcu2jUdmb5r6jXXrlmMCNbPks3WrN4BcHpekXIomtSRs6MrluGSOWW6+JJCLCSX3155EMAe4mwrUzpeZFEnBJu4ojjc2BBxZgOhJWZWVkAOGwHw7G1L0cudmPX7pSUydp8J5VxpEPnxIsX3bjVnmy7xcI9lg5QaY264T0gPmfbBNfHPoxOVu3XHEKb0QjQXMtoBIAQ084IIt3DFw+3h7+e1bo9d+uD/9yHlwFmGuCfpTFIdD8lszFIds4zLAzZ2nRAp8UFQnAHdbK3FsbRkLEZe+iedoYpQfeTH3KMZ3hS24pPiu1m4DacaZ6O8ZLz+lhXtsqdeXojF0efkHtXNDiTh1RNyjyz25I8SKI5j7iDWPryg5Z5A7krKaOhc/cTDXArbuSflkz7mdagVzGwvXuuJdI4aOQHihckEudQxybX7Pq+xjBrpcPSC8yzKpjpeoTOjEfQsWyROK7W2sVAHSB4gbDNzwmhuQk2M0janLcJejmZckCgL0n5MWq/FOeTRbim0zNT+HOL0PVaHAn7yH7sdx/rCqOfoDA8jtSWU3lDBs43IRAd/XaHXZR4MS6nlybJ37UpLVe/bUzn1QV0ks1ZJB7l8WefyFKDUL8vaJ86YLcRnmjpWUE+scjz+qbf2OlsAw9ytaI4+fj2TxYQ14W+HwPesNr/+ps9WeBb3ek8u2LnfpdqEuQ9/XFMwjFGf+AQYL11MbCf7FqL8I3bg8Rog+xCsz5H1b95bd9dyhW5ITx85ohrkPbRlzl64lSl5Rcc2X76qkYlP3z6tZxKD3e9VcF4jFfUjgIZTJzyriOYLfyWLN0PcvTGm/GGn5vdo4HucUm3WIy5ZuDyN+eSWIcZkkOOc4ZWvK/mh78+PZ/uRWALps5nrnErZru+C2usC4DdskMUe9AwSjtgtuuyCXrdsAbbsGLhu7Jq8GfL//8Mlx77du9Rd/dewH89HO5O8OvTy05EcAACAASURBVK/2D3f4dromL59niHtfOT9efS5f9YXlWda/LGv3DVvjLWWidSD8v9Y7/p/L2KwffStUQREJxd02A1uid8m5XTGfJNy96kfxeZCX4W4x550IT4DX85HRXcj7yxrNHF4TVxm8q6PfPcC78qIdKWzx8u11oW73qPnVuufu4V2HnBfZsdeJVP7+9y8Hp89627/InV1Xwd7Tvt6n+3kvina+iXJ+lk/Hm21vZuBmBm5m4GYGbmbgZgZ+OWbgujD2epZs+D7XPSDwRb/jXWTe8vx94Qvv0t9UI/dF443b3xsXddCGeORfPou2C2jDQb1H0eLEfA0WbQCxbMZex6T9RRm1NgWhCvBhDIlZsQB1VeRx+F3/ov20/N64qKO2jpVDqakbfxxgbYhBDh213THYtde1as8DtQxsl8O+zeIdDbOPAIb3IZr+CIWNJMNYk0pieEt0hIg9kssPpeu96pLDH510JRtMqd79Irm038Si1l4g9rcpWLTEKYne+ovM2mDRNhA3AFtU6ZnOWl8oN/vAiM3PRjB9BMYuSKe7yOKlL2aSercaSNuNRrYm72nZP4W0Sg1CLPK6UXuEW3aT9pThGkRf6DDmOLIlZsnYP6ap3I4txpXw3gg0fYOZ5d5aBHTPY9e2DOI0FjmDvC+QxMKn8z4uhw2cXUUinwtrUdBlMcls3lY+TmNRFc2o6nJu0sFAF/OJzUYR2fqpSORVh20k6qJw8YVgOIuE7KdKxomUTK6lIGkdZc77RVFRmpe2LGsnjcUakJNHoSJCw+cv66y97H/wKh55BFTPUKS3yBd7iL3bAMWkhbaKbeoG0AKm4xZIrmxcXgbpKEQlv1BEMpJUvWjbF+ZQDONX7aR6vwG3Svbc3Di1GfXtcf1zkOKer91S9WQNUu74wrGeTGorisxBVTXRx45y1Vd9u7AL1dMDX1kvYintzEsgV1w8Hx6xeNCn9D535rLduG7b5sG+RYheIagfBMv2FOhKjqhNAPwRCLkl+zC1M67wFKmMqRL9GMxhlYBA0ptRZWcVksEEk3Eio+neiX3LIJeiIUA1a2OVLz6RNzFDVN6CyCeIolqB3EkTk4xuBirdbfKFV/atqSaltLKiUe8WThZ7HYC7I2KcUe3jFl218BYgzoCs5tdF27m7grj1fHi26zYYt2dg7RrUbQEvk8jQfSugLpoOXJX4Bt422Ctu9++iFjKT4I2AphfWHtsTPs3PmTtwG2CsiOwS+RMA/dJ3u3Cfnr22+7bpt8WIkM+XHhr7dgVZG2jbwNhV1LJv2lrxjHnLIbXnLD8BuwxtG1OXb4Nvi6/fjs1tBaDLADemPHbibNz+3DR/VwZ7wEYuj2RztCIij+33hQBdG6OWIS5IX9tCBrDL1q1yc8idbfpxA6zl5dyZy9CXb6O5H9XDiCqIUJuajObrVHwsB0QuExZzr0hSITzfB6nm/ebdVMyhl28Kky0xzXtUZNyVy1HMBqJCQ50aSA40lNs8kq82mw5cbxIUekYuHy0wKSI3yzgqmVOAGfTWoKwCMxKAS/B5BiLjPE7udm0ikFcRzD22dVMpt0vnDsatebtkw9aXj5NabT5JVDTsC1AbQuxN+IgXZ+sntm1JJqBeJgTnD9cMY9nSdc43GjRbtxyjHCxcBrYMbkOkMoNa7shleKvRu3CZrzNoX5VPGWg7SaLnxrhhFNu+oGheGUcMbnXsRhKKHfADBMDxsHc8nS/Hb+2Otn+0P/sQPGU5yPdygFuGcFnxETqrDt5DY93S8l+xPWVSYOk8bWoljoz1YZw1EdYY98E3pI63eyXSlmHtx44yBrdPrM2tp8HdSDtezoYu9+MKIYb3JOYfGWfZwn1dydkD6wYB3s6I4gB0DUEhEdIhYn3gYMYw1xOVH1sXHXhfzjxGD60QtYz2pTdbHmXJINejLMJIQi4Y4t5WNHtMaRUsXAayPTLyPlb6x5RVCTixZFYPACGKedWd20BcflXPVpHLDHrfxDzeB73ogU/nJIoxmmoAPovIzxziQBLNR1JVbN8ywO1+cASYeyeKykd1nTDU5e14fGJpkQg3+mKaLXLnZLBzg6l7L4oL3paX8/mZ8zZYukeOaoa2x8b6DYbva2OAug9WXboOcaQ8zq2gAY8bUmx85G1+V8heIuHxX5VmtCVVnnun2cjdlKKae9KWADck1mzgsnW79O5uX6m9hbW3eNQe7EeuShIUjmOVg437yFXJZ3VvyZD257ZMef060H3sqihD6bg7Nxi6wej9mfPFawrjz6helXsrh0K5mbfyXVOIr8QD82dV7sn56IE7hbgz5yhYuzz+lSntrsjsXUVxRITB0h0m8UFdVxvekRJS50kSzxflckuBqvm8d0UiZFry6AV/0aziMBoHUuo452UMWKdlNYowqtnSNdU0CXCXl7NlG7ZjwFos5pnuGLm8DYPYMFoymtcHsMvRzD8hzD+7keUf+Aj/cEZy0wnx72elvJVmBW/3jQfTja9sZPM/mYP8zc3YvHZFFPNlXwquWscxzJ9xSz3W7T+c54W6b1fHEffiBkO3AqnegwGUFfj1H4LN/6YswjZiKcLS1S78GPzrhrthvtjgXYe8XagbYG73B/mvsr0bnvdVkPe6Fu81dsZcC/Jed+fadSKWr2sOP4/F+6I7/p71+mzqvvPOHcnR0V//+vW6f5/F7g0Q+Ab6XvUJerP+ZgZuZuBmBm5m4GYGbmbg2WbgWYHsy7Vkw0Fy/JhP4eqL2bEX3dZZsPti93HVwX0ve/3LgbO/evZseC1fp4uWD+q9yKTt2rVhu/PGi4zZFzVq2aZdB7UMaNd/h4ff4+dFH7+Mflq+vxbUHiqdbdnTsVA6S+15HbWxbfdLcBynJ4ts066DWl4eoO56LPJ5n0cXWbUMaLugVjkhrNS+Gu7A+aD2fXXWtG3NW2Gtyjc/r7KjH9jjV96JTLxNbNgSVhVRlHGMcQC3HI8cYGxYxvYtbxvG7jZNZ62rNBu0HIncPj/TJuTqDMzsA5LZLRWgLXlkgtqatACDAc7z0mee7dkJbE2EwOGm37cMaU9jkPd667CWL0tfJgs5iPtuXrVjUT2Rt+KhXcynajgGDyTlmkl73rLOH4UhbQR5WkNWJLg8C0U7hm0DaTHJz9i2yCCqIT4XwtoAanuqWHahbdeuXe+wbWKQscqbPtuuXdvcF1Fj4a4vXz2nSIHqR2rY66kq0WKQxrIMschl6XRROzTOH04XdlhUtgJO0ETGDxyXfLbS8bzXLiHvyo5HANUUMD01ZYl3Ul9i2jZGbjw8Y95ClCGIhMCXYQSQrQ141WndsF2Ztr6wh2IYvepn1YcNwJ1WH8ie3qXaF000cu0ObE2p6smBnVvTWLVLF3lDXg2U9qVz7Xmh3cLZE6AbCSlipXyJI1fXB6HD9tSw7fbZik00xwvSm/1ORHJ+AmeDdbs+gugxoCXw3EObcGwym7kIMl312kZNXPIcx3K4G7vZk0r0+kMyi/1VdPKURBIrXU5EP0JzZBLR6w0FLj6yc45hNrPLp/XEwp2RtSNUbNQ2ILc8MXFRJrKXJn65nMrx5i13fLgHoEdyY5i642lOQBUScsdtdMbEXdYVkosIpQHPbMlXvE0bo1xlKwO3AbRtNLKuwORNpPmp+XoKc9vngQB6SGCmbcwxWa5obUgk99+arOQ98U72M3SLnORgJH2VexFnwi2ZsuoWNvrFqt/VItmSX1mEbtms4tvj24Xm46s9nemfXXXfttYs99EOPBVzEezbFtT2fTBnG5jbxB/b1sY9gbD8PFvIe7rNKkq5A2vX4e2Z64iImgjlAeQNqddR0jxoU5dYoIAQqxwilUOccvdFEczawhRgMGpMXAa4AcjWzlDuHAZYyxA3kwoZ0HZvh5cxvPW+lkJEbmKL9h8+SM/RyjkkBu0sKqHnlRAn0clLivxAOGG88/yeiwRh2D6DUnuQlQNVDmUkGcBOnFtqqEcIYIwXZYlaG7NgMbQxfdteXLHgHlwENCGOmVyeCZFNPVLG4JbcYhtkWmTC90qvnyQCVeHJaMTEuxyEEDHIhKuG/baSrOtm3tjDQ+KOX+oR+Jhjm1OlhhypvALAeaLUMDb14xnX+7bcXQ6l6s+dXQ7J5QVIHaBtGGsExabuHGVznQx8ta6YsYVbO+d55HWVa+MAgp37Gem1A/Hw1ci/+nEtPrzdjz71KK/f197f8oDLCijaJzXfQt8/5AOTEGhu3ODImgkBkvBu6IXgI1AogFw2dHtCCAa9Z9RLxNmrcTTm0PRYULUg0S+8rw6MyRPEYRficsxyDRA77+ZjKYAt3A0pSzZuGd765l3dnu6v4C4ve0Wqx2zhWiCODm7KVz+w/njiYfCxVyURpbeknz1xYmCFPgJEJ129w1CXIe7A1/2REpOl9eMZCDIy2Vdt7PJ0hBYZyjLc5cjkDEwDc9m4DZf5k2KO2r0FefJTSqpPYxlXgCf27g7VBxZxWxNxsbl2CIkimO1I2eM+ZdfEK5w9BZDbBbzcm8sRzCOpLN9nsHM5Ypkh7kAqyzZuiGDunm96dVdmboC620rhnxZ18U6sE45WDmOIWA5WLo8fOy8fGue+nMqcDd197+O/HSvB1u6XtOajIQ4yEOMc/CSMO6j7c+/cQAk9t968rqInc6Jbjz13PZALgNchHS28J4a5Arh/V1kGugHyhu7c9fhlvszr9p2JDr21P9Mb/td8JXtg4Ttqs37LzfUDW1YMdgeoiyNn+j2hlo+90Vso1RsqqVIUPpi4AejyoT9n7Nw0rXrepX9e1f6LQst+JAsVZ4uyKjY3t0YPg4XLIwjt2NYNdm4SRXOPTq8D3gBzA7Rl4MsRyetQl4FtMHXD/fyzA5t9ZUPN72Ta/sGeiRnE/vlRpX8jqfW9bJD/o6NK87J/uF8mnx8o+7czb/7ogKK5F+KBJbkpvT9yQox7VP4nm9rKxTyLdL/KYmz+2V3WrXvVd6/u+qtimL/pB+4fL5bwphzTj90E/+tIiH9Q1hTrbf9hJqv/ig6TP3L9qgG2Shm+/A/cyP1YbpF3bQf7VSc+hCcA3eZ/zAvA3U/K2uXHtQ51nclx0xu7HEgRorD4h3k6333qKOtfdXs3/A2vArzBxr0K9D5LHy/HzfH9hx1Tba/s15s45RCbHLYJZipv3z0fYuzeeed/aPpyuzD3ouusX/9ZIevL3P6iWOdP8jE+j+V7A36v+rS7WX8zAzczcDMDNzNwMwN/E2bgWSHss9mxn7wlewpTr3uwYBeQXgRmz9Z8tNUkbf3H6fmX+f3weaHtVXCWv8fzY9/ZAfEi3bMhsYd7bH/ZXvVXWbSXxRyfb9Q+EesG7YtGGl82Z+cB2gBszwO1upr5uUpoPRnrZRm150PaFtqG6OMX6agNwPaqGORnsWq93sRi90t29OFf6DpJiajAYNMKtmiTlKKyQB7PRiOf/mWIFB7HkR7rzB7e/e0Uq5mH3i6nJVfBsFVC9flygLIB7LaRyW2cMlu3XcNWCNmCylVXbd8fJtNSLX22JTneGL1ZtmOxtKbu6ThdWBclQoLidQxpx+Z9v3e4gGz3c4sRHGQl9ioGuT11NAaKFl2zlmFtTEWsRKmtTwyPpUvtFLYiL6Kl8HWPR6RqWEEPJLnayYvjj7uv3S6wbcAtJWVfFIOuWZtAnXYNW8Wg9gqjtnsf54JaUBF4oi6sbbpshTMNqA2xyAxmr4C0T70XucOWPS+AZZqo4SDVPktE2s+0jyX1/rWvbN3/4HFx+N5Hy6qoyS6KsiwqkLOlZYp05ekMtIV4jOAq4q5T8DXDOwAzBdTDxroVvTsNkCURA5QTwihdh7TPBGsbo1Zv27ndJ4IxCuCQUCn70Q5Vfg7OVy2wrT88O7YAl0EuDuPXzWE1FVpm3lKuemroK2eavtsId9j+O4W1pmpAbmPbKtGMieJdzohKCHNgFIFMEFzJcwBgJwj6LoF5cBqNjCkQFavI5Gq1/iFCdLe1baP7rYFMORH1RPlA+PRVj0Qplh/VlNyPsPyo8skrXpQPZHv5w5rST0WYgEE12KXSleTzQm/EtTkqE9RRJJL6CcNdkewMyT1p4pVRxxFwq2GFw9Xfa7ACuRyT3EDaVWRyC2xXFm4At5110xMLV6c7YIp9ubF5m/twgTAiW85AJSNaLgsCTpRFnjIGuTFGqoGIHbh7YgI3r6V6koCKpgHY8gvyTFwx78XtVwLmsW+Xc5xyOmu255eZr4BET6DPHUSDmcncploqT7EiYRRhpJFqc3bkws6MO3ElTws9BXG5A5fdSlTI8DZA2/bN0tqyXQO2C2M5IZyiQmCdNd9dWku2A2gTAbzuBNZ2wW0wddciks/C3rP2Llu6b2z14P1D0wLckZ83EyxXsZklCLQmB+ssVFI3Bm5417OJy7HK3U+BVCfwpFxyQXuzXOl+A2kZ3rK5fOpoAgx1z6Jb6u5t8u0VFE82dZIW5OLIl74mK0o67cwsnGcFWCwog56o/dJH4mTUquZ+XBLKM7TlKGeJrgG5/HiEGlXkXT6SojcjpBSMnFq3HMhIHjkTL4yN2JRXVAqQaQNxg20bnif6Jg4gCTYueGuBqoGS6dyCUAx9U6VGzi6hhngm0UaCXMJdudyRy3/PAYLYd1Q6cBvgCo0y5dxnGzk/80L0GgAsRIzO5T0lh9yly0A3cnY+I/DDFaRly5ZhbRhbU1cIBrpLEDHD3PMs3PBcls2RN4gB9LKd+5biL/o4H0m/O/ViXxD1PntnI373yewD4dxtA+KxA9pYApoliMoQDZGgflgZho2E4GP0FAeIy/fFkcqlJwb4Z2kkQpUJwT0KcCfS1gBGB6YB/QXHLt+LI249r8dIsw+Ms7e0SA2IeAi04KOHhiuI+5G1QzZx/7So0zta6olz+YaU6WudaOWPrRs4IMGRzIfkm9t/z0hRyehgQCYrCFKHkuMR6I6w5onDoVuZuZmKHwyhzPYtjre12Ns3fteo9MHQFVszmR0MXb7NI2ELuQZkZBfkdu1dBrlPSNseOsF9uor4xQb8Eo8ABCJRdVsKVRHVE/KJIDgxc/EcmHvRf+Fuhy53596J4rJr4F52/pGl5WcipbtduofWm/Ps3GDrdiOXx0LOEWm4JVW0K4UiT8WWiA6PoR5JgH6K8qeFp9eOfb0nUPDfuIeA+xHAvWNv9zJUw1ej5MHHphr1Aec50e1Myic59x5H8cOfVEW0I3W95+o4gNwQvxzimLtgl9fJaLh0ZpHek7r+rudI8krl3plMSP2h3sl/nQokV+gAfrmT945KqilnSawMXI5SXu/UDetGJPG1SEsGvEJCfnIE0+pIJoa6kQI3WxY7bOeG2OUu0OW45QBiuReXDdxg63ahLsPco729e6E/N2zHy3/w5Hjn7lAf/5Nc46v1fPODqL94rxbEYPbfo0X/GyKuHGnz624x4nVLL+1nhsr+yXER/VocmX9Z1ZrHv7AkdwHg393W1Z8XANOi0v/2ZmxG1TRhoJsvZhtd47fbsXvlN8MLNmAr93tHZf/vjND9wTTx77tS8JGtnCnzxdrLvUi4hY+wKGr66jjzDHbLaMe7433xleGYPoz6/mD+UPMPNiHjC/tvr/P4nhXuyvzi+/sk4G6AugxzT35kPae9yx1IDHp/1bp3z/s7XgV6rwK85/Xxdnt5+T75MnfydqOSL4pWXu/Hvc51fhHdvtfdidc1bs8+9mc3cZ/lPr/2td8RX/vaH/vrWr6nO1zb7t/rdPmub3dj/V7nk/Fmm5sZuJmBmxm4mYGbGXhZM/CsMPb3+Hc2/iL6XPkZsiX7zW/+jvjmN/+Oe5H7DLe1Hmd8dvn1LNnr3dYjFw42fJ77+KTgbHuw5SP8mwpmu++Kyyxajjlu+2db8HpeH+0JqD3pqj2FtOtJTS/SPXvVO/k8WJvqUjKQ5Tqi7tirQLisQq4qugzOridkmZht6atPl4FatmkDpF2HtV1bNli1sigaSHndyOPuo7sQ1Gpj+w6kUiRbm9b7YNV63UMGssuNLc/xx9nRh7KFs9xXy3sAW2gbLof7C5B2o6oNw1oej/rbkd75PNbeITklZILGxSPLUBacLy36qAtlg2lLtc3s0Q+90JGV22/rxq7twFq+T4497otpcuxvlySgF9tqrmSVLHHIXbkL54SW0pswgvPJWE5wApsFn9/CY3kkbpl+/QixfhLV6ZvLsXwyOPB3Zht40JdoxMTtzjfUo3GAtTzGkDfplnwypPFIbIvE136iNp33WgthzGWdtc1j79i1J5YtFZkVyrBJGyKRhzIfNXHHq/7akzEYthe8FM+AWkp6kshzJHKwaxnMekLRxCKb3vgEzF7WYXvVy74Da5sOWyBPou2wZYs2S1QyyCRlqUoGiaR/86u7r771aq9XWxf/j9/4+N15blk+tHnl3Cy3lhqV6fT0lGHLG1A5RzG4TcQ7mQK8dVULZ1GTz58EcBsMWgSiU5BbTQmTZ+u1RZSqJ7ft0j4RSvRd6SOQWOm+7PnCNZbtiV1rfN522/ocIzFAKWIGt3IUv+GNn7N9CxK37dwbPZSSjD9sOm1H2tqZ1Xo7Uu6ofiI2otv2sK71VhQ3RiDHuvIYCwGeg4P9wNXmECG6R+CXK4gbYG6C4LkeMW2sW9Bb7aw2LKRoTVqx6rKFAkButaYtJGAO9kHv3gLwvj2/cwvMxIEey7Mj1xTbY4yze6iiyOeL2dMm7mCXaldhhLFfLCacLSySnZEvnjCohZVJW/PubJCiYLu2We5diraIWbhre3CDjZvNqFruYtzfa8B1sGuF2ZcbW7ebp+gSIDdj9zG2x5MJNlSV81xbkMtRyc1n64l162arZdQYuOXh+Kxlu4Kz/Fi465Yfi5iNodIEakhgp1yjXHo2k5sAWzZxNwDsEZiNQS0Kn0gnj00PN3SROLplJT5WpyYuG7llIlHMHXfigl+65qGFGGVvW+Dql503R4C2/da07cYXi54nvxQhEvkis/Y0MplvowXA7dw/ff7pOOX2OsHoXV+/kUUwKSN/BuAa2X6GMrwlWzfw1qGA9U5ckH3gaGQGt2zpWqGpqObIhi6qjFKpMJGZYYs2RCezkRsDGekr6cmIdSgsUFY91UeHKISvoQShy1U0MwNZ5xaqpAiIOCEgAQsKFDiwIJvkarZnwRUqk4hs6yq3OPmHkOiUQGQVu9oLb+ebAtPaQw1CZEe2nhnnBlKgbyAw1YJjmPm22Lglnw9RZDOgPCGIKhCS64Cb7luGuAx1vUhFDNZpIZLa49SCKhnmGltWCC5miMt/N+7HBSGzwpmSzHRMqm8EqOOhVD3nzBGDVe7FZXAbIY1rwolCjNH7ZU/JQe7cPJPtWEHbj9sFuV2wWwLqFOhcJY2t3i7oZYC7qcR0Bzzn4+NdTVt7Fo82e0m6t6yfCPK9PZCPdsDd/pjU8Rb63r5HY5Diwnqamto5FDPh3BZJeYSeel7g4k4cbezVZuIJvPB+wMuEpz6PzQcHW7NxxPG+7O3j0crUzbRcbLOJTGBn3rtXJC4ngJsbAMcCySfk78RSfjQWcskm7ofWRQMpxMx5P5RCHDuXfynSJvcUTYkSJtNs4b5v+JAEgLkX4IXMkVz6qI1UPpDebPaR6iVhbIU+5Mts435WVvi+Vcnrivbft7C1reWTfeN2d7qjhf6Ogvm+hUElk8MhWGSQy5HLY3QyRCgHE/eAtN3FSmnilHCMFfkZIWi2i+dEMRHWDHMPnTc18nElpzA3xC1fBXW7HbqNDeys+nyWzRnqplK43Hl1dy1e+bsrI7fbpTtpO3LFdzo9unvW2fOgLkctc5zyxHl6M1JRJPgFj7MeqsnUmzsKkSOcSyEo5a/OMUJ67OyDgZC3B0J9UJJ7tSZ6SCQ2AOloR0ZowA0PjPVvqHjvsbOvGPTHbOYGcMvGLgPdWzKqLgO7bPJyPHOwcyvyYg8j9xp6X5NTjxwt39AiKj1p3va7aqtiW3cDfdOpe0dG5ru2rrv9uEfO0baIRBvMf/aUxdHBwpqx4vegkJ6ZcbB1t7P0kNetm7oMZheLfNA1cC+LXg4Wbvc6D3Q2G85nt/437M3f9jb5ly7Jb6la/swJmwvtv4hVFM7/Z7JK/28hKoKk/jU7HQfoW5JHXvd/urh4jIL+011ZbKzALUc0k+5XaBYxj2zoTo7mW71YzxjmXnT+vO+pwRTuSTD/3aMq7vUUPSyAv+00JyljzxCXf5AZs5AcZxTOB8DLl723WCnvVTJyT8cltUfivijY5cdzHtxl67cGsL/skczPa++y3XsV5E3TzReC5lf9hnkZ668CvC/Z5D0Dep81IvmTtFyvu3PuOhHRV3X+XnVffB9f+9o/k+vA9hf5/Fu7Guh3f/cP5A38fRnvtJvbuJmBmxm4mYGbGfibPQPPCl9PTdhwAFWAjFd9T+hGD/P/6Ge93nVuP5it68D2eSzZ9QPWLrNmv/7138fLemr5QDpOb2m36dq75y+/6GC51sS9XvVF96A4vu/vf/9tFb4fXzQGc/att+7ge+89ovXx1Ki9vHf2l9GYXX8fX2XQNr8VV5CWfzu1sBbEev3N2eVPA1oGsy8aZ3zVZ9BlNi1btWJeUDQeqWDRtpD2tI6oG4PMIFbIiNaXXfUYuuuvsmm5o7bZN7BcaNfrG1xMIikTHyKPr4o2fhZgex6oTRrhAoDBbK6Qox99F9jyOmFBmiQlNmrXe2ovArVhDtaBbUaFXfhB3E+gmvfeTMXRD10pUwnZThNhrIevYANlwVivx0qMP+MaKGtyaGKPw3od2aazNm8C/0BmowbUTv12kx3qQckAbCO51EvsW4a0bRSyGhC5QiE3PZIUwg1HMKkXflQGu7ai1PF5tmkTWEbOC1o3axnSOsHxw4kRZOKp2BAjf+zDeCRuCQk19P3cP5T3VOxLqpiD2Rrk7GfCbX7uqVTCBtpimbBZm0KVGhRWeasDtGU4WztZdEZhqgAAIABJREFUE2obizK7rKd2/XV6WW/t3GbDk9jjC2xaieSv6q996r2BJMCJDKTPeSRBBXgcg6AJONwAAQsgnwAJBRKWPS2Hg76skkiOeomWn7qd9P6d39y9/8OPltNv/uXh42Vp3LJyLi+dYwN3za4dtbC2v0N+sY/YuwVQT05sW4wGzfITmOtrwHjMoHY9+hiJHS2OWT5//bmfAQTi1LLlHcJygBJ7dmZrQCjZFZQ9aU5gbQfaCiWyBtZaz52du2fO137pKhe3QJacjEXN4JbjkRtguxnF9ZEXQlPtahzJ2M+A1AagPUaQm3IgZmZOQxVDSeQruxC3ZA9mdu45VjIF4XLZk9bOvVxB3ayJQCZ72IioINvL3GfbgtslAvHz2WpM21P7tvLJPSfKj9XKwg02bk3p6yxVMhQvUMi+HG7uuNnR42hzYNJNuTP7eV6jjmOqy5JMXeqtpHaF3vHLxRR1lpBZVgA62LfdjtsRKjmFOh82scUMLnlcXUZXJySjEp2JIerNiKJd5qWyn1RtD+5gDLYPoOZtEWhVl25Rae7LbUAuERKKmG5ZgXt43PTetiC3eT6I1b6vy9soxQRM0fTgNvfp235bBrUMaEmkMYPbYNw2rx+2Y2XPh+UEiBQ5wDpCobPcRT4RtSLqe8SFOGvg+oGUSelcGcu2C7fXgFwyp/3xAeC2cJYhbeihPZItpNXE607PmxVg5W3D+dP45G7nLd9Wez1e34XDq+WdmGVe3+3RDed5CtahbgNwM6xaA5ccMMRleOureQNvGeLyiSFu84+LObuIgCGrEgqst806hresEzK8bbZRGz43UyxsjRypzEYuiJ4X9rgxa5vr2BwZ+PLtjlVqa4xkX1gwXprKF3HuzJluXbZvU5hDAQNIsAYGunxq7FkGsHYWSdmz1tcCUXnwRQN9M6WtFBFkOlLW+xK8yxOpRr1hLA9nVRkxAEDUS2ss3wapYWP0MkNuTFshFXib8GX+i2kwqQFdgM/TBupSPVAymbMe71Ef8TxnwuwWXu+jm+562V/yV44NKbIlgKtdU+S8RUIRxyhrKeKeNcczlEksMCq8479HPZZKT53PU34DCNkrPZlEIJuLkXHuuOaXFHq/sm+bsRunzEA3gNwCMGKgyyO/8DUSd+eKDFy9myRaClF9SnjN7cYDCdnCQXFH0yaDXC7LLUBUKfioAFHnzac8Rgy2ZtZNyrruecBaAEVeykN0bpNBbiJEFAtM55YmHhzfb41AEZu6G3GcHxtrX4kj9dAYGyM2/bn8H3on0qbwLtrQWvLj2QI4PAbYYIC7BOiNkdATzAmFuqfw6NCYN0vAfTZh54QD6938VSWrsRTVQ+v7d5VYsKWbCJQfryBu+IfynlFYC5VzB67rgFu+fFs4KAgxFTAdIemfWpm+oWz1vlVxALopgmHom6r4QW7r2x5FfUfRhGEuQ92clAn9uSN0MifpMnRyBLbpyW2+8BGVDHIFUbUrlT5y1vQFFAHmsqWLhHV37ELdq2Au30fTheu9nFmrGeS+V+T9t9JsEaPw380XQz7PHbpT53QmhT2wsNDohq9FSfWorhKGvptSG45g1lItd5XC7xU5F5YvbmmF6/25bOCqVbw1Q1wDvs8fz8ZTrgUkQ6EezZ3brYmtc0g0G+ygplOoh4WjWgpIBIonhnzG9i6f10T3Z572avJmIOTWUKo9INyIBBzVHjZ5PLb1bk/q/QNrBNu6HKXMsDb8vYOpGwDw9+VG9Wk/j6yvGyv3B2Jc8+Upf8J5k39WYbyNkcvJyQeupq/Gw/rdeqHejvr2+6YyXaDLlm64n2Djkj8tF//Y135XxpgIKoKpy4ZuF9Ku9+V2L5u63OCjZK5znY/zKvu5kH7HkvpTny73ZWuJd09dmNs9z9uEy78tbO9RnM5/KzG0m2RFvVyMGdYuKzMM0JZ7eRnm8jpFwvb62QJjdLw8Ydh7AeT9b6dC/wdbuvrLqqY/W0YYwG33MQ4syao3rhjghh9noZcmXCbvkGEvl9EzyA2Ql/rjmm8rqqw0WdrpwDnbicNwt3oBg/dZrV0+QpmPXvYuOTfy+ZMwd5v/kz3vbd3Hrr0blqloQbzupFtpDk0s8/rlsBMiRDdfBXfncxCDAfhfBcjLc3QV6L2Oycs7q1aRzU3vbncn4Hx+B4PZ2xl9F5gGMPqs4Pc6OyqfxYbl+ViP4VuP5HuRx8i3FYzbdcv3eU3c6z6/dXOXn+vzzN/z9PzeGMDr/4luLt/MwM0M3MzAzQz8YmfgeSHsL86EfZ7/yc/6HYC353k/NW7/2K8brC9i4vJtX1Wb0X5PPIWyXLtxnrF73dsB+DoflCbO693l274OlGVYy4/9nXcAzoOyXUh7fLzhr4pH5tv7VQC0/JxfjkF7sTX7123Rhsjjy23aFtR2wWx7viL+Dcs9tc/7ecWglq1ZPuj6vPEim5ZhrRCKClFTVHu5btQ+6+O5CNKaOvJWoYuhiCpI6wGZmIEtVoZE1lMMZ7OjH0u2bJ1KRYg/Ptn/81QMcmvahpP3KCZJqsZlYXkMhu0JsBXz6kj2klhk3vfvS7H4mSv796VON5p9BsZWBAc/AcjGAGYJMHoN2ss77V34XGB+HNHG6yWDXjj+ocDkdqRufaVqYC36/gAmRU7DmqFsgLQNsO3EJLN1a0WUaDDRyB+auRtXPTUbA4mTGOR1YNsFtetm7Sm03RYKS7KUII+V74ul6KG0BcQH38Yq2kA3/JRvwO3wTQ/5IxRuIbPRrTif7lXp1r3Ug3S1jyo2ahnSdqEtg1rusTWQFtcBt0/B2jWz9iTyeM2m5f7aCyHtdaKRLwO2K8uWd9c3nbVh7PTYxlrEg1T5OJJpGkuZRELIJtARqbKW8hpoWaleWfz/7L1ZjyTpee/3PO8WS261dFUvw5nhjEZcNJQoS4AEHRxDPIZwYPvOMGjfHN/6a2jOvb+AAX8DGjDgm3N8IBiU4UXHFiVQ5JASN43I6a32XGN5l8d43si3Oio7q6t6psnhUJ1A9xsZGblUZGZkZvzi9/9X58tGDa+1a2NE8qZtK/LOwr0e3KbXczJwn+u0ZUjrYQcVnLEOGoEtwsV6PCfEgR6q0s3tSSDYF1oWZP0pIZR6oAfUuI/lxLwTHC2FwkEHaomh7R2/sseMjFDjEIlrq7tl7IXjuGRiYNset1YafYecPY6mLXdH1gDByntqGI7dQhyoUTh2czxUIzpyc3EgtHsSnLxv9sUxg1xhoA0NGWr8CkDuMpjFTPBjW3bxymyeqj0Cv+KwTKwfSijeWBBhEeFs8UWztm9LsOcO3dxT8TYDSgdqoraPO8+2rQiIhtsDxwbg9Djbe/Bm9egXR2iyvDNzl1M5OcjD6gIiZC2H47CcT5N9C6BGAG4GFAS1q4No1/qmQO8MmHJ2CW+lbqieHmK+85R8m6M03KF9CMg4eiKFqiuUkxxIA7eLgqgorBZTUNmEliu2kXM6dBKPlGcSJpZYEWHGcPeZldtFKDPuuey/Zba2Nm0vN5AxKrnlFOdo4MbOW7ZvmRGzZkw12XEp1TwEpol2Z4Dcf5uuf9mD2+/DdQKoWa27cG1grJYALlLDCb9rEaUDqAAN725n+zeC22dAtg9sn013953RTfCXl3rO6I0RzMXa7O0M3+ehMVu5DJV7di4D3Fy6jIGt0mUP4kY4D04wQgOobTSvIdf5c9MuGrkLUCoH5+ouF1ZGtAiLdhkjlTvwm4EIzSUMbmyFmS6IPW3DwFUNvYEArVvJVXDI3bnpCfGYOResciRAoQdHMtq4Sk6cAk6jjVgyELkIb+sgRCYo+NAqTr3OpKZog/PxR1I5T6G+W5jBtA16B9tQk/KLQHJZn3KLbly+Ae0HKgtL17BhKxs+7ipUQaBRHlUP7no2cTONyiBiGyOUud6V7duArRZstmLL4HVO5oRjkdnCDRRKEWoikbuMxJTNWDZ3V66RyP24nbFbeGfPB1IOL3yo+LoYQuW8r6TWe3xZCyjGUg69d9HifZGZy8ZuDmQd4SXsLaTEscnkl2S4JF0WxKM96d898/IfNYS7zBl5noZwrwJhnwZsG6Bx40M9tW4FwUfDliV4jN202CICZUq5OoRqrNRk4cKUgh8Sgi2UakshsFQyglt+Yk5bG7tyuUO3FKwGUtjRilvOmxbQ7AOdSfBvAYhfZBAOZyAuOM7+baT2YSDgd28DkLWEZgS0GAusF0RmiNh+7LxOli6buG9oJR9a58+DgEdeRLoVhFoK8iV342qg0TygGCDRWBAXqXBxKQ4kzJYBRgOkdkGSPwrGAXD+JCh5ILw78TgukNqRgHoRIJuDDHcVTI8dDnOppmN0yBD3HjYMy58DOLuIFzMKYyJoE8xt13A3RS6/COZeZ+j2+3P7dq5EoKEULhm5/1AtRwxzF544KD5feG8Y6CZ4u2nvtiDqlXeDTMoVQ92p836ipEzwdizkQwa1bBj3p/tQl9+TfJkDylfB79oANUNdHodSfdySe3vq6agUcG8V4EmGNPaE7VhJNXPevaMGT4+peu+uzD/6uatHXxDF+dOweuABLqYhEFu3i2DvJ7DbB7ps4e6BFT/qgdsnYuC+3IO6k569W1MQOYpwKI39mzXIZaD7JTN0k7VVvu1HRDJyhSeVpodKX3AXbtPaUerH7ccpX+3RBc/Qt9D5WboOx2GUWbmoQpOF3m38lRpefM3Wu/8bmvkoOPEeUcYQ9w9kXbKRm8ZNqPsvC9UcNLO9/1MU9bHrgO+/GTXwv88zEFq6/5xmw5+SwodGL79hPA7aptwpy/P/ZSEF9+seNtM8AVu+brJx+XLu4n07L6sEdv+iLclkyv1xbt3/dELmY8fftrXy2ro0NkKRdiRDllv+oVZUwbTDsh42rTqHChjY+qKwqmlVH+qytcvzGPDGZdaRzKnLJlm9/CMw/YDkx8vTDHPb5ZFK0y/7g3Bz+evg7jKDwNbuqqFQZij6I+ePXAd3+fZ/WYC3/9g3YW8f9OrTITHcZeibpjePLq/mHfz9TTF407q5CfCuDYUA8AP5/vvgeCfceofZelv/A8kRcrzz6xe/6Pq5+DZ53AS7/Xnr6QiEP8kOyttebxtITjsX//APr/4tL5p/m8d41cDtYHGKnk5m7qe1fG/7d39Wy31aA/h1B/Cn3UK/vv7rNfB6DbxeA5+XNfBJoeunN2B/FSbsbb43/DI+q683cDuo2gHcZ2D3RY9hmzXLry4GxC+OUX4WfXzd7V+9nf/efeMb/1b2AXQCs+nVvOVgQeTvqNdB2aLYk2++mYU+sD04eLE1++vcN7vtXf2rNGj5/tmi5d9Hi3zV7Ux9xafbWLSFKWTVVj6NbNX2TdmXiTVOlu1N0ccvgrTcTfsyNm0f1PYt2pcxao1vhHK57O9jEEJotmiDFiLZtJ41USLbN2vZqhXcixpjkQtxm/jj9DQnWHslBtkoUwT0lSAZRxSqUSgyRyGOogz17rsyQtnJg2jbXgG0YAFWx+u70JcgV43ui+bkh0aacSMn7yihh467a101G6h2sYLJ20SIQwpQK7TRqCU08bzA1vG0CJWd4Lk8FYeBQMrc1yuGthRomYGXDUjPY4vGcXftdcCWHxzHIW9C2w7W5jhoz6henIh8eCfUi1PZAdsfC6+GJGcfo7/zddKnf6vU/a+Z5uxRU4x3cqd2nHIXiswdn8m2sEE3gTDw9HN2LQrypKyE9jKNk0FtFQojJF14ojsxBhnbOsYgK29bJzWPje96ag25VsrgKp8Nthq1SGTQ2zaoy/t44dv7BmDbgS3OdGXRCjJgV0nSCgMMt90uCs65FjLPpcwkisxoRajHSHbWWDmyrplVttitqvlTR+XdZ0A22bVr+5YtW+6yhR60hWySem2fA7PX/ZEMaQNOUNJ5XIQ4SBpK7k1FQQxuSzZro2EbIEMFM1DyPrjwKFh6AwSSmajWL91K7Zp7wfo5Waplqff9yp7KUh1cwtwIbEXB88VAHTLEtXPrhFGCQWoXiyylm5EhxCyatqB2hQkXPE9ksgyNX3UwNiwxlwOhofVzr+RYutCCifCWxzR/tGneioLAs2HbdHDXnYFb7JCaMAV8Bmy7ntuWircycDMHisMZPXXzom0Lz53neRyJXA7GoVrO5ejugZ8dH8vhmwd+/tFTECiimXtxeoR6kJNtNICfoTE5tQ1D5QhuezHKE0DfdOB2MO0gbYK2k6MO5Ko22rf8cCTXGRf8uiaUciF3hhNwo2fPPLYpSjl3Z/MQ05MH0X4NAG4eO3Tjn0B1BLlxnhxDc/QMyKZbewGw7ZKZuZvWd5HKfikYtvpiIGTdEKFiwIeUK1BriIuZxrBTCXFehNiHW+xKYhab1z4kC5f/sEsDd92BGy3XZOAuRBdhvOeTQdvZsQxp1aWN283rTh287Wzcq8s9u05/mavLJ8t3m9nbv11DVC1QDHa7CGUKi4x8C2U+BhE8x8syRKOVD5cPbN4s4gNM1m1/2pgxCGpjZy4buRyPzMA2bsCD48Md0KIBTW2MWGbzls+LUF/CXT4II4Q2fsFJ8LbfnFrDIDCQXXpQQ1zF6OQ2ABQSA4Nbtm0JVZxmiLsMWgzW3bh8m5KjoEMTO24NtcZhttjVWVEIJ8thAXaxChUpf96cxyMfeHmUIz6OBRdBWO7W5WhmNnMR9VyjHVvITjQ0+xZUTcE7iTBAFMsIbtcQ16g8a2ylIawkiMIHNKds3Fof6lzKg6o5lQyMUZYrBLlcXxYKpYrKtZ5hMy97V6udI+um+1rtnlrHh0aSliI3nIwAaHgavV9Kpfcy2z6docj2pchPfGiu685NIJctXI5Rnkike5yFYOQe2vBzSTTwgHMJxO9aXE8PnxCKBWF7iKSfBhRVCNWsqZUH0UQLtxeVPNE6ZwPXCMha70wEu0RmbLQcK70QCMQRuXtaiYdN63alFGfWhb6Zu286E9cANHtIwPZtgf63a5I/qxDkAYrZgoLhqGSOV2awawDqHMK9A6V+8tAHbpeOr+U54dAGv5BCDH/W2ilTMY5UThCXlxkKqN+Q3qwY2IqwUdCBDfCHLNHocZD2rvDmaZBticEsSbQlQs09ugni8vQXFZ18tI5frlwYD5SYjqPf/vwp2bh3BWdnANTezS3iiAD5W2U0dQ2FI4t4RxOdXDcGxKEkmiege0dytLHnvuKwL9VoINXJw7YxHgj7QHeihGWYy0SBrd0EdFP0MoPcv6lrPxY0eNcUtUGkc2c1m7scycy2Lvfu8nz+6/qgNk0n+7YPdTlemS3dzcsY6lbkd1oPDffp9g1dH6BmUzf16BLIh+fBhkMhd0rUKyJcnFN97w1TPD52zbsMeB+76jAT6oQN3W0glw/zYKibIO5PxSgauTk5ZHt3IpRjiGuJ+Dw3y0egy+M9mbUF8ofXlud13Y/LRu5mV+4mlN1m2LJ9W0g1TfCWr1N5N+FDhBLYbdBrBrlHlNm7uZwdrZqyligfg2rZxD1W6PpjH+oyzOXY5I8A4D9a0XDc8n+BzfChyWKXLscqJ5j79fV8tFZXmWy+1NSjn+ty+Ud+mX9Pmep3XVvwWLdg/khb8++Drv5sr1wcrO1djlr+XkPyw/NG/8l+2c6Cx3kj6T+0JGfWqfSDKoRg+1CXstxq3QiqPM6Ej8YtG7o8rfTA84+8ZOOmaX4mtkHeBHP7gJenefkUx8xHBmeuM6j9cGTTkcKvOo55WyTVqpldgl2VUzAkVIK87UVwYVQgx1ltvtL6cLfRpVQVBKlWrzTiuA9303QydRO0TZFhbOgyzO0D3mT2Xgd3+W/aa4c+2bufc4t3E7qKFEO3WDyJn0lVdeavi57rz//Od56HvNftoHv33d1PBHs3DdvrdiTeJmKZd3y+KO6wf1/XTW8C3Zftxv2sdgjf9n6Twcuvg0+zY/pVmMCvzeBtn9yv571eA6/XwOs18GnWAEPXD/Fb33qfbj9u63Nn85Xwm9/81qVZ+Wk+M277GfXPYTl+dm9rtz4Dutu7cfm2tsHabc/VdRHJ/XXema2PsUt1efF4G1uW4ex1UJYN2eHwHvWjkj8v1mx6h77Ino37JG7dQftqDNpXFYO8DdRmorNgr4s1fnHccUP8mzJX+acGy9tg7XWQVuuh54On+bf1pk1rNR98bZ8ze18G1PL6SLDWqdoXQsQYyRYlbcLaEAImwzbatD14y9D2Zbb6m1Yt27Xn2VAjeso9cRbqVUibYK2jUOdj2Vm0P1zf5RrKRkjbn+aju53wEIwE0aYRQRp18LXG2ilIPVJI5H0zNWrvS41Y/ZMa7twbX9DBNMFbNm2dgAHD2aGYj5c0nA7gopzSrt/HY7nCiVvCxAR0ThCqCRy3ObRGiVr3u2u3RSH3I5HBVvgM0m6DtROSbopeTUjWxyjsQmaHXzXN0Q/bOJ78gx3e/8rQNRWLwGJ1frQcHrw5uoS1DNW5z3ZLf220asnkDGjTuAzFMJDEUtXnK5/tF7JZJVirIbhL07ZttTj5AYQHf0BxPp8//ZDUg9+/HaxFFOChBAmrbtwSiUzAu7NbQjBxZGCLQJfT/ErYPN97QaY4ZCXbWWaK3dK4OWK2KwWHfEoTwNdtA6a1tqqd0J1JuxmLnKxb1h31BMBexiBHmLslLnnrewJRioHaD3N7TMD7ZKEJAfYQ0KOEWbB0Tyh4TAF2UzwyjxSgZC8QJNR6oIZuYU8wU/uykK1QWPiVP0YjhtG+dbRk27Z//8m8jfMDQDRsLQQ5VKY98aU0NCWLO2IgvJt7jkisMZMDsMHzvLAMksdLaFtDRo6M2Rcn7Wm4E8djOsAc6ghz+fIWMgC/kiPp/ZyGDG2JoBD1IxmKNwMSFc/ALLNMBrZjdWnfbsJcOZJX4e5EM0yN3bTJvtVZjnKcUdty363xs6dH3HVLflrzPBCTHQrzisF/tG0Zm5I6QLTH5NwEpZg9s287cJvuI9m4Hbx1Zh2tjORxF/UgijyoBlZOVHYF4MoKIEgK9fEs2HICfnrxHLRFPxeD4SQsOMs01NTOOFB2DWTZeMVLyzY+rxHk8uUaQZYxLjnZt3GMsdIQb4rEQAB4ciMp1ByIBnkQrSTAMGXjl0YBcS5IDEtk2gZh5TErRGfhKpEilFFmAdyMI4HX+0nZvHX4DNL2ge361VchQUFbEhT5uAuGvsmi3QZ7r8YxX798/7obALiZCdAF4b+++3vO2wvJfbYMZ3nUnt/LGYFtMPXiJoC77c2brsewlk1dBrgMabsnviSOV/a+4ZhLDv2NccsBJTjXRAM3fuCiDoFa0QaHjhD68JYv589SB3lQ0Ai2cDlCmeeVAgmEDkBWtKR9MnDZ1pWqjBGa3Gd7xdAly59JYahz3JWZH9wZKXsxhdrJ5tzOLo+kCWI404LGS08XBa0mS8gdm7g2WMsWrkSyBLJxIALHKjegJHfhekLNlzHELYU9WHk5JbJDIitRFhHUFkqNfQht46oBhFUHn9cQNx78gLBvyceIZT6fAC5HKA/crDgVAz6ygiZSDmberyZSFFMfKga8M2tPNL8ahRxUgWwCuHzMQIpO7kcvl1KNuId1ZDIxFkSHCnMVgwY6Cq8z2Hct8EYqnr8wak+27qIFMT0NwLYo8nZz1jaeFwgJ5LJ1LEXeEr/bOB0d24lWxdz6KkOWLtXpSImJJ5jlUsDS+mEDNK8sd7OrpUEcT53ny4hJxa7R8hDglHtwFRA/5lED4mkGdMig9tS7dy1h4wCnM0COWha7QPqc4NwjRrDGhu4T56oDqfM2hOYja91lL24HZZeHMoSd58DtlY8N1tM7I1cEWAYBazN3OCNhBxgMAM5HSJqhLp9P44LQDhEqATRCwAVv1ba9p4ZC0CoETqaI0Da+lShMGcjyB3yKXO4DXSSw2yxdjjP2RO08+GZX6oGj4ABxYQB3zrxb7UhVXni3Yri7aeomoMsWbgK7uVSL47aZfKUolkdtm901WZ1AL8cwj6Ryag1w+W/bQyouAvf9dnCTQe4I6CAI9VHLsdzkd4gwflnmyxyGAZ9P0wOUT5c+HDDk5csY5u4KfTYHO0KAEZu66TyXPGikkiOZW6BjJHrTg3jUgM/eEYPTj0O1mwzdU/ILCsBPP3zk/PCBxNUjTyWPfxdy8xXh2r8PKo5DDPGxpwhmtnoZ2p4Fp39HD5Y/saviPV1W1wHc634IsI2boCzD3f55NmxT1HIybf9qscjfR2OGRsYY5u80bXhPaLmzPq+VObchjBnseqLs+2RWIw/yTeXz/5Xy8z+jevwXmM++QfX4273xaxSyCxG6yGVdLOerE/2eKvBnkDXBXRindtr/TjfZX4is+dM8BLZyH63/qN+BKvsoKPtF4XR/ZAicoO+/koviEWj48o4+/6u1sXtqG/GjmVcMcd/WIfwPT232rpD0fS/ErLWUjopNoygkhTByAJV2ronGLgpLCwl+sLZ32drdXNccr5yAbR/sxo+GtcHLPxw1Z/dr4UsogQ+CZHM3zec45tS74+1KbAO7vyzAGx/nlt4h7t+tXe37gDfZuwxy+cc9H3Xdh72/Sns3xTJzZPN1Bi+/szbhLp9P4PfzbvH+8R+f2WTh8rhtZ9htrd7d3XNxU5RduryDvbfb6cew9zrzNgFUgA+wb8hyPB+/Ljf7anmH5DZTt79Dsm/eXhedfJv5/xx2LH9WO+i/9a1vhm9+878RLwcdbgcpAD7Y+p3nZXaWvV729Rp4vQZer4FXtwY+CWS93fbuVXW2AnwLeHv8qm7vs/ps+XW63wRQNw1bfl3dHKl81ch9mb7aPpTl+0rf1frTPI/TWnjebQ7w68Bsqu+47rvfbjRwP29QNr3PX4U9Gw8uHUG4TQct3+9nbdDyQbjbQC330k45sW4jwWnz/HWA9rYmLa+DmyKPpS5D+n18XT8tg9sVrIB/Z3M6lvcNO2S0bfpF2/UOzoJ0CvzmWEod4S+Rx9RTy7HHUhnGs+46qzYI2v9RAAAgAElEQVTB2mTZ3gRvI6yVhdrxlUvjuSkN27N5CC5znmqhJINZUz6A2F2bIO30n9aRxwnWdnu+YhzypVW7XgMMa10wUok2jUgu8wG9FCSDGlu98wbZp38/EIOJ46OlodgFFjjF6AtOD3Zpx39cNPm+FxTUknb9nnyqmmCIp3fEmUhG7RKGfglDM4i5mRMTJFnhUfOI3ucDnJl+Zy2DWu6rPVX35L574p/Socrmfw/N6CvA42r0PsizDwX4BvzuV0me/xB51Kd/p9ThV407+mF7dfx+m995r1BZodrqwlK1dHKwp4XOZTs7bvKdw5xBripGXa/jxuk5YCttM7fFaKSr+eXI3bWirVqSmv9d2rO+DuL8J8sw+a2ROP8B4MHvhmL5Ub0YfqmM5i0sq2o+HUH5hRIEdTZbOj0Ha2EFBINo0vIRCv2Rn5g+sL3BsN32dxIICSIbQWgWqb9W6dGhxtWJkIN7yNYZCO394tiGwaF17TLGI6NhpTJCWSSGkLEJsZsXo5K7Za61bRnSlmo/LO1RfFz988j1pWIQmrDqDFyYBUf3UcIpp5JGgKvxyeXoiNvBmTFwe+IFAe0JIzE4v9JDPQQfzsXatk0RydElLe6+JfTxR8nGfTbv6Od24Z0aSB2aQKERk2jXCszFQFiybolajcIiSDEUzs+94/jl52DtKR3IIcygBQPP7Fvr5zCKEFcDO8HDGKPM128huxqPvPRUfCF7DtZGaPvzlvSujDA3Qt2JBluNQOezSys3rljigssMpamjgTsYTMjaBllYLu5MeJ8ntW3t7bIhBSYsFzPCvEBymltpESIv4Mzbmm8oOHsotH7a3WYf3LYFkMhQqWloV3eFKZ+GdnVPQKgYlkIMQcUJiiwAw9OsENIMnu1f5RhltEB2Vfu6LNCfLjnmlpmsKxuhlllg+xa0zqmt2X4eg6+hg7IZIlfj8mnDvo2PPcJargDuwd5o4Tq67MJlE5f3jeYZish8h3yAI9hBZfWy1GJYYATHRiM5xguKa1Gx68DNYjUvG7gIPiQoHO87GrhMy9YmLA4CrVaYgC1VLaAeB1C1iNOFgTRevl/7gHcb7H1uXgd+u+tnMb65g8COj4W4Mt2/HL9x+JUQ2ikaM45RxlooKKWOFm6ycUOzAOsttOs+XNObTg84QVwGvdxvu2pmEd4ysOXbrTyH9j7b7jLgrUEB9+P2N1LcmWtDC1qY2HHLoJZPPK0wgAIHVQhQCAFGKG5UB6UG6NySoiGbOmzXI8Pb1IfLkLQJQqT+3B0NJMTg4k6ZD2vrtArUzMkb55bxNtFXdYNlQ6E2nlBJDMITxzIQd4gHtnJryJcanEwgVwKXXvqRUZlcOXgqwGVs4S45FtnNDalhK0DF3tshgDxjXZ37dmMEtJkTsg++UkSUCVFONVq2eecpTrl2blZSkwVdZqW9wIUcN96eGa136zpAc6jVzrF1U0XklNa7lXPzkZTl3PtVAdTEZ2GjN1dKLDLvZqMs2y2EWHxJkg9G7iobLoCIpIIyOKjY+uXnIkhRHLvQDFBUjwLkDHB5fh/ixuWEmIvAG7vuSIUg1cmh0XdPm2ZFgaKN+6DMvULR8Lv1uLW6dlZDoIy7dB/kpnjSuJUnIhHCqNBy9cCYdgdoznatB6wY1iqk4QTADKU4/4GDktPZ+VAjA9TuYUBNgWW1p9yRy4buUYAnIyloQTD8SWunO0qOzq2fP/Lx08sMZeBm61vvZHzsJR7KUHNLdYpZjlHSQDmBOAEIewDi7NlIA0RgibOGG0Bu/72RDNx4XBZ3BQsRzkLguBfOEK89wrgPdxPMnSA2JQouocaGgjUI6tz75QNldh/79iITQhWAhucxzB1Iefq4bYzdsHOX3qm7xtRNCDIB3c2RLdxk3yZwmyHKEkmfB6h3BGYMc3kekDirRSgToB1Iccygls3codCPlt7G6T7UTevjGdw1T3m5BHcH2J1fAM3572x9aI0UZhb8xSGq8pz8MgPR3FHaPGptaGLwNsB5COYLSo8eeVcNEKoftn73XaVmLQRx5il7U+HS9OzafpdummaQ+7IAVytcuuCL1JW7ed4YdcpAVgG1mSmWP57NJvtam++3lf+K0PIMPXGvbjrPYJfB7d82DTHYbVTe7qHXPyC5TCD3jKT9CLHZZuUmS/f/tW37NY3mu2G8/F04G/8QduYjfzY48eQH5e7862iH/7EXtbz5RfPPcDHMy+H0x7NT8zOxE/7bsSOGvgxy/w+RNQR5y5HMs9ws/r6VxBD3fz6u83+9r5v/cGozPu6Uf4B1kUXPRtLKCRfkDGSb+mmUqyT/EGTQ21m7XnktXRq3Qd30eDfhbr9X12XaMczt9+8mkMuWLv8Q7YPdTcDbt3Y3e34+qcXLwJZ/oAefxW0ARzTzbdmMRIrEYnuXQe5c5cRduzymuGaeD9D9v3mqbONfta277X5eFM/MQHczmvk6izctt62HN93vZ23yruFssmFFsm63PgEvmHkV8t4MZlNM822Ab3e3fwoHB3+57u69evuj0Zfi5/7BwTFdF5v8Mkbuy1i+KUq5b/NeF73867Rj+PMOl7vn6M8pRTS+ynXb2cK3gx+fZrn333+fPvjgNSx+2W3N6+Vfr4FfhzXwwQcfbAsp2vrQPvzwQ+T3+7bxNgehvIaiv9xqhlf5+fEqP1v5xZQOQrtNLPJmF26Cth9+COr4+E/DfP4j7MDri6dvb8reBGSvflf7vIJZfh5uMmfj751PYM8qU9Jg/iBMudkMjsDbITKUTQeY8tgsu6Slbae07IuWuc328rqoY6EqMvTiSGNfNtiv2WEomwDsTfbtTVHH/cd+E6i9rps2/W7ujwnQJqv2ZS1aflzbYK2U+jKl63mjVqF3wksVpHetL6RS/X0IN4FZvs8Ozkq1R65N0zveO57H43mWaURBCdImaIvO00rnho1bjkKupZJXwWyCtBfPw9otoJaBrZDaYlgWJAYV+NWAvU4KIIUcWpw8CHTxkYTyLqnRCIZQ5Qsoah6XuFONdyaq9sNmRx6NLvzhPI174sn4HA6rZ7C2g7Y1ZMWQ5uoC9nwQWotgbRo9J/SChwEtQuysbYWIZu3OW1xXiBHYFu9igrTy+K8FDO5RjEOe/kSI4h5mRZE1VdWYQV4wnMVioNJo6xW1+mBQuPN5vvegCO0qVA+/Zwfv/DHvH6d2fuJoNRPy7lf0plWbzq9CVhgRfBu4l7Y39mFtgraNNQxqw/7venH+o1XY+/IQV2ctlfsZLB8DFPsMmoM9+JMJICwlOs1xzFGoYIDKZi3v22YAy2GJAXdA0MXlyHZtPw45QVsiTRKfRSK/wLDl12IP1jKZ3+mgzDNwmwAu4vAegVvF0k6ZjxCaqQ+YIbFUnA8pLI4RB3eBGMxk4w7eqgJAF3w/scPW1y3UJwcweHMWtwneCagfDy/PAwhhRBksVRHkruwZSHkfrH8Yoa2gKRHuALHpK0wcmc4hcENty5YqoMjVWDo39UaOFYaFPea+WznQg7Byp3KgeXemCJaWaNi2VTLUu/dD++QfRSYViuGOry6OZS5bVDgMvJM6zpueCM2ABycA/iK06m7suJ2Lu5hBHRofeJMZoWwT/2cDN/gVDTdtW5lDHZe4YuN2YDcZuBHaRtP2YUv5GyaODG5jr+2uivhga8ftbhedXP3CkTq4w7ZrhKoR5Bbzbiy79d89MQJ0eUeF5lgPDnakLjJoz+aQ7Q3d7OcnUN6/01w8PCIc75Cf14jSdL2zrJTGbt4xhaZFIeto4vZgLZ8HgS26WpMqLIRgQIiWXDMBlCDIVoGz26UmPiwF9K5SQwwQ4kuGj5Kh0D6aEUx2qK24UzYA+BiTHIxD0T6TaboYZcjBTruHlWAs1w7qYgZ2NbkCcmNMcopMnqIbZULNmsBgl0s41QIjdI2riDyAHhGFgGzTpvuO4La1nYG74sBTH0AUMgLcmFhdC4iA1BP36DIc3oS38e9k2KocApde8sl6AKc6A9d6IOcB46a+uzzC3N75uHz/Mk6lXs97Dvxe+SLxAgM3duRmhP9i/71oyLLDP9J5vPqI0SJ/WfItaJPTsqmQIa5bh74aU8LC2+493iygXZu7/XjluffE0cnxdlRBCp/1fXJHbrJyuR+3/5gZ4HryINnQZeuW5KVtm6ZrX0Euiwh/I3RWO866C7Uk5bmRPVq4ZAXHLuewjLYtkhMgitijq4SOY4aBE/6rkR4ahyhzNw+1Goq2nZIxE2zbaooqN8Zf5NNQXhRYTSoqGKqOuQ9X+aWW0gSGupkunfJzWFAxNbA8IDGc8zcs5efIELgOruD4ZSIrMqkbtnN3td6/cO2cKFbAMsLV4Jclu5bWzZTW+4sc67KFAccS0B2t9q7EJ7sKVpjVIlS5McOsZltVoM4R9YUPK9VFNTfrWObGrKGuc/aCDV1LQpRKjNncvSOFoRCaQqv8UOEcpCweBM8a9XNGmzNyt2r9lA9D4ZAO0bqLp15E4rnNxL0EuCCawzwbnLbt+VDKycz76d08K8T6tfG0qvmt0DCsZbhbGrUwKEZs4YJ3ewRoed6XjDorEAaOcJFBuNcAHimE8s3f+cK9H//oySPnvJuRGPH9drHLHcQ9IbX8qoLZmfd3n5KspKDmxJHMpCwets3RhYdyCMRHkLSAMANg+IyLNG5bF/y8cQTz1ahlBrP87sI5rEFuJ//yUU982xzBDAYB5wRhv4O7NEBg0VjMCIg7kxdvGzl55GjaEr3Q0uUL+3B3m6n7jlZy4cOSgwkGQuUPXXN2X5odBrgToQpL5CPwJHD7StFD1zYj5Njl7YbuQCrHQJfHZOleOKe/WpZztnIPjWkWth3uaLOQKEIBpBniWhJeY5ACxGX8QA44e0QkDhHcEYHyfDBNz8Ttw9w0zX22CdyyzQso/+k8+P2+pZt6dPu27tTTowxpqJG5bNibA83+sfU5W7djKfN/aILiLdtIgF2EoAgE9qffUrTYk3JnIs1RimFmG/c0OP3bulzNyN7dkeo0I9k+Dc39NH1lu7w+c9Pl3bbzGeDtT38c2tAHt5sgl88/KIZn0rvJd6oV7onSvanBMMh9z7flQhrHYJdhbhpvA3W/Il35D2Z39mdhNfm/MZ+9QyH7rjTV131bdOOy+K4cVAeuVq7Iql8slnolyvCmMZbfa+/SMmdLl+1cNndFkVU/qRX+12JWJrDLy/1LmI0YAP9fVcBzjsJhMKtM/FHGoxCOnEPP0LZ0JOeomwR0N0cGvCbTuPLWpSN2W47NuOGU4C7HMqdFrwO+/MM1desy8E0mL0dFbf7o5fO2LNwngbqpU5ft2+sefr93d/PH/U3du9fB3fg95lcEePm++sYuQ93rLN7NyOYU3bwZ4fwik5fvrw96i2LvlUZOJ/j6SeHtTa/TbZd393kz6O1i+XbDbezeBw8e+2QTM1AF+ID+8A//R9Xv+O0D3vhdcvQl6oPfb3zjT8U3vvGXYbPbtuuCvb3le93t/LruKP68PC42b5/16n0LAL75qaKdX+XO9pddh8ki3gZ2Psl76tNc5zVI/jRr7/V1f1Vr4GWg6S/7MX37210n+su+718v/88Txt7meX9m3IL49rc/8ClJ5Jlt28Uib8YW3wRku+86j2k+v4+3GW82Zbvvbp9nIJu2D7exZuNv3TWc5QMy4+8Nrl4ZQbgyrtN5Li+fQ6hGz0cdM6S9/M2mS0rg9pe1zbqphzZZtNtg600m7TZY+zJQNv3NCc6awaG7DtTexqR9EaTdXL83QdubbFreaXZT7HE6wPtqT2130Pdtge1UGTlxrWdIuxvArqRUNffokeSd1TgU1JxJlScwexXSsozYh7Y3vMpusGrZrhXoNIPaPrCF8T0Ki4daDN+w4fwjo0d3w7Ck7OJs2gzf/VfNOPxscny0XA0fvAupq5ZjjyVawQB3D59OLBoHgqvv3rYcj6zJZQnagoTMBM7QHFYkKPZXbp4Y4uaxu/ZIdrHHZwhKAk/rdioZ0lbLaSXsVJrJg3x18sQqHbzZeTujZu4xG8k4ruFtNGyllIuPv++yt/+kxMXDikFtdviOtKtzksUO2OOPgjz4Lb1YVtlwMmnZpt1Ry2lDJrsVrOV+Wt92oHbyWyN5+v1g7n25rubTkiFzBLfZOOuA7vtBXPysCpPfvgv10yWVb+SXFi2wLt6DtZ44DnjZ9dWiigA3xSJvi0PmlfkywHbDskUxOgSqpwQye2bU8q7txTGI8X1k0h1B7RrmJuuWMCekGq+MrEJ28PbyRB6hnWWgRi2DWyzvT6k5aUnfv8ddtaIU+2Hp2b4VIpMj0CL3M7tYA9ghTwNxXyw+CY4eoMAl92cSw22gGgAzFDhFLXbJhnPUYo+NWzVQ42DJy0w2oQ25HGU5tXv3hT76hZtTEMV4j/zsTOQoY0xyy8uicAvv5EhqCoju1A30HbX0FeXRsh0JzhDNqCUDGM7kQBq/pIHIwmNUcuwXMEIDzaWByzHJ8TxklwauAnsJeNPlLeTsaAKEcwDcvwJp5VheAbqXYPetrOu3Zcj7FmcEc1K1J1GUonmy6IPctXnbJNjKZFIpsGawlylorMr3RxCWLcqBcXbR+LZu2kbkrbUGqKmiAcvgA0PNBa/B04FQ4qiDtaLtIG2EtiagzoU2a+uWqoC6ENRWDNoJNWJYBY4yJsww2q0McMcuAOmOCoUcyJ/Wvi7KBEUjqAXMXdEItYr7WKnfh5sM3CuvOzVswC2ySys3xSjzQiLnG0AyHrCVwKA1ZBin3UgIPWsDd+ACZ9+WTuh6yCSWyWRn/PJbLtNIdsPAvdJ/C4BhGfcHc9dt6ry9jEG2HtCMQ1idi0vbVskO3LJ9O6suAS2f34SzVyzdPtjlO7wR5GZE1Tz23SYbN3Xrxr/tj++8b1nYHKmM2L5NFq4JDpQuIGfQrTJoVtP4hchJA6iy2G3Lm/pVPY1gd5x15ca5yqF29RULt5AKuRNXitIxV2RDN0HcZOXy/fI8Pryo9UzFO+vWgYKMpuBxEKe5/7YPcIcM59ROY91FVssRNK7xrVtFFM4AWAnjuB+X4S2D3QwJlZ6Qc93fw5+QQnSpyS6QVwJlE3CWCRpLcg3qcc4gV6MzFakGwWcckexCGyGxlAMnkfhFTkNJaurwKQNcocYthjoLAWaoClN5W2tqR20gyIWXBKrOzDBftO5oIjHGHxMETW62S8hRoY0QeqdVLJ+iPtXQjJTIGkV1vqB8Jv35yMnJnEI9QlHOE6Q90DRaemwyFIohbopW5hEBcEkQSgQ+PMYfe6pzgUaEsGAV2Xg3K7S5RxSOtZRjBrn8qbB5aGJQohAu1E8JYV9hMQ14pEMYch8uvwtO6tqG7cwRMinZy6/umGxgiepCSjt1zg+UmJzW7cVAq3xuXT1mwBvoyEjMrHPRyuXtElu87xaZ3QO4tHDPQYQh0Hx0b+dwcTw7ybw7fETSez7y57I7N2AF2DwAKGdAfgHYNIS6BswGQMtTH8Sxsw3bvkg4AgGnu1LfuQjulAIpYqi7BrrXgdzNLztva20fWqdsBLk05NhiHrnheg1zuU+3iTAXoeVeXQBxmkzdPYFmGqh+S+HkYcDZG4LGPF4HdNP9b4O57ygTfPBNLqTh10G1nq6D5y12m+Dt5rgIjp8j0zd0U9xyur9tscsGxE4gmo2VargX93eMEQGFyzFIhrgThHwWqBkLzHhUgkSCu31Tl19S22KVFYklxymzcUvBPgiEc7Z5OXq5D3z5MfZt3YvQDhTAqAT9s+/a+vCuQnnswvzEBZlg7SMXBl/S8uJnzo33hKxrCnIohEMINA+gf8tIGoGeSfT7DJKbEEKKUnYYhgWppUI+FMmN0/Q2WNu/PK3L20Ddf3J1diiNZdv3OpDLh2Ex8G1DyB86iwn2jkTp3tVgvtusYvTyT4L1KxxVfyi2Q12Gu/+e8vN/QfWYge1NYxaceFSv5MKMa7WOXk6jEzrk7XHOccw83X+/pBhmBrs8P8HdLzb16K8hn38kdWBQm46mDRQwcISSF6LyzlGmMV2+Dex6l3vKPKYfg3wkRQK6Ce4y1C2bRnM0020A73M/btZRzf0e3k2wu2ns8m0k8MtJO3z+l2Hupsf6IrjLOxde1L0rV6z5crzH9tNnAXg3wW4yeJ8zeTkyjU+PAFKEWn/H0MsA3tt08h4dncnRCMKrhsHXrftPM//lYG+3Y/E733nsuTOV73f7jlMQyQK+TZzzM8v3L8X774O7LkL5eRP3A/mNb0C4qW/3NQi4HQjZNG/7QLc/fZud5Z/1OufXRYJAn/Vj58fyad6jv0nX/XWE2b9O4PKzfK65Y/x1x+rttpWf9fbt9f3f/nlKQPY6EJv6ZdPl/B68DYhNwPa2QDYdVPebAGbTduomc3arNXsNoOXv4QCHwOOmOZvm98eb7NlXuS19EaTliOObTNhtFi0/vptM2k8Ca327EFz1w0CWR5VPPHfS9rtn24yPlWdF4cJsM2j7tUNWD71qpoqBbJpO6/YmSBv3wV0be1z4zQOuR2SzlUKPjaRCuucM2tvGHG8+92zTJlCbxr5N2yiJ0aqVKNiw3WbUCkEhbxrHpu2tXlsR1rZGKtOmMUUgJ0grpLR9aBvPy6GTgwMZzn6UyczgeO+euJgtG1rNJZYjL9xc7999B2u50ywff6jvvvufoApLXdWV1+WdoKlVDGszWJlAKqRpSxpP8B41mK0wIHePZnmoaSkGa5tNBEGh9YJB1ZaTa0Ff/FglmzbLTNbMTlp1+NumefK9Jh/sa6EL0SyObHnw7mD58YdVtv+mcYszVMM92hw3YW399EdBje6p2hwUavrjpdv98iCvn1Z1+WZ5xaoFoRhTXcYgbzVrf7oKky/GSORw5/c6UFvuZGL5lFS5a93JT/Jw8AddT61tS6iPVlDcLbA+n4bizl2U4vwyCrkffcw2bd+uJdLPQG6UdG48XTFrO1A734xFvmrX+iWCtcR+FiuRDGr7QJeNODSTZOH2p0nkO889oGjXPh1CfncRx8EbnfXJvYw+7KCfrsDsNMGHHKUEFGCjbevDIwa5UIczHJkv2vNmqgd6SC6cuZUfIdIFCSxkqcZ+7lrutpWlHoRlexpBLp8f6KGfWz4UpwRWloyECHQzeUcYIYSRys2yUo1Xy9DCFVjLRi7DXVRHHzPIFQY1xxuzMQsWtBzigjtrRQZVaHwFKHfUKBxRK3ZAQ+vmXkUTN8JZGF2Ftd350EBGDWSYQXM5WshkCXO/AIaCxJHTonmkKfuCxuZjS/nb5jnrVk40VI9LKN9gkA1gz0O0qC9N23wG9sKTGAwxeP1sfjGnEHIUijtti8xobYrCaZPnypQG3cUC9O4w1GezNmR5XUNhrQ2unftkwPJDRGhPgnN3EbHaAm3vospnEHwGvs5AmRl5Bu0uoFRT8rTLADdGKYPC2IWbYpRLT34lUeaCfO2Rmmjf9vYLEnixkjIMPPkahTIVkcg51xqFCdAcXY1Q7kUjc5MiRysnmBujlNd27NVe3IEg01KEurIk8o1gsMv32Y9Rjp+vlwau636Drx8rxyfHzz9qKNm3XVzxnmeQC2CIqkW3XSyGRLMp4riI0JXh7aVZy4A3xSiPi8s4ZQa7vHwCvGzlXkLfzejlZPKub4eBbVieiwhuY98tH4SWopQ54pkf41LgH+1/2YdQCyM0GKmIgSg/YEUeMpRQCAlFOQzOdTuXOVp55QMq30IFAubNPK4TvY5XZgjMcJdPHLuM0kCCt1bkqENDPiwV9+SmjQrDW5AMaBE4Cpkh7twJtNB12SM1YARCwzHKXFkZppcGLj/eUo/Cys5Fq/egbS+ILd5020YWvvWV5FFKLRX/PahcRU7xfSVYbMkCYhZKKdCDqiU4dsb9QPKDyOcZunwGxgc3zbqo5rkBkUcorMALKZnr8oEurfUEOpcohdC4dPC04B7cIFcKguPE7AJqY0l7XoZE0UAIVR3YP6cBhLZI0isJHbhzl/fxB5DtSBrR+DZUoCoZqtyDzwh0C0IJBLkaYT0CzOwiYL0v2v2zYE4zgboKQRdCRB26CtQytN2Rsnxq3TQHanKod8+hWGk2dKXIE8jVIva1hrdKJc8bujjAcAXmct7zEInmRpcj66qfOkT+RrgZpbz54THURlrE2UiJsUJsV46CddZUFGoGu8fOPbmj1V3LL13bOrZxj0jJQ2pLAGzvlbkcIp4ahIEnXCwo7BeIZzsI0zkAd99KhrVTEpfxzWziMnjdxSAC4cxAuDsHnHE3rluD3Mp7zgBgITobCzj1Qu4/bNvjiZLDi9YRHwOCGDT1rNwNS3eJ6+jlt5SSq0A0lIgfO79yBPyFb23hdpHSvMwj71cPpCweeV+l0UFn6Kb1tq+kmyBkS4LmxIVVAro3gdy48Vp36L6rtN/8xnnu3WIiZcl2I78m6vVrg8cEdTl2mW8nRS+zoctQl7t0+3Zuil6ug9/zRDMLULxlzFkbYNdSmI8Q97VQTwtB2DdxB4CmJnA5gkrj44DzAwyDYxLLkSA2lcV5CFWKX05dunG70zN1+TzD2x1yOzWK81PvD/txzMnOTf26j33IMwrzH9lAWoDdF2I3E+HYBbyjBJ18r/EjjlHOEA4eBV+3Qfh5CNmXtDy/q3DsCdwX5eDpEdX3ciFP72K4r7H4OHTP85XTNlibFuhD25ugL1/ne+1i8K7O6wF2P8D4xCB3FULxpjT2h65tE5ztj7N13DLD3QR+j3xDQRr7Bgrdh7p8vY+lWb4TXHGdrbvjSL2rfJ4imfn8X+ti+bvN2fj7wblTKlpJlfBYBB752IggSs/TQe/Fbl2hdto0/v6gqB60893vYN48dHFTEkHuz3BQfy0Xbf+yFNEs6mr0/zlT/ROq5r+Uq50PwbQ/oXLxX+Fs93ug7EOUTTpCtw92K69cArpCSNWAbPtRzH7D1v1lgF3+gcw/hkveLouWVNQxXr0AACAASURBVNOq/vlt5m7s5h2ObL9vt10eKf6B/kljmfsv1D7g3RbNvNmvJFRNuSwkx3u9KJ453cevEvLyfW6avP3YNH06pMt45jXg3XrUf++y28Y2833PRyBG8w7ifp6A7ua2a9v5zW5ftnA3u34TGGaQe1szhZfj+7vOHu6M3i7q+fnpLuL59Y7t2+/YTuvrOvOWgW6KF+UOxl9nI/c62MzzP/jg3yIfFPD69XH1/XHTe/2m9XXd9a+7XnoubrrfX/Xl6YCRT3q/r3o9pdu76fHcdL8vc/m3v/3nnt8nr83X158hv26foSl2H+B9mWDry4z8PtoGZItiT/L3lP5lPG84PKOXuf3fJCDL6+q21mz8Dc7fo/k6axP2k1iz20Dsq4ouvmkbypf/sg1avo9NUPtJwGx8rGs4yybtJqhNwPY6k7broQXQdiGlzANXdKbz10HaV9NTW/hCNPqCsB16kKmLlkEtH1R9UzftbZ7D/jJbYe2WjtpWSxw3jeO+Wo5Cvs6wTbd9rWm7DdQGmwMibTdqpXWegiCXA8NiAV4opce7h/L86SMrhHGUD5CWp0oVYxq/8XUv6ke5dw3Mzo/87sED2bYuFLtvBKjOdDkcv7BuwDqLi/lCFjsP/GPxDnPo6yHtlpUtkYTBOm+tbPL2uHDZjlPVYxXsMgg9EHHMJjJKoDwtc/UM1p4IPT4UutxFO3sS7GpKfB6LfRmt2tG4iTHItKwvLdvGDPP64/ly8MUdA66J8LYfhdw0Rpz/iI1ZL84Z1L414vO4/34oqo/qRflOkYAtLI8ARm/yGwdx/o8Z7X6lZWBL1XEFwwcTQDGF4HdAYGfQskUYwEWzlmFtaBtY/ALD5LcseipjBDLBgOfj7Ocq7LwnL6cn73XQYsspQltg062ZA+ZjBGcJtI5gNo19QIujuwS24lhkjj0mdA2CMtHCRVUgyZzQ13EEv0TyLoJb7OxapEBpOj6cNbTF/HAqlz8OLrs/ADNuyM4LkBO2eqdQPx1R+YUWgVgs2gHEiqdDgD3GWGai2uBDLaTIgwsNCNxne1YYbNzUKQa00ahtiHtnz4lwV+RSxMsvnO6ArZChDh4QAiqcylzd9SuQcoSus2wJGNyKXJsO1j79mH05FAdvoDp56C6yIYgKAN0FgtqL8HbdWRtHhrNLGMQI5SUexojkYzqI0ch82QJGlzHJDGstmbTMJfgFuQ/s3/eg7Rrodgc2sKDmpw7kRIE7c+iXIcJcjkbWh/tdDHLqsn0WkZx6aC/7aDkyWeULamYHKHRNUrUdzI0xyqikHmkFzmSjIh/vGiOR7u/U9nSR62W1bD0V2Wq+QtvOp40zYwyLVWfhEoCvmhiJ7P0kQlz0LQUcR+vW2nsd2O0ik1Hobrpbtqbgi2cGronHDFzGKI9dCC1zVQEoPYTF7HI/NINUXj18AAwnF8QRAnKPbgSmQhG6addjy322se+268O9Cmt7fbeXy3Evbqz2BRIDwdZsHGOHrey2f0JTP0Y5PpZLA1cK3h6DX3S27RrgAjjq+ngb7CKUE8BdG7LxS458Bm67JyaC2svT+nJe7hLUJmDL1i3f3zpqeXPk66TY5XgZ9+ty5XGMbb4Kbp/ZtxlFWzgZuNw5m0fHtTsZdslVAbxzuchLMia/BK4X1gsGdwtCtN5F4zad2MDlU5qXznvIG64NoIDRlk0WLi+bqxIFWXByCG17Hu/n2Kq4I4/7wgMOI7gtJJINHp2fXwG4CRpvA7gcs1wF6QvhpTE7mFFcRVzASXM7lalzl2ObOZaZjVy2dQ1a6Znnq0y2QZ6PJZYrlBkDYg8iXEY1o4ovBr59Brvci8tjAbUmMZxRaLQnMA7jbXmgkJFfIN9GALVg07cK+igAlQbakqOZ+9t+RUEg4lKA12zgSqrz5drAtYz9heZoBAsomh1Fh97XbRfjbDOh8sw2p+DEuN5RSrLlm0zchsDx27Lyfo7gBqjyGMHMl/M8KUQ+kXKQC1wc5ribO3o8BvAmoz3X4jnXAHOUMvfkPkFRHgS/WhHCk4B4k4V7J8/1adsu9k02WDoXOCGYoS8/8WzoGqVaS1APlZic1O2UCOScUA4ENTKEoTFqJQOpsTFy0drgiDKJ0NzN8jOHqLn7lt/oTSzz7mBpOjHIPQA/IMD6HEQ8JKO/3ABggUjUh7orCvXS+gEJOKX4AQ9nmyNHJbPoz3CX7/vrRqsFEU090Vnw4QsMaznbOYFb5/xQSDELPozjGKYTiaOpDxAY4CK20doFWH7RaMPgfYCQfezhYoD+YO7FiYfA725OoJ5zBHMUrLvVf+XEXbkcC3xHyND/dvGRs/YNJZXuxRlvQt0LH5YTlOWj0J7flWbn6ZbIZQa691W212A4bgPxoYlZKdWJQTHUiK0PgT/C6/tKuKfWDd7WwhFhy9A29flOA1Rs43KMdE1ga0DLUcvJ1n0SYNGHutyj2we6DG5zsm/VAc9JwMQTXDQYBgxrDYipRT8co3k6W/fqphVkA63OCdTHrl0qkFnlPRvH+QHCCa7B7ReVcN+rQ/a2kbkFuBghLc8DHEwAzt/UuliFQArk9E0tikKa88euPdiX+kSR6HLme6fbmrh8leug73mw6iI4dU9m7ZFvdUNBvKnypiYveD6hqBxRrhDrNH5B5ZB6cv8+WM+Adiwl/o2tXZruQ102dv9d41b/qRL5nkCZlmNjN3XrjtHrnwZcJcjL52frft0fzC9UK8iDtwqkdq0YOummmRTSx+ke2E2A926+t5q008k/icFq6ReK4S6buqI9zt/IdqoDCNnPvHAXQod/M2rgp1S6Zrkqed6Z0fb3fFN8vDHNyzLs/TvI5j9XuWdL9z+D2ei7Krt47KUQQtwYxdzKEEa+yRsoIuRlQ/dlopg3XwP98y+KZE5HQCdDN0HeK1ZvWTgxOzd+MLR8pHXmhEiAN02/CrDLj3mbvfsiyNuHu2n6193ivc7o5Z1UydyNz981Ji/vvOKLGdzG9/AcBJu4Z2YhuYerbWf4qszczxIKXwdw+W9m+LpY7F1+7r6s4cvXraoz/zLQl3fA8n1vM2EAPvTcg/i65/B6MNEHtS8Cob+MTtxXBQv6fwNHYiZge93f9jJw61U9xs/T7bzocyv+RrvhYIlt1++iSrto3C7i+lu37jm96fH8ul7+SdZT/2+56fqv6vKr75k/969N3Jc/EOZVPRe/6bezGVF8EyxNB4HF71YvEVV8kyHL4HUT1v6mwdjN7eJNxmz8rr8FyvL8a2ON+cIH68vX333t/gI3E3HS+U/bJ/tJtvWfZ4O2D2ZN4yT/FuR10Ae1N5m0vHy7e88r2FN08redWcSpsKgo/dZMvbU8j6evW89XjFo1kXb/raAffk+k38ZWmjCGYPr9s3wgtVfoiTyG0HXVJsP2NlHH/cfCgLZSRhau9ZvjdR218fWLWvch7MtHH1stlbbeXR03rdou+pjJrGw605bTCbEVQKYbQ8amLUNcbUSxs3MPzs/O6mKQZ/PpRc3zxuN7YjZ7Eib7D7BqhD3YHRbnp0+8KUrZ2qDLImuvA7cJ2A5HQ3+xrFUYvEn16U9lfvf3fbJtN5/bS0hLeR1hLeV1TlUZBIbGy3agmsHSZcuRWo29pcbPHpKQWrnqAs3kDVLFSF921771B9klrC0nGGxFeu+Loj76KdjhW8VgOGqf66wlqX0QcqSr+YUrJwxupQihCqYw6G1rg4yw9s5X2ViFCGaHDwIuTyybtfF8sUvm7EPb7n89w8XPDe182YIPJUixAt8OsD1vKD/IIqAVoK6AWsQ6AHl0bYnLn1c0em8ARIHQr7CZ5mhGjuYfCxy/y52HGQQP0E495HvyyvR6xV4FtuUEIBBypDAI/Wx0W6za6pzI2c6wrWYR7jKcZVOXz0fIqwxbu8muvQJrk13LVm1/OkUkm3EL1dkIyoNpfKgEfHX+Ww2EWR1hLvoZrZ4e4OCNowhvEQd6qDhO/ByVGAgtSmrDPDS+cRUN1VAsiMnX3LWqwIWrwggQqmeW7RraXnnRIXKHpcjACi2HMofKzQkwO3yA4fF3MTN33Swv9WS1iFHK5XgfxPy8PW4donmgxvSUCAfAMckGLyFuNGgTlD0J+8L4p8Gq+1ds2wWMerB2rwdnGW2sEHAQo4g7C3e7jZ7+Fl6v1dMCirsVVE9Kyg78s17b7SA3dd6Sb3P0zpCUFmwzxGx0Qs38DuaTI7ahlc7uZIqszg/KYpSHr7wp8L37Mmpm/+7/OZ7XdjiuGwvOVnXdekP+0oQloHpx2WubIG4Xo8z0L2fTNk6HUHC0d+y8RV3E+XY5SYD1Soyy2lVCE4nCk5tJgXLpiUlShKIEZJeSAeolvOV1E5jKDH0HTAkiGO6fUHEuboxH7npvRwRudmnpXkYrx+WSoTvgTlviGGU1D4GzdN0IUM2BYtxz/ySHAvwyxG7isOQO6Q4cXwLcLkK533/L5u2lVZvs2nU8cgS3Cdiy1DqYg1h2CcTxOj1Qy5ZutHDXvbhbIW4vdvmyX7ffuRtvmZMP2UHspjneORq5bOA2bia4c5b3t5cI4NBAHmoo80k0cQdmGA+Zil/sfAsr1FiSJR65G3fZW1kMU7ntlsFuXH593gfhpQiSx5Ydeb8AtnA50thiRiXVGETGsZbxfpqA3DONbN/GJlNA4M5atnNTRy7DWTZwUzRzAri8TDrFEgGQIVO5NMSd2mWQAIG3ybNgBQPcVZCQYRt7d+MTizqUkuMZOkvWhVDnXMqtB3LZrqa5UuPWsTDbCkCO/ERu6xV8PwxlBfhhAMmjluCKmoqL/5+9N1uSJbvO9Nbag48RkZHjGauqMRWJAghATaOkC5mMeoiWbvUmzffRlS6li7ZuM6klUd3sbooEUSCAmk6dIeeYfNrDkq0dsSM940ROB6fAAoEwS9se7h7zkB7++ff/Gs0QRb5Q0I44opkcV26mK9OX5UNI+DJapoPG26knXwjCSrrJyMlRnWJTtJBVGXjnwGvnnZEoSgPJLMBbKYqaOGO4gxYU/yMqUiG9tXPwomiKYOJSty+6gwqSWe2hzQUGMJhxJrwn03nf5AI1G5jSXYx21M6s0Ek6UOh2JSX7Hi+UgtxbqFVKu62TrbC+mhECA3236sZ97QTUzvlp1zqp1NhZNyFY9vyyfZsrJTrnfOssRXDb/7xFiJtJmZ02zYI8JSE+GUR7tQFECdMgvh4nxEx4GuRKGhBqNlJipFHMcRWh3L9uBrQCaDcDeMPHOHBXLkcoL8IX9rIzlwEsp6bPVwZv7XzjiJJz7068p91tAJcACiBw+1qll85Nv6P1aOo5qRnLM+tmIxTAsJbfmeMVuI1Q9+nKxGVL90Ml1RL0Lnt0+aOwp5RhA3fufToQovvK+toQ6W2xywjElvKiD3QHQlDlPf4Lpe2ld2JPSH/undAAsCPkNat6Ga2MSTRv4/m+nRtt3b6lGw1dvhxPc49uJmQd4S2PB0pOFbkhoJxxPPSy83d5YmjbB7rxfN/OjVCXrd1NS7fz4ngs6PEbDw1buxzLbFH4HaFfRmjbt3Xj/BpolgGOzpyDSFs/Na79My3pzHmVKymPrZmfWVA/yTgO2sP3EpX8bdeK51KdP9fy8dzTMffq7sjld2RGctEKyg6FfnPmzAH34F46u89jR5TNyY1q7yZPRLbgGORr/2zueSZauB2TcCKsyElDhEMhXUNeZCh8HPdkYl7bNnE9oOsB0mdC2zOyNsYrb0JdNnZfOHKfCKWivcvGbpzHAPh/7dxiE/K2KusWvpaOCP+ma+yFtYzRDcNc0kXL8cfSNgmD3Qh4r4HeHtxlU1e1x0Wb7DXoWiVU2Xm7SJ6lZX3aTjKjdgyf5/k/zpPmQ1uN/19IukdKVTzts3z2ujbZz3Wy+O9ss8NW7q7r5NdYNpwdEWHuf+X98CZjlz+EchXfHC3eGMV8k6n7vgAvvx36kJdhbtLxvzD+OWDx7e7dK6OX17sJ7No8szFiSyaDd3oPbnur3mTwRtDbj2iONu+33eINm0yl9zftjOL5O+3ILYYvw/dZXC9Ox2UMcNN0ShHq9kfe2dXv4d22TgS/EdzG5/+fIqZ5E8py7DEbuO9r5+dDoW/s8uUdw5s7ePl54nnvA55xV+9f/uVfSd4xzKD69xUO3wZp/9W/+h8Fm7axQ3Zz+tsKF+4DnvuQ6n28H76tz8X7ul93bY7cdDvxcpuvSQS2fSv6rtv457D8rufppsf4vl7HbdfDxm2EtJvTfzRx/whv73rv7e5eiIuLV7i7+4TuM17FFMeD25Z9sWy83vT+37RjHxpV/M8xsnjzuXqoLcvbkfE6OCXmvlB2W9fstjjj36U5y4/jPvZsrlPJva83xRyzDStkS3w0tElRcKJQ/H3CHbR8O+/boO1D2X7cMc+PkDamMPFvuX6k8bbIYwau/FuxVZnnuOM4ndpGtKM9L9OPNJYj3qUuxckXHiefbq3DiXC2SlOzLfq4kFpxxJhVu64ZfwSDbi6hnYKYv75m0jqVC1s886r6Ooz5+a/Wn/OHxCBvg7WXWa447ngde3yHQfsgUBt+XHP08XZIKwXJaNVyUimJsgZXlRHaRlDL8JbXDZA2Vdnu7lM6ff05MLjVuqRyyED2ZSdQqLTYkY21HB/qxvtPcXJxmuZpZvqwVupUnJ29FodHH5A1BpUWxFYtQ9o4Xl5MFSQJrIHt/vdc8+bvFaR7BO05uvJDgr0f+G2wNoc2NwBOA8g4em6tk10SwS1RaiR0CZu23ezU2vnKrh0eLeGCM9AtJtimR5k8/dt5iEPOHuUhBjl9Uvrm0mfDPc827TVYy4CWu2qRKLFzY89+lfhHP6MAbqNte/iTJaxNR6k8+7lPnv24qRtfiItfLE3cy1+3fuf7RyEKuXhcYHve+OyQ7xXH3rLROAq2LYeFLce9a3ZtBLfld0po3zjRVXTNrh1+R62BretIzL90fvChXI+Lr8mNPtkLhm0wbQ1ToEOixSruuJ2u4S3KjSjkFZgllRK4egl7V3CX57F9uxqXdi158o2B5vxwHX8cYW3xeBa6bJPdbh2HHHpt3wygeDZfm7XetNC8HlH2DBnYwuL4AAZPj8ljCeQSsNMGknEGgIaIgkkrM9EJLXJf23ORq33XukUwbwU0QouBbz27eUtwe8OJkC05NUayF4BigEIk+lAsgnlrmNENd8BPXqLCAZu4mKCwZ12n95PcTGHIYCh03LJty/C5Z9C+Zdlq6NaduP1oZI5ELmFqZ6RWsBY2jNvbf3aETtuvLCm2bfPZlVnbJsK8mVH2YRrg7GY0sjMpw921gdtVo2DdBojLo0nJ2xRlUoMuZkqpTEs9SvNdle8I/8FeDj/9rsTLOdG//7tJ25o0a+oWu7byrRUEbjYBkKOVgcshnalQ+thb82gNbAO8lZPQgwu6QGo96HJKttkB78nO9zs1ukiXViobstdjlEPFblogSg++cmy9YuzADS9gNG/j6FoRAW6Au26xMm6vm7dLONsRqRGypXvNsg22bcp5BhDWI8+0Bn3akWgTRJV6JzshbcLvInQDAO7gDbHNakQB2ooUeYyWMN/XEJ/Mj9FxpSqjnxUojZHGq87adRwyw9t+ZHKegHczEJKPreiB3RXg7QPdYNr2YpVjvPIa8DLI5dOqF5ch7TpGOZjB5Qoy82iRzwcDtzHnazGPoY6UOaS+hiQZUejElVfeXiF0AL2uqzk4GFpyYFfgs7YNoMyJXI089j8BfD0tYQC2DGo7DkRAQMcmJ7CKt1ydp+MpgFji/GCLiVjCkf5JCo4y5+bK1CfQyAoz8n6pNXM0MkdCx/W55zYRKpi+/M/XUSvCN43tkL3jEM0s8nVfrqSW98F7JRLPNm6EuRx5PBAga2+DPcgxzHwbShUo3QI6udMkbpLWpBsBNhy5ESOZeeT+XE8cmSA1d+FylDKvw7fRQLZIhGYvLLF2kRhQNbomczLz3G9gRWH4H7wSacdw2IM0OdpEi8KmApNj4y5TJYemPUMUWWIxOx1gM5xTNhtJkU+dr1MwKdu2ylUwp3RKAJRIkanmOK313jRTOlzeg+6UyOd7id5LEDslKN9DcfyYoz74PaKolBIz08F51s13G11ccrr8ifFNBkjHHpEh7sLaBIXIrLWXUsmdsdaVAKSZMc4BjFLBxirSrGtd/wVmS3dhndOIOOPj1MCDX4HaAHP70yuw+xp1cwAWSyFyoeTZrtbAW4wMbRnQMqh1AIp7b/eBznNwRzMQkwH48RzE5QREgLj8euwDnF0A7OYAFV/2wtipFqiBKEPE9tyaZqxVcmlstx6VSi1Rp1Ekhnw3c67OpUpzxOzC2elYyMGld/OgHAPArpBi4p3fWY0MdBtPdNozdiPc/VGiil8Yf1kgDRlOstUdko2DqQuK08e3jQg4/1DhyIK83BcwOvcw3euNxsPkDRFFqNsft2WBBEMXZSEEigh32dLVCJLjlccoyxaWkcw6HJ5DxVDJL+fOPf1QyYuZ84OxErNR+Cfe+7Df8O9y08xlyDvx0HBnbh/k8qZv39ple5fXO5KyOfGkzeq2hkK9Ssl+wKbuQviic9Dq0PcR7g80ROeX3pcXxsFQCzEz3vP46853EqD5F0oOdhDmf9NaLQWaTxL0hVQpOd8lQo4lgnok0k/PfPvhvki/3BxnZMea0HgSs10lQy37bVsK24xdnocAk4X3nmOJ+fK5kI4/VwxyuY/3T3Ve/cY0mUYk3irm5X2g+8tuUXAM86mzivt0/84s5MfJwO4AUjRx+1HLbO9eN3Ul/l3HWjrhd9JE9Kc/7YybrHp1z8Dg/9W15ntSy1874y5JdAHkRjNel423TSJU1vHIhu5NUJehb5MdLdLuPGOgG0feYEjcXLHBu9vNRp+JvN7JBs2RrYou080HXTv4D0JNj7zIjnLfDGs7+r+9WrzEnP7nciH+TZ26vZW9y8bu/yCq8u9Jz6Oxy8C59YmRykshLG2LZOYjjTtOxDfeey1EHMP3fy+O+bcFuxHmcs9ufN/EeTF+2Zi5vAvshv+RiXC8gyB274b/vz2wu7lT4X2A3vtYvLqdhp0ovDNltopo7k/fZfHy4/inimpmg5dvf7BXuLhjLNyfGQiOiePpK7thOS/avW/FO4dYOhB9AMwGb3zdGfpufndsg8C/C8AbgWvfvL3te+2bWHYT9I33afvyXX/Xjur+cr7fvBN50wh61x3L3/3uw27/fUHHm6KR7zP/n7pP9qbnoN/fe9N0ND+jSfxtfSzv63W+z/Xc9Fm863Nx12eYL9/vIY7wnC/3z8nEfR/P022v07u+Pnfdr/7BDNteJ758H+ze5710123+cfm3I575ofA1Qtq+Kcvvy/dhw950PduijN/XAWJ3fXd9G5YzmG3bEfJBf5zgctN9esuWZQM22rBD8HE7dH5eST4Qsb+NeAzHahPCfpus2fD7yRZocxCqBr853gVmr4BtixHO8thyEeIK2PI0385NXbTvEnV8W7Qxw9mH9M/G2OMAYjfgLIPa/vtia9xxUgh4+hfgcPk4+YTdGYkv/0+/DdBKqRX/fuXfmNGkrVTmYHQEMD0GGj7F8uI3YiG1h/QQtK8waS6RfwNHaMuwVmBOXZZT0tTIo6rPtxq9D7VpOeaY444z723orBVKNnKVU3nfD24EtAlX2FnBBi2DVrZreTq87zy623pqrfPEQkmMP2aL9vTkdRUvswS6IdSR6/tEUozcYnaZCp0rKVyT5KPB4vK0ESrV3jQ2KQ+KnTKrF80MrdPZaJi1rYdkkA8cw9rL6VRlOvWNacOe7GxQ+Mnphdo52LVnr4+1Kse+SvZQTj4XEdiGsTpZ/04U2VCopz/T1qVdphZlY8tFoaYj57O2D29TZEGk1Qxs4xjAbe9krROLqkmGhajr05cIhz8qcrpY1CevRbf3yahsv5o25YeDCGpnthjloqtDFHKEtX2zdhWD7A8+AVm99snO46Z2aSFd45P6y6ZOnxUhNvngExDVCeLgiXbWW6hOCygPF9heap8dSgSvCIRFJN5fS2EaKCHf6WDWjr5foO1anL9QfviRAnNp2a7FyWfSZ4fimlGrB0LMPrM+2xegR0LMXzgaPE/E4svcpQcLSo52RPX5RLhmZLOniOnYXTdso3G71bSdEqiljRuArmJ/aEaQjQOgRdsyrL3xLR2N2jWcXYFbPQ4uBwqYkDMltscC8seVb2eHIhu/Xs8rHs+ovSjQdQPIH5/6dnoksvGbAHgBGhQBvRwJRcfe4zM11IojjpHAe8MfejFgjmbOuk6WSrqpWVp7W05LaCvHAO4SQO0i+I4ANecQo0ieJvtw5uYwkKMA2pmoSOp2n6A6ecnQ1rfOy1Si52hXVLtrUFvhQA5oFixchat4ZGri9LUeWzZpr2KRh1vs2vsZt9zqabsR0vycxKBEmTTsBFJ3uoP64BLspQPIdq+D3bdhLrwFb6OJ2wxB51OGvyor50pmh0maYraXooZhyMvkHUlMRdqqg64+n3UmG3WeQ0Cbmly1/JwyTOWs41VU8ls2Lkcqc+8tObKzcaP3qha62dDb/bnQl6OlgcuaVSF4DD24vMtelgK4cjTNuf+WgJfbi9Vrv7JwdenYxuVIY74fITrZVSGTGt1iBWEjjOXaWrsGthyvvIS0V8vfPq9W3be8v03i1e1w1LMgpzohHd+HuVwbucHEnS+jnFfdt0twy3v/FbGBG6ax9L66EDEKOcxbxSGv4e1GB+42IzfC25ss3Ah0xc6B95NTEfp14//nAGstAu9P1AUt7x/X2PYgM5u4//XRz9q2fXPti5lNVI4i1wig1VV0coS5uWmBvzc7ocByrDvvaLTNsvNWJLwlRGFkc2UFbkMPLgJ6ggBx2b7lecY2iOo67I0PIkLY+F+w/70Qr7d//RH+8rdO8Ilp2ecbQW4uNeNoaGwVdqQab9GyE7kCt8xWEZXnXtsk5BJrWZKyTgAAIABJREFUx9Ns49aOSIrEs5GbycI3rhYMbTlSWakcM9R2YZrFQGfF3DQVQDvsvOUA8PXtMwSW3PdLnWixMJm90I0aG2VnCtVgJsBzZG6HIu+sawuJSzmSY5W5c5fUoENvBccmS/KpR9GW0JQkyssdqXLutFVSpGjOR1aUM3TzRMmyayEJZq2kOmOYm/npIYhs3kBSR8A7hOZwBumpljKxZo5eZM0Qu6HDrOXr5ijlgaZ0iABs4rpEjlNyxhtYaNcWRqb8pNKFVrtj6y6/Aj+urZhOjC2s94YLgZ33Zi9JOw4yZ/O2sjbh6OOh1vKs7YzvmdMMcM/bzuylqTpvW1soJefOVrBp4wqcs33L4HUKygzBcXh6sHW5KzdBMXuGXr0hYR+txjH6skJxfkjucQvi1xXAERu5Z4DjXfCjCxILhdB0gAnHMfNYraJ1L42d7ig55M5ijtrlyF3+PaAFN0HI4mXXHj/SyYEmd1EB5KfWzZ7o5PCN6U4TIZJciOTC2lmEuX2oy0B3JBG/NtZ9kmj1C2Pdn2ol4/ip8YsjiblGwC+N5U/bDAAlAvEnf9Wvex3qfiRFyjbrIykUELZCQOo9rMeOcGGF35UeL52g8bmlKWfMsJl72rN1GezyL4VNQzd89lfWbrR02cKdODsfoixKLc49geo8jYaIZk6U/GkiLo4tZI8U1smWyOf+57wiMEUvapmX9ef1p195nHLM8jaYG5Kml2b/601TN5fJ13NnD7gv1xLxa5+fWe93lJR/XXf1T1Kd/W1rmqdKqNp5ep5K858awx3GbGUvOGK5AD5ybglxcxQLjmzWJOdxzKWYtZayVGHDI4ilfbwn9eto58YxJbkO198Wo8zzLo2zSoA9cSbZF8p03LdAhBfk1GOhOz7PIPdA6G7irf6ezmo2dUPEMhH2gW7f2I2xzAx1OZ45jmzvPlcKEpL4/5nGfiS0XFq5EnneEvpeTQNl3dfUih+i0Lzea0cuJy9+7m0wctf/qFZmbrRx3wK75ATbu/0I5k1blx+Pcq3uw122daVvBCX7zffcZPCVzOeNHLoP7Bt9IAr1KzGs2cD9n+Qs/2tMul8bTlJYnjiemSqT/++d7k5k6hjo/sKlVb9n95WT1nOUshPiNsDL/boMffv9u1MQnXadoJT/w14BXj7PsLeT6TsZsZtwt39+M6q5D3t5Ou4ciH28N/XvbgO87wPs9j/z1y3ehkw6ErLqSMjl9F2Al3fQ9K/vpunaZE6q5bbA+z5tGrsR7IZtopXNG+dtnt9cZ5v92490Tk5HNEmnMsQ3r6KdAY4hnx2F52Eb6I2Pl3fmxZ2E7wp6Ly+t4J2M73r59/3cP+T6Hmr6bsLgh/b7brODb+r7vXn+w6HvdRPy5+s46Zus1ds6TKOh+22BMf3HcFN08n3m/xFQvW0d3vVZusssvc3AjRC9D3bvur3f1+V3PU83Pa5v8jN2m4Ebzdw+2P0m78sfP3v3N37fFb72ISyD0E279aGVBe960NImhL2pb/afG6ztA9l3ArM9GHvNml1FFm9GGIff5qteWt4edGaA0Y79p4wyjt919zNnG+lddqM564rrYDYe+BnHm+Ds0rhNiH9XPBTQ3gZn40Gvm5CWISzHHkeTNvbPht9/thFSZZ5HBrR9UMvL3yXmuG/RUnqE/oP/dglPm0sQs889NA2k1VcYYa3XuWBAm0w+x3iAchwZyrryQ6eqExFhLFGNm1YtX32Etg+BtTfZtAxow10Wgs0Iz321qbOOY5DD84KOYmftvbYLelZtjDxmQ5Yvax3vkDHJMtZ4OX1l1Cpz/TwYBrdap36ws5tcnL4xIstNniRZNb805LySaYLD8WM1uTwX3raGoS21bQM6KVE4J1SmRqNdmE4vII67u4dQNXNs65p4mkEtA1trDTKsZUibloVneLuYz6VKNdnWII9t0wmQXLG6AWx1ItLR46Q6/bylrtZqdOSy5z/JA7jF6Yj377Jlq2Wd3wZrtz2/RIitV1pRY+eLNtXDXWLqLarXbeyuvRaBTFIndmK6s88S+ehnPnHnTX36ZQH7P/FY92KQsz0QF5+SPPi+s7PXJY1/0Ghy3jgYQf2mhuJpQRgSCq/M2qVhu7vsr10BW9clsHhhsHzuofoKYfiRocXrXPiOfPmRgu7CBShbvXDr89nBEmgEw/aFC4C3u3CoR5qhrZfZQtlm6NhuTUdOVie7pnhyIU174LPxHL1N5eJLYQYfXizt2/oEsXx01V/bTgOs7Vu1TGnQW6Blz+01aBt7a8unF+QWC2gmzyF7NI82LRBbxWYC3Xxp3HrgsMcJOVti+0ZAgLTTApJdPiihQbIN1C+HpEYG9DgH8hxXuzRtCTuuAQwjUMrsjqcJKOPoUpmhUgMl7ZyRycFz1KdfB2u29c633ode241TBLdILti2BCJZwts4ygwFZskenHfnsJccwgl4EG6OQ1EMWN+adee4LwuaX/XayiOGtteikk/oMABZg4ksac52bog+FujDZefhvcKn+0Fabm/Ny6Gv5iugHC6LZN0IlZiS9xkKWQfhi3ts2cK1c+4lVlfglsHuannoueVo5NHJVWxyNG91i0J1YXmMUE5Hp940hzLNT5RMDlINC5Xv7SR5yZiFv/yA0VXXWrC2rZsKylBCyUrsypwN9/gK4ja0lM+aa/HJbOMKOXVTN5JD7r41Weji5TFeDzI36/XgchQxcYkoa1Gas4iX46pbFsgw7V2C22C3tmJp3q5gK3fOBoOWlaMIb5d27RLkbpq2vF5cvzcGGFwFE3d5/Wzbpp5vO4LbawCXTWLfhGXhxfSLEEO8BLccS7yCuA0SSO6fXRqz4bRh1G5auCEieRW1TEkL2KVvXabfjdvvvQWnrm6v7kCUu56qCiHjT8/Suo1m8HULdyECwL2sXgbamkvJ0bdhDH2w/IQKDZppu8oDcGWIq1af0whv+bIMb8M/WzbKvMNMZ0Gv48vEqGSGt1zYqVfzwovLxuzKJtoEuRHckq0D5GVYK7Hg2kqdity2vlYgyzWQZXAb3tu+5WLkcPhTeFwqCTtpRzJzFpzqUIO1FbF9u/xEa49kwgZOhLix0zbxlfaYOucWKkYrc5du101ICA1s/PL5knw7IfQjJDEllpqmWc2d42yrrnp10S0EydIrN5UMbnM/17UYmKw7STp9NOeYZAvpjO1a3s/LkcoJtMMKMqt9pTuRG3CNQlFMwVdDEMUsw3rE0cq5CPHBWWPttJR0uHB4ov3lIRvDoT8Z0tmhcrunVl6gr1OdDIKF60h0DehGS5H67jy1cjQl3wxRZLMMXLB1d5C/bbEZKLSJ9OMCsB4L2fh2kSUyP8/NfNeVJXYGLjxn2ltffw5UtE40M+f3nXet89QyxGXFLhdi1ng/4JmpwBmTWw8wMpbbrZdRyxyjnAqJnSdKBIaxdSb05PKJo5gXxrLFG2KVozn7GpP6iEwm+HtaSiEZPCWJrRl2o09ygIQleA/iDIF2DeF8gG5XgPjqFHCcg88XbAluiV/m262crxncMiSO/6vivAHQ4sx5sRt6PlArJHNqSdbh0C+RsIW7CXON94ZN3V2phmzn7qAAhrisrpa9kQ8gyFcHEjxNpPx5a2xHwN8u7PzPl6JxSDMvEYABYEogTvcl7e8IyRXrLUPcU0/mQKCO49eWJo+UTBKknMFujZSdWbp8psTwwsO0QGEX3iMfM8Mduhy9HGHuxv/qa2cj1I0W7mOB9bGn/Eggf9WJVJB7LkXuEScJwLADmDmCtzYAbruNuCxaujWR48PYZitDNwdM2ApmM3cHIWNzmc1d7tWN/bo8tl6+SdHtTwhsKTDl54rjl/n6z6yzDHIn1rlj61zfyo127rF18x8l6VAQdUJAJlc2L9u+EQzHHt4jzH7FVm4u1KUkNI3npCZsWqIsjntaHUeYO3V2byTVOUNdB813JCSvvrAdnXoTfgksyMs4+pWNOxTS8nw+H6d5nWjiRlO3H7O8Gbt8t62b2S+NMwxyv/DG8ciRyhHu8nSEumzkCiL8QZqI/61amFfO3QnY1pHLq8/ZtfMrazfauiGWuWfvRpALMrEMV2PHLoNeLwrH/bsczczRy58ohS/4YMxk1HDfLr/mz7W0bO/ulEX1nysjnvg2f+mV6ffssqnbf2/2YW6c35+3Oc1Al+Eu9wBR6pCPeI6wl03e/nW/T4M3Xu9tcDfGc9Fg3MnFPPxYjtHNHMms6kYxyI1j7N7l9b5pgzdsS7Xg45H1Eer2AS9PL1LwmWw5rOZGm3doORrm9tM3CXnvuu3N5dHq3ezpDc/JqrOMp9ddvS+X1xDPb4vKuw309uFu3OG4OTK05R2TfDu/LQh+6PPxbVj/oQB4s+vvoQA47njfBndvi7L85S85QhoEr3PXNMAn7iawC/C/QIxU/rZYrH3b9jYQdJ+I5T8auVcg6a7P111Ajy/PcPav/upfEwPBm6Z5vZtA71334fdh+X2ep9sex12Xf9fl93ltNi3cPxq572bQ/rbQtf/d/h//47uZr5uA9l0B7B9CLPF9v1fua8n2t9EiVM1vMGXfgrMb3bJ3RRnzNl20ahna3vexvO/1GNDmullbnzOVUd+iTQWomyKN72vO3mTNxss/FM7yc3AXoFXZjrPNRG4e5LoZc9yHtDEVia+fYW3XTtQmmN2MSL6tgza+VjfFHUu5r8zekRcn/+CVyqQpP/SyaxQf54/defh9mZALsHZp134ADGj7YNZkOTGkLS++FpsG7TZQe5dJy7eJKChas2zRRpu2P0abdhPQ3hvYboDa/vt606rdBm4jxNUJZTs7RxhijpXSo9GBuDh9bRncjnYP1Wwy7dSgHFVnryrQmhB1zrAWkzJV6EknuWtNk7q6qWU5KH3bmQhv+4A2gtpo1m7C2T6klcjobwVsew+MU8gY0GKSGySX5offA4a2Sogsf/5TNfvybxZYTVKx90FXPPnRgMQyCtnzYf8xFvmOLwDrhagp10IQd2fupdg1lUsL4P2zDGfZpo1jiD3+lNTjn5iuNVLMvqj93p8O1t213FV7+p9NV36UQLYHcPFLCFDXX3bN5asd0jsGsscFmlPjWPVYCipLYOu6sZh/vvCjP+HdtAkhJEjUeCEdki/Zrl0D22aaQzoSHH2Mamhx8YX0ya6ACGpDj+0K5DKwHTyXOP9ckBw/Q7QvhG8HvnhWqfmXpUv2ncuPUll92aA32g6+J3laOJva4celmv1yYYZ/OhTdmfXpXrPuuWU4y5HKtIK3PdM2fCb6tq2zAtvjkoqn7Bcw/ULqpgWosUJo35Ct91GPUk3zWmUDB/XJviifnRhDQ+eauatO96B4ekLOjcFOW1CjFNvXjrLnDristHlJXg4zkY9PvIXHiHjJsE50xxLKp2dr4zYuY3i7ikNGhaj3dBpijsVw7OuLMwa6ZmpshLfXTVs5vgK3K9sWkicE3SuE5DmBnyMxXJJs1NagwYJDKQcwdzXl3oAWTCs12ABke1HJob92ZeOuwe0S1C7N2gByoXIz8RhTd3pnj+3mex8BUacpdS0fKIBAagDsHy3BbbMEuZJjuEUEs0ujVrdX/bf5jOEuCdWtAW02Onl73s4JWQ4/5Iz/VYQyQ1SVdcgd2iI91GlhdJlkSg2IBbjwf8qv/qyjenoyAxyMl2IzlzkynFydPANWOyfnRijllJwfrUGuUBNzkachMlmlM7JuZ/mebDkbd7UfMlq4zGkHDkKkMsPijvh9GezbVTzx8i270Z0eDNwl0EVijUgj+tqTyMW6DxfZu7uCt+G21yZuH97y5oRE7r/lEYVy5O2V6SvZwE19ANfg0RZGKEZ4PG916gPcq97bJSQN3bdq4MnORACyHHnc68DlDttNCzdGIV+3cOcgFuxjLuFvH96GHtzYpxv6ckee7DTcHpjMg2uRATKmo6WFy123PZAbbVweA8A9nr9IGNo6YksWwzhgm391YhuXQS6fcuggV1edzplKoeGDRlYntmDJdaDlcn3up2XQaglCZDLDWysHAKxRLzNgKUDccKTZNRF4+f1la4xGL8PgQiSeWaBW49bYy5TjmBmi8nVVnvun2Whq0a1incN9VgmxLTtE1bIMWstMsTnLXbps+cb73lISunAZ1CpwIkYoW9+tjVxJrcx0EW4znjiema1cbmhmx1wCUU1Wtma2vv5E5s56vkUSnPQtqBWghmzdls5ZYNQo0QmOWfYgOwa3EmVryWXcretIEN8PNoTZwOWU2mDi+kXJ0crcqD6QkF265Hgsu8NLl5xIsKmwlztOjWboKlWoIplRclZiMzSYm2Vfrm52/Xx4IYqZ8G0Au42pO+kXiZM7011pDzORmUzImSNSSlAx0qQKENXY2lYJvUhcWxyUev9Niy9EAmPb4cXEI1wIP54Z7BpPAwV0YgEPUhHYpJKIdt5Zm2mZzbvuMlP6UWPNGy6N10rtWOumiRTIHbeJlKEzt081IuCN8crxtehbuHFerlQ3ShIhEKEAnxqQZ0/QyznApUf0+2Q/akD92pF/1qE8SdAdHnvB2fjco3snbIq3w/kXCVJnCTXHNG/au2zrNt53iRQKCZDfjDzNRi6DXbZ2FwA5H3KBKIoPhGheesqfCqz/vjOGbdwFEfELwTCXTd3HSsnXzlXcn3tl4Ua4jA1HLP80kWPuOk5AVC1CuiOweGPp1aGER3PvzanDs480Pv7KwvGRFMqAL1KC9qWj6pkSI+thYgSNo6XLI6J4EGwdIbZs3w4Quzjmgrhzo/lQCVcIhq04YYibI4wZ6Eawexfg3bR0+TyD3JD7sDJ2O0DDsJahbr9XN87fhLocvxwhbnx934K5QojHiVLR0hVAkxTFkGOUGd4aR7oVdpe41WEFczWKKlq5B+ATIzTHSifRzO2PI0ouXvnq+xzFvCC7MyISiUpOPjfNo0uy1R4miw78US7Eee393n1G48lFUzfGLHOUMsctx5Fjl3eEsgxxb7N1iVO0waUCZMvjM5HZZRRzZndAU4S5n7oq4V7un8hE/NLV+hfO1fsA2RlAszlWzrsPpCh5GU+vv2R7EzfC3Q2Qu9mxG/t3I9DdjGTuW7uxZ/esm6WdHNqJGsjcdk6IK7tzIVK9OW/b/d02LwJdjp3qH/Hct3kZ7nJsMxv0hQyR/RBNXp6OYDeau79tPPPm/bwN8jLcZYDLGxi844GPMOdzmUXBR5rfZPCGx7AlpvmbtHhvg719m3dbbPN9X8/fBejdZurG+3dXR28/nrnf2avTAUVrlw3e/s7DuCNws8OXb5Mj/bjTl6fZvmV4y/HO3K92G+y97/P5h7LeQwEwG8B1fe4eaks9ZP0//3OAmyBv7Dq8a/nNnYgPt4dvs4E3Lc64LgNBfg/1ITP3ev7933+C/f7VJaAC/5d/CYLh7x9aR+5dn7O74OBNl7/Jir5PpPIfgpEbn7d3fX7ve/m7um9vik6+z/y77vvv0/IIpgF+Lu/b6Xrf9fggHX69HvIdfFs0cTwQZ9t37OYBQred/+dmuN71XXbX8ocasmFbtmOr5AjittLmdtbmeYa2nIjC22AB4K5O26BsNGY37dl2IbZG0d71+N7H8vtas3xbS3P2ypBtXOrKFkQfrvZ7Zzcjjvk6tvXOvqs5G34zdXOxWQ2zrX+WI45RauqD2r49G3/39Lto+fqjSbsJaSOM7UccP+T1SJwQytb8K9DF33k8csQx/zasvTcMarEz5PU42LTUnGPankD8fck7NCOU7ffS9mHsTdPb7mvjUTiVhN/FtUqkEN5XkOgCOhPHC5WmfXuWbdpo1rJJy7+n+1btvZ6TLf20sa+WzVoix7/SpVC6s9yMB1Z72LRol+f7xq3OSz8ohwlD2hCLjKizwS7NJrM20aDz4R7N57MCydh8dKgXk/NaJHromqpCmaUMZ8mzButJaKX64DbMS7PEmc4lmovVruzZCGiv2bR3PBEB2JpGoc4sdlXCNXSQDindfaKbN78AtfvcuvOXADIBOTpIVDrwzYu/BTnYp/I7/02IiO6f1nAW3dSTHAnuRCXYZUjbUpKN1NTk2I6Pzf60pcwnopUcjRwMW4a4pnYB0g4/GMDFr0Du/8ky9njwcQHOLQ3bdJCGZY9+4hOaNfVsUkBxiDj9TYKoOxaB1c6HdVct9iEpZ7h4VdLou1XPtN1lUMt7Pqi9yFDtWKi+Rj/6Du/EX8YiVy8U99IGazY9ZMqTBpu2b9lG67Z4Lnk+FctIZLZrhWtKq4aVwGRPdWed06WVZqF4RNcpV37k9exXwqsBf3cPffbIqIv/gubgL1rs5iPKjgiomQNkQ/SLRlQvtC+eGx7t8Ht23V+7xbQN4DZ/NA/9tekug0PW8wU0b4aUPzMI1KLAcapFmyrsvLdjDVUFeqc1DgprrLbtZGGwMFCf7kP55Mwb/wjd5HJp4LoWzBRJ7o1CLLJxj0X7ZuHTxwW66QXpcQEEeeiwjWPsspWIHKHMkZZ2bp0cZKmrdg5lcfraMc5cxycjrk1bcg0h1VeRySw+YYFsspWC3BwH6+kKi7WFy3HKMxiAIsfrLGGt437OJehVYK/ZuCtwu162tG3ZtO18K3ZYu7zX98rbK63ArZ0TyBTBtT0DN+f9hUvbdhmPTEJaIKWDobuep7oIdEkIi96rOELfyvU+XB8vA7OKUA69uKkAUSZCJSLdy0H4IT+0JVMmYgEarAUiO29cFyog37ZwAxTjAMa+gRtBrqh9kxpM6yXU9Z5ff0LhJ2DqlbV8BXAhAtL4XIlUACrmeX1gvGHeRgOXwe4SvELPwuWrurJ9eyCX+2pFKfrrxu7bePOIznM2briOlYXrdjRJPvzBG/QZgLRLK5fXCXB5ZQazgUv+nGMLiOoZroHtaEwsxUdYuwazAcQKoNqsoOzb076Yg6gGEC3cCH83Ie5NBm7w7kJsMoPqZR/vEt72Qe5VlPIa4O5oDQ0VQH62hrgMdcNGyQqGapEEKzcXtIa43I9rnIU+yI1dt3zZCFrZwh3gMtKYoatxXXhC2ciN6/fH+AJFQzfauXwdVpaQeOsQJX+jKW595pHcIgBh530Ib1esdvMBHHpAbMlmduGcLIF8JTtUSwvXS6fByLkTKLj5lbtw12/O3MY4ZbZwOf64s5WUsrRADXPadURztHAXKNOSXMtjhMT8+eG+XgaxwKYvau+cIwGd8aLU0cwN14kZ344p0GQdJbMEu2FLGC7L0jp3wnaoHDi2j3Mbo5UVkSiwkwsoj6NpWzCodU3O8CQFm1mGtEBKgjAMbhnkLiibFdSmHULClm7mZ4eNKE+Fb5OBKkTnO0Kh/SFVuoJioZTcySXIkSb53IuvnWvGRZFh4aA1zSLtsqJ1VixMIsdfdc4Ckl4YbC0RQ/xsIMXZRWskg9vOecq5DMJ5EWOW2cJNtX7MMFcLOcykWMy7ziqpdqxz02josoFriSjpdeTe9iXNwHekNR+yAUJAMwboCsSvM/QHjrCTQJkDbC5A2ENwTz9zqL2ARoGYPRTicuQy9+1ydy7/H4kdvDzNtu6+QtuQKBfOtTx9YUlW3psjLZMz4zspUR1K9BfWV6mQB/tIk5eeUga5r5yzKYfa94zcCHP7BQTcp/vaWvdUa7Y8k6dSqq+cm36gxOCYe3AR5alzuQOcD6RQC+cyRPX6SMDw1Dm/L4VqOMwAsFFCaO/ZLkU+eqLj2OVM0Lj1MKEHgtz+a/RI4OLUU14imh+lOPrcwPyZQqGAI2qAFcdrY/db2LoR6i48NIXAtPLU8siV5gx7GepuwtxNiPuibbPDRHcpCn9sna2cK58kykwcdXtK8vdBhQg5G7jRuC1BnSy824/glmEuPwcDlK+R3OMdTH7ZUPdxgfofX5J5LkB0HLc8JBpr1C++cs1HsUuXlwlkYiqqc2MHgHQuEZ8C4euhlLAw3pRa6DjWlrpcYRJH56FEpAsiNG9cl3J8dQS1fRuXY5njsm29uh/qrPly1a/bv/yeTAx36/LyubPqc9fRWAqxh9r/xrbQn54QGumddEK6OApv1SmKKvcoS3QpT0fAexPM7b+fNsHu5vdBXL6Oa2bgSx4Z5PK8fkxzmKZaRNg7y45c3k6EUGVHttaoclORySXkTeI4Aj83cf422PuQDcib4G6tlSVyWLDVr1X4uPMP9n5MMyUaeZ2w7d/r3n3XWOab7ve2uObwL9g1ot+/24e5KDTpplUmS23SOdkl0sWRvMHULndM/S4s3vi4tnfyXsU238fkzWQul728zZ1xzL8L0Huf99q2iOf7QOB43dt60nhH4xEc2Qh3GezG9WczELfB3T9C3/u8ast1Hgp9H7JTn+2qh1rB9+1BZGDwwQepvxnuvsL7QpFNk3jzOhkwb/bgbkLaPxQj96531jcR78sAMJq3t93+fSKWeR02eO96HN/W5XeBzLvu9/t+ffrm7W337T4Ry9+0kfs+zdXbvnf4O+/jj5/g0m79mGazX+Ld4yu6D5TlnvOHPo4/gte7PhV3L3+IHRv2Va1STPqGbIStd4HZuDxC2duA7Lbr+qeEsvGZvA+cXVqzLfL27m1jhLHboG3Y77fqn431KJsm7ruYs+E3zx2A9iH2bLifQlGMPubzEczy7584HZ+/bVHHd79LARjOat8JIxK/HJ3XXoYxRhxzKtMIfMK/+/g3n1IkN6OOr87nYrG77wEy4C7aCG0f0kvL93sT0DKovUjTYOZkjjwD2whoNztpo13bZCMJxVPA6afruOO+SXurVbth0q47asEnjEo3u2YZ2PJ8kiiEZWiLnRRerWEuf8bFdas2GrbkUSTp0LFRu7g4bkMvbYw+9m2DIs3I2TYAWzZq8yyPgJahrNSJ3DqqTHFxYFjG0+E9pKjMczedza71F297r2yCWl7Ho/CoUydNlyePf+CrV586hUInT39ItDiXIDW009cmHT3WYRw/T9zslHwzo/TZj4UeHa63pRjcMqBNhelVyWE0AAAgAElEQVRmrihGajYtoH58QTsvK5ce5GBbEN4J8GpHzsSF2XV83nGPbbRtuc82QtpinMLiGIAN2/N/MN3RXyRgFiBO/k5QPtQIyiBiArvfdQ6UA2MLbBnu7mXUTZDBLcxfDXHwAZG5lAxpafFCcAwyVS8UlM9F6LEdfr8Mlh6DWl6HlzG4bS/9OhZ5BWgZ6GL1GoV3pRt+tEBTCTn5h9Tt/LDl0ez9rJHNcYZmoYiBbTfnLkXiaWHqlNL9DNuz5u3xsAAzJdADAjNt3ODjgaw+swHYzn+TsMrlk33Bf6I78z57vHze+5ZtnI7gNvbXgp0GoJs9qn07PxBJecwgNxt/4FLlOmXOh6p87JQSrbU04DzYqoF98vS6bs3QttOG5KAQ3YmE/PCUqpNHkD9pr8Uie5+in0xI7u4GaBth7bY3ohDAEcpyIJXvwIlEaDvLCzWsKjuFwrXdOZLaIbQTALnLKZABni+jMTkymbXNFIX9kkB/tIS1uM9xx2BABfCyGn1HCbWYLoHsEuIScP6uyAH9BSai5OWYUtsbOfIVheb7t4qDvc+X79U6EdbO4Co+eRbB7TYDNxizUrdXRq3uqFscYloeL+dJw2B3DWrX8cjD02txyVk0cG2HDG29TVEmNQNhcmIcumeRH/1YyqRcR3/2jTbXtkDmchosXI437gPV8KXBYv4KpC57cVewFmk9HczbbrnXH6EBO7860CPGKId/ipotX87RXELbVTTx9af7hi7ceBscyRwg7srRifbtOrZ5CXLZwg2w+lrcMkPd9VYLoSwogNmV5evLLFgvfArze9A52rcBdNuTq+5b41aRx5YrgQEzvY5PxlwvoW3YSJTBwL1peh2fzE85w1yzs14/mrph5BxSrm2P1xeALYT5IULZLwSDW7+4EJgPr+Kd+1HP/Fz+dO/P3KR5JRIhwGMKEpNrEJevdBPkspHLEFfIZazx8nHpdYyyAeQjA1aANmVjVvA8Nmij7hrBLc9ja3dzjN220cC1IFCxU68yYgBcUIOCGxEQ5ECmriZJRYlqPm+NdZWuHJFYwVjGKdx/a7mzWaQgfBsgMlu0DpSXYMXMp0755T/UvonL0cocgcw2bujC9dKFSF9bydidy4ZvtHBZ+ff83gaguZmwlBteGO6/jYCWR4mJd94Rm7c8ci+uE7mXvhbchzvGZuTFzlz66WDBtbkchbjq4bUoPXojGC7Hzt7l68RG+ajhyOPWU9e41nMWsLVzTuVFrmxNZJJVDk4UmFICWqEyLVyFbejddNp5a/jQNYa5pZ/uL8TgrMRuyJpVB+lsR9ojjobJJYofSnxN3uZpovAAIU1dW77RSUUgqPHYfmV9gkhFY+XrqfV7qUB+WSRHJzvvO63kSCN2EtHU1gWIiwI1eVqPuVbpousu05Why1CXQe5tdu5N39sMcfn9x527UormWSZS1fnXkihheMsQtwHIGkKngMpjj1xgeRIBriUaSsDFfYAu27gMcvn/V5wugaoKwteBWUHeikPKG8CMO3YjzF1FMKvfdN3kSCeHR0iTCeDODixB7lCgdN7PlBDl552ZPtd69MKYqaErOzD26fJ75tQ7/+NEK7Z3R1KIn7du/nEiisoTfGHd4oeJKnm6ELI+sTZNhehq7xMCnD+SQp45bxnoIgEDRD6GgI97WU83Di5SAaPWwzSO9wG70crlz8uhBHnhyO9KFN9RwmYSc+ehcQTNbTAX0MuOxOVdlm58T0SQGy1ctnRnHupNmBuhLiL5Cw9NCZh+ZZ0vlOwUYvhQX1ijh1LZeJ7n7RDlC6A2E/rlTeC2P/8xSpsAzpAon6GYOkIzRD2ZUPXDESS/6aj7QYb6Vwx3M5STyvu9Q5l8xjHMXGbQgW8kCaUQzhzAWAJc8vhUpW9ObXd4oJKTOL607c4zzC9qNPsvXdd2nlw/Ypljl6OVOxLKcnBFtHU345gZ3DLo/UhndYS5H6m8+ZWpcjZ4G/LylfPVCCDbVyoYvf31z8jZuUejyYuRguwz6ycfCT0w6P0LD/PvoBh94c08ISmGSPoEsR4DppdAbRwZ6j6VsuB59wG8m98L20zebRBXu05X6UGVdudZm+w1C9CJTQsvfSczQ00LLk1BtnG8TAfhKORBdbYV7PLRytHcfYjFuy2SORq8DKJ5+TqaWS0Nef6x34e6m88BQ964s+B9Qt7Nzl2GutsAb4wWe6jFy4/j22Py8m/DFFPbuCuLN6MY4czRcXF6wt8RN/2DWs3/fYC8/RjnzUjnCHf7D3Mb8OUdmf3o57g+g944fRPYvWv+72Mf7x1vi9/Z4ocC4vtB113/m99ciLuhyH3hye3rRVjcN4W3Qd77xkrf7zFuAuj3ZxvfBQHfdfldb6q7rnfz8tvM27hOtKIjjO2b0P1pXp8h47/9t9et6Lvu6+/j8oc+v5uP8a7L3xSBfL0T+l+72HnLQJZvI57nzwefZ8DZn2bYyZ+nCD7f10EZm9fDQPW3PT3kO+fw8N+FmPn3/Xi++mojVu63fVB/QJd/FzOWn57+tkUEsTFNZNv2SISvfUOWQaxKCuK0kUk6lbeZtgxhY8fstwHI8nPQh7L9OOP49omxxrwsGrO3wdlld2xLfVv27b7ZlvrXsQ3G8nXwOvcFtbeBWU4CapX3Uhfetlaqe9qz/V5aNmQjlI2dtP2YY17et2cfatK+DWkjrE08w9j4O60PZ+NBurmxqj/Nv/n6Ni2D2c2vg/uatBHSlr41cVrazrFZu82ovdR5wsbstl7arTCW62r1GKA62f6NdYtNC77N+/BV2NhLG1rpHENXr5QJsDaMS6M2GrjX11leVqDS2WBE9WxuRJoMdZLapq6ld3Un9Uhy4RaH/a0BbQS16aD0znSIhnPQpFBKeWstvym87YwuRglD2UVdy7vgrFRISl2PQe6D2r5ZC+QRnEUqdlqsLjOvMitso1BlNti1WZ7Y+bnl8Exd7Arbzpw4+AF0lA+z+WcVJ0zKJ39RuBf/vvJ7n+QpXLawz6NpW9BpitbMbFbu61mdYLPfQH5KhGNH8mJmimGiuhq8kFuhLb+iPfM2QNpyX9PO99sQlVydCsj2Spx91qHIrU9GA0pHc2gmIygOGzStpsVLgaOPHLjG0eJNgsPnntpLDek+ksAavS0ClE3H4trIEcgsgVVfOxh8sAa3UL1wDHIDsHVNGaxa70pbPq8CpHWd8Plhqy8/HZnxn0zDuPujSzH/skRdWmKIm4w8YjqE9mQBqvRAriRVVJQ8GquLvzF291/qu8bk7P8xdvgDCbYmV34k5eILZ0cfL4E9H2AfLds4HcEtmnmwZ4uj49Bdq/e4+axFdLU08zIr99I09ZXy9aO0GNdpgjNjfGEsqM74tjE+jK3lxktnqZ0MhJ8vSA8dyd1xjEzG5jSl/LEI4Jb/SbSnjrLH6+8RAitEe5JT+oRr+YCjkYVUY30g2IhmoRwYn6DGxJzSLpF5jagfA5mvAeWAAJjQcTQr7yzNUKhcFjT1lW9FKfIAaQ3qAHJP4eAajDUikQUs3JwGYX447xdXIFdyXeC2E5eXsim7NG4DiC2GvlrEHtsrSLuORbbzJZztWbbOj0SRd6GzenOZtRydHDtwQ5QyoOHdluqaUevafGnb9uKT3wK4y55bobMT6uZHKGS1NHDZfOWYas0YsgC96wPALXck2AREuqwE7Z+8ZVeurl3T5iByAfbSgizEphnLscLAaa4XUqqdan09y2hjfsmiIUuwjjfm1z/00vIe4au+WQaj4WnuxRNfv1PLGGMEsQSsa0t2sb6uAHE3oW28vX6XbwDIIpi6Syu3d4rxzHIJlMNtitSTbwXfdpwXIFq0b4nVreNlbHIzxwBsGxPALRgLZD2gFGHeuv92tU54HD2oew3wRnAbLNwGsFumFYd1LCtpDhjg8hijlGN/blgxgOQimLdLG5cN1FZAIwiLnDb7evFf7v/UnNdfK4a0HgeQCAfW1es4Ze7EZTu3f2Ijl01crUoopCTuxeXl0cKt+Z8gU/FVd20cwxO5middhbxOvN4IbON5Brocudw4QwxgjVlw6izTo2t9vBzR7FWiBkXmdK6laayrJlNqfaX67/LYu2u8ReMNKI5kZ+iZjPizAa3tHPhOdKCd8UaFA0K8AY9liFVmqFvwVpNM2Z2l2IkbAW8i2X5PuGe3q1YW7qWZJSuOHUAxXz/wsXYeKBNO+hU8riEzmZ9pj9kS6krVjbDLSz30tZnLOXMU3hgnNouRiM1bV7PPTQ0JkaL36GvFWzWZLojvA78gjadu4RrpfZvz42ZzOJMoa69OUqj2HahuIDFrHMzY/fcgDffv8ohurj1o62VejxUcOmfaOaXTQ+l2S5nOWoLyxwNlMuMvdOJ395rFYCfL8QsvzlHDblvDixdIT0aE03MAPVtZuByd3PYilY21s0yrRCFahrgoRNGY7vVOkhaNcyqauY6zr4XQceysnWoph8a52ZKZ3/90kOVKIOI4lc5YN8v48wX4siD3PYN4ZgCGJVD+BclqF0lckljw157zlHHfwsy6SSnFcOH8bKQVcgXASCvx1lb0xl3aBnIZ5lYgigKojjA3Ri+jt2eEcnevB3AZ5GYADa8rgdyZI7Er0P3GmEUp5GDi3fyplMj27VBIMeIHitzdS/RUSfnaO8fH1+wpIV7Zq2lH4jwBt3PhCRcMYhEGkuOOvU9KITruPVYI2hOYVNB47uWrQvhH3CEsgCTP70jMtWAD1Wetx8t3gbr8lDHM5fzqJ1IuMuAPznUTV0koFw5eFwIODdFCEMq4Dlu6CmBoH9Cpuxm5HIGuBBI8LQTxoV/JG4+zAihhQMvxytHIPQJMeR5DXkL0sVc3Qb83JXI8P16GzdwBuAOez9cxANKhj5lgTAiXewhqAqKbgx1yX25N7fcY5L6m7gM2cC36UpFY8FiAPJ04l7XoHENch97GcQQaFmh9SUrE8ZzMfE+oYgEOSq8vGnT7m7HLj1Vy/HnXKIawDHQPhO4m3uodoQyPLfnwz5PBL0PajDeTyctdoflrDXkdQ4T/KAfd0DX+ALuEvxl5/f+EpfsYDErf6J+L0sTllw5r7shlkNufbglN55APUwm2rkHhGfjGkaFu5kFtAt53gbnxo9qHujwt2BImJ+I096zMZSaM3uku8l3xZP4Cnbf8X8G/Kp6CEImLRx/v1ed+rnMcmJp45OOsB/Ur1WS7bqFLGDe1vUiKhGEvN+DGKKp3jWXmx3CbvSutl04JJ20jncrC2FAS4pkrpyx3Inl9Fc/2TcFdvp99gzdJdyzvNFluDN7P4uWj33n9zbhmH6JGlqffpcnLt7e0eZd2wrKblzfJr09vN3qvAG//MuHxmczZHES/O+ym81JdbZDf/7/h3Wv2o5vf93S0Ufq9bbzDdP0adtzhdtXpxnGF/UjnxfCl4J2r97V9ef37dvve/cz8cY37PgPv07y9D1xhg+2+9+2bWo/N5NviTjdB0Td1P36X19sHfcvbXfYpxw5cnsMx1jxug7TfLiP353dt0v8un9p3vq1N+BpBbLzCzeVhG/wQBMe188Ec73zD7+GCnAjwTQDVm75D/gha38OLtuUq3hXChu24jZjifgzxXUB204TtHzR2ny7ZzRjjb+bZefi1brNlGcL2gSxfa4SyVUueDxzk7Uu2Yoe2wTi9jDW+ijrmH3mtymQEtTzN19UHt9sg731h7LZH+67mLPkEC35cZi6NHjgUHcUkn5vs2Xj7mxD2tzVoF1rZbaBWSj7GW9JNkHZzvvce+fcZg9sIawUKitPx/m/rod18bjehLMPZRZpqNmh5uspyFTpp812RlI9AnP7CN0LJm/pp12atZH2IGYlbm7U3vou3QFqOOmajln8vg2+KZdwxCy1LY3YTvobl/B5cw9rrhi3HH4+Gu+rk/E3Dlu14/BguTo870qIk75rYTxvM2hWsJT72PWQaGlqPQglwzAqs9yC1xEQ6WtmzzpMHa4VMrnaII6dbWqvTVDGUtdbgJpztPy/bQO0S2KaOO2ojqGVAy0dSMaz1OjeCex6dYZuMVRoJ2Y7wu58k+vS/tHr/A6wvXiEe/jjP7FnVVHOyhz/dky/+j0t/8EmJzdxSNlA8+uIoFYMDOVTNgsEtj5euGJWi6diwnbohDnE2PPN7k2jYAvn0kT6TX3VP+iF/y4fF5m1z1pFMCjz+Dwkc/hlxZ60QWIPzJa8A7URTtr8A14xx8bKm0XfZ7JuCt7sByiYjxNlnFaX7OduzAcqWz5ambfFhEc4Xz+S1cfgdxYbedbN2LuTk09Qe/HlN3qFujjMGsgHMbgO34z+Zqst/3O0O/sLo6gs2KZe2bXdSk8gL4L7RaN7GeXKEwEGQ/dGyhTvCpY27ZbRT8smBcvrRGNdm7ZOKCIfr8/mTBRFmCK4Lxm06OiGPOyCg4ehkXjdNqNJSPRoUeCZBPHpykDT//c92Dl8ct+1f/8PsrG697Cy0TeNUa7qG6mPN8cjSnU3Idfs+fe4AqQHnC3AzD2pHBFDbvM5JDWfr8wHcPqrATBLQu6EfM6iQMnmSHMIJeiBbcYyyUuRAmlM4IHBzNm2BUBHYGWLyjItYBSKJUsIaxq7NWnSuolVsMu6vgC3nA4ebuwK3PZDb4lV3533+ZfKu7yTJqOuaFci9MmpBDdmaC7HIFKKdFaDl4F0k/qfJO3C4R1jkCrE7pStwW4AnhUpNgEhE45bCofuqW/fhBgN3GZm83cCdHgbLVqYWbZ141lilmKJzmnyXLx8eUohohmQHZebZwEVJy4TqjZNvOxSJJruYAHDyLPOtMPbjjdmKrSSq0rmFECKZoZ3muAS5q07ZFchdAt0lMA2sWxRXUcbMz7nPdhVZHHpxbzqx+csHocT1V9M3geL11aw6ca9d7bontxRXwHn1TPF9WYHbAGlXUDcAa96GLIzQVerWIHkdn8wbDytgy/HIK/s2zmOgGmORI8jtm7UhInnVixvvax/c9i8bjNvAQJdP19Ze3Leex2WMMpiU44FDH+5ylVW88qaBm8kMJM1hYgwMkl2YdxfAdi6foonLUJenM5mHftkYjRwtXOMMNN5DKgS03gN7YgxKW/5sdBMUyU4YGczGaGQGrGzp9k9xXrRwPajQb6tXq7GNy524JAsaFqhUuTwwozmbOu/bYL/KsgBX1QBEMLcdzLsKZt6GWGiOhC6TASlVIscdd6TWMckMbBWnCmDat/vDlgXbuKGL1teqb+HybRd67MGznVs4Zy8Fv/0NaafRSB5pZd9y3y2vb0DPwC5KkiVn5wczl5dlKkeuLV+0C6hlCdbWZEg56ypFatCht4KE9tZWiVJ5h3bOtidkKqFdPezmHqqhEPmpaVoB7bC1nVAyd2rVs6vApgb0PHXTYSX3TrS9ODBq9zSFer+F4kz7yYERo1PhpgOhd+2IZsMLKk72hN0rVLGwBOkHBSZHjr7OcnqWXl6KR8MdWBAuUELxusEXF4l8Muz8q5fonxjCpiNKZ41/NXDzJ00yqgxhuuzGhQP+lqyNa5QSOxqA3faBJcrj8tqYN7EnN46p0ketNcds5f7/7L1nkyRLlp53josQqSpLtbhq7ugVs8ByQWIJGI2k8T/zD/ALbWkggAVmZ7GzO5i5qmXJVKHc/dBej/SsqOyq7uq+d3ZmjTc/tEdGRKrorMzIeOJ5X2JWiF9+CNRNJq5irsfGjrTm5jOWiok3sHA1ycGVqI2B3U2h+J2oTrZRym0IJ63Iee0DenxxdGOpmSYzbTaqF6V3l0uAXW1Un9B+c7nLzk3QNlm6+0AXoNcT6ZpUcUThMhm5GJfOXYji8oSVXAbRgcJKmEcXzq8+t9l0Hdy6IBZA279rOocu3VchBIDcKvRgF/HKnxg1eemD5KwaGLiIXX4V5PyxprmQql84l58o05yFfrwIvj2CQi7UJTMXrzLZuYC6mJ/GHdQltcgozFpSCxG698Mfhm7qyf3cGF+QZIC3LsiChPETYgdy8Rg7W1dRpwLZBHPV1tJNYPddgHcIdO+ahr2LU4jOnc+80suPmcYtoVG679nd79NN1xHJPCXOfISj0s6I8iVJi3kYE9CthByWdaReAwK3oi42SsqDgKgU/eW1yDywZIDBALltkCaZuF97l192YfNnpZn9tg2rp0Z3Y8Zj4uRkWk2terJx4ezQWFtJp0ZkeUOdDEeA3jnbDfp1meT6OgQZs/LJogXMxbKC+fIS++cSIqAFyP1t5yenmuprXTaH0urfqXH3cWjMSDr1SuXuNY/8D8PKrliFNP1LHm3+nFbFMy5Dgrq/VTOXdXX7lLqyU+RyFgtL92NlJ8IhJHtXk+ax8flXLlw/VnbyMnSrEc6yFWRUh81d1u59+xoPmX+ZPQqz9grfva4HuSU+w/vvnXwWps25WmSHMmsvudFTVzRrXedjn8b58iu7Lh53V6MZoxuoCM43RnM6ozldjzs9e5fDpulg7+KHdzHo4n3I874P7O538OJM7wR4407GWwxenF9zO/rr5qzyVocHH/jdj2NOr+cuixfgdmjt+nLcIYYZHRFtpjx6qrAO+niDY4UDOnf18Q63Gfqu9nuwvutO3vR4Q8h7F+zdB7zviqobLm9wdOEdsPf3BXmH2/N9IW/cHR2HACvmPrN3OH8f6OL6u6Av1imXj0KWzQRdvcPnOzR+0/x3Gb7fRz4/5FPnD7fOPzcwvg8y/TGA5D/c/wJRiuTeh4b3Paf7YOO7IOR3/xr/zMMY/+7v91/WPf5zA9R9sPo9UP3jeb98Gwj7XcQT78cUY8v0tuztHtrh/gEALNYbmrGYTr2yfyxbF0B2aMjug9j7wOz+/uFNZPFtIJtODEygdmjbJqt235rdt2Tf15qNxwIe2DmLdfdPxkzRxSmdByd54gRPVK/oam1T/yxM2vhe6FYa8+7qm31fY3b4vnibPYvfP4g37nto865UjUWU8TDqGEA2BO1S7HGqwik6bxKYHfbU3gVr3/U+vQvUJosWMcfonY2gVhndiuaZNC6C2vJQ5cVpqKuvdJYdiaqvQg2j8fqf3vWQN8sToM3Khu6IPQakZapzoaJJsBY3DjujltVN3PHAqiVujdHcg9sb+xawdjo5sJfnz9pk4RqmUTk7suvFxcaYfJTltqvrwA82asmYHZy9C9Q+fGvcWvOurloc/9EijHEIZoeAlpHypm1I8xSw8BbUhvmPS33x3zZh/MRyu3D66V+N/LO/rf0n//6gvPy7qzo/Hu2gbbdyoXicSTHPuL5qZfwIhwIlRSPHKGREIDPq6HyHpt6JXuomlMsqZBEkGQ484bW9CtP2jc3ArEKQEoW83FxNpDh9E9QSz1mkk9AZ1V6uQ/loijQ/8W0WoWzxSOurX7b+9K/zGJt6l3G7Z+CynVm1eV7CrI2gdghoYdRunpdD0zY7/6+HrjiuAXMTqN0Ztt5N0JMqdj5W7WVQ7YW4yY81+Y2QHnEc2bJZ/8650VNNesIgkjfjDdRFVDK5pSRLtz36dwU3l2MpT24D2mL2SgKhYs+wu64IBi6pA4LxBeNWxRbIR0rLC/E0J+bWasnL0rhcUzEqjfuLH5aHP/9sVDhH+f/5N2e/Xq7lpO26TX39wtb6pA7tqoj2O7pvmwvA441kT/RtuzZwArVxfvVyJGbUiZ12twxcAFzOPtYj2qgRr9ylL+2RqruFzKIhW8rSrT0SLhGdXDCB8kGs8le6NAVpAFsaJ7MW8cgMW1CPjvz12umDsXHXa6+K0STUm6tbBu4HgNsIbKvNsh/XS87y4i6jdmfY3kDclXg3ZW2WfR+sFcY/ODzLGUJLV3F+CDaauL4tSXSc3sUmK9vcikjOk2mbv+7n43r1KALbaOlqR66dMavqBt7Go29CZtqQMgVxBrlYqbxkZce3OAPgLStU0Wpxm42igMTqjKOFa+aG3KWLicGXRumDWvx1weaog96nQ52TKiOj317e7KiNEHcXoYzY497ETZD0NsBlusv8xZ0nkHv7M6Q3faPhOzRu3/J5m3px8cm0Ww0xybBtlZVo3g4NXHjFplGqtRJBsjSCz5m+/5Z68xbwJgCOb8dBhHICsjf9tr1Zux+RnJbDtvV8ue3CvbFw+15bgNv+Z2W0fLcxyrKoSM1PYnTy8KX3/bfrWwZumoeR/+roZ3JRX0Qgmwzcxm1iD25HGVlq43wlq2jlYj3AXVi5CeACtKYoZTw4TNxlsyInPsYqA9Jmysa+22TUxm7baNxku9uiv3b45HcxykAjKouL0G87jEbGY5cqC5kuJB9pg7MF1GZFTvcH1e3hnMxiIZUPjOeC57VwNXVsSbPpgaya0ogrSXHKiElOFm6KU8Z9pWmMmYot8krYxhH3A5iL8xYzhV0wT4HhSG5oI9Yjphn3L6FV6NPNtkAXpxKoUJWwb1sh0dTqTOkY+VxwoJrw3epp41tBHC46dMVMW/aNFl34GKWsbEAXbgK4Y3sQQpCNUmq0cutGS1c4RGxKYKuMJKDsydTeOwvjNwTnWFojetKxX1vR465kbyvvXam18aKc4WCcKDe3ZVYotZ7ZMH9q7WZq3CS/umQA3Nl8TuvFgn4XaL0wWZFtumffcHjaBLWsQhivWlmPQz0hO1rUQmPD1CBC2Yubs6jnHdHJROuLlQ9HnXfLwpjMg0uTvK6ct4VWrWc+BdBNABejD35FzIYCdT64jdFmluzcDSlbYM8y5VkTEebhRJ9DrRy6cY+1Xo6YvoaFy0xmTaqxJJcZ0elvPNtTTdWVqGUnkguTXTuHbyrE6dqJ1t4w154EsdSbK+fcWKtZK7QaadVnkN1xGROhJ3fU1wT0lwR394EuAG6yddO0J0bxqj8PwocqWtpord5dh02L+RjxKXCg9cSHsF578aXq4S1GgF2c8pDM2yOjDK4vvchjY6rX3hVPdP+NVpC5qsRPVyGoUveg91SbWjE3Ofl5K2rBWyN3CG+HMBem7liHj8iUYGUAACAASURBVOqgXhqWybtALrZLgrk/tjpvhJ7DvvUi6wRyh1A3Ri8z1YC4QVGXiRxUwi8LRad1IERiWyNUfIiti+eSDF306CY7F1HMw3jmIcwFrH3MMn0tap0zvqrEAuYWOIeJxQ4BLyDuoUiRIG/JZAB0NyIXh8xHxOq6ZhkFIYMeXUQqA+b+qukuHXE+x2vTilZBQufd9aeZyc685KfMPtP4JJF239ZN1wF4jaYiI1Ugkhn9ugvnz1uS+A3/2GSTgvkqEM0sgn0C8jTk8jr44wRznztXLkTsU83Vmee8s8X6Y2opgVyA2wR2Yd1+JhtzyZnHPIxDwGuDd8/NmD73m+wblbsEdxeOYkQKjF1MT5jzb8QvAHAT3A04MzjwndZugrpf65mahtotVWEwWvfuDtMmmwTTtqwphhwQrieAi+vOZiJIWoqjMPZ7lvlxMG3DLssljQn0HlavwtoeczC2a7TRWecl9QnhOuKq0oj7x49wAN8EeMdN0+GHeoq9+hC4O/xoug/0bgx74zvltA1pxFnl6SxxRDcjqjkBX1x/G9wdd86g8+l9QO9dn6FD+DsEvkPQC7CLM/UBc9OY+nixHjKBhsvSWf3Dx7sL8ibo+13C3n3Ai2jm/v+9j2fej2pO8XXDA3Rvg76pp/ePwey9ta/3HgD3IZB3fx08lrYrAegFKL7P+E3PaX8dwN97vsYpAeAP7fndh8Hfxz/ft6X/5c3/Q4PkP/QW+5cKsAEu/9Db7ts+/ndhrn4PUL/t/8Ifx+2/DXy9+U68DUpvTNgNHzQ/8Ui3AEztv2P3x5vv3GHqxl3xxHedoIXkjbvmJ0D7rq38h4g23oeyb3uOqVpjuD+3b80OTdl9QxZwNcHb+4Dsu7bR+y5/CJzdjzTGCZZDCAtrdt+gxTqAtoCxcb/NFAFxxpi+C8R+F3D2fezZ9DtnCGRT9DFgLX4jjZzo++zZ9wW098HZZNPG7cJKEqAd2rMAt1ieThBGJ202fiLq/NcB03b2CXfVpewijj8g8pgpZLBnYwQgTOGdSTsEs4RmtnjQF+B2N901OW4DKDsZT7PLsxcO0+XkwC4joCWN6+PpYXF9daHQS2vzMhtGHxs9ZeeXonSW3WnUkmKVAG0a8abxdRvjkIdG7Xv+Edwbfby9H8bR2wRst0btEMwC0CIWmbvKSj7TEc6+/E+rNK2uflPFeWd/tzLzT22TPSrYL72wVXHZ0Z+P4nU1MRz2YG2Cttm4oLO/8yqfV+HoZxN00uqr3wT9+M9chLc47sidOtRXxUt3ukkwNy172yYRIfxdzqJRmwzb8adFD2ofT9hVrWyem2jQVs86Lp+EeH1r0N6Ctcm+HX2s1fK3wrqYhtHTKsLYvbEHty/QS/xmJPLWrHVH/8qbi/+i25N/05nlbzrVXI1g25r1FwgmnZEphdvrSrLjMaGLE1CWEVHw3O/HJLfH/3Nm1l/4tCw7+79bh9cUAe8A5qqxDu3lJBz8RRXBbXGw0uuvrR//0EtwBzGquHzasbia6tdTKZ6gQU6zkoX0HbTo/IRftooA18irNGrST8tMUD1Ylnk8uaH4yx+PzLPzll9ctsuqDkXbOmnrha9l2udSiiPuzrzYRzpZt2hRvgVtd1HJ/fwIbxPIzY662G0Lq1bnH5kJLTiTDtatLqmKYDZFHTcq62NXVUnkr4nMvDdzpeshLrnQIToZkciyEse5UD5TtjkPXX48GM+k0YehdW8a3w/5+xyYt9HAvSMK+c1oZD8jkzXRyMUJCWwjrKU9U5dCY3u460ckaNvWqxsLF7HJosnk632AG9fJxq9DV50qW76Wdv2IdNH3zJpJQw5BoOkC87ZYxihlHEA0Y2KFrMGxikdm92KUQ+eYki+BKtS2YQoVMoAR191buDCllrXokRe/0azHPsLMZKTePHIfpdwbrgCOineANYHbXcwy3ql5iCAXb9sU2axy0GTa7+FF/2yydm9e6zaqeWfX3ga5+2B3GOW8e857JnB8HDvxuxHxzUNjONq3kMO1hOpaISoZcBUQ9VZP7aK69W4bmrVYcB/Yjfel1sRND3l1ONzFM0dYvOvAHRq/+PyxQgXin8chbK6UGs2DbCrGvFsGbq3ierBw+a9P/rx7uXlpAGTXwdBYuQhop9mcnF9GaJubESWoi+uAuxgnJiMYu1Y6ykzxRh/u0rv49wzjFi8Ypm6ybBOsBaS96cslHkJcwNnUlTsExLgvrJcAL+4XfbhaBQ14rIMnHyGoEpVnZLtOmiDcFgXXywUt6yVtyEgbfPyRju5swNKGMprqEEFuG0QsddqRxrPwsG1T1/ZF52iihQClk4Eb/0PZxp5cRClnQLqImSblFr7W2AD7Bm4CxgmoAtAi6Rvad6n6aGp09Xa+FWw3gGU8jwhw3SqLJq5vtFWGYggIdehsRYwn3l3XzB16SVeamokTgOZG474lIB1kHACRY3wz1TaQqVWo4OnXIbhuH9oiYhmxzi3Zem6LjNmsDq1MHhUZZ81KTRXRx8bS6dOndPnyFX3BQldVJ1mwX3+jZGfgdk2jll6fP6LN6MJMba70Cr24QmFcKvMK4HaiVQS4Vde+HFH9UcvlVWFthu7cHOdYbuOWfZBO+0Xp9bgmpW/BW0G1siLrnF+0jPNX+rbsBHOXyCQg4gPxVak1z7Os+1zzBmZoR/zaEp0EolXI1KdV61et8DJnVq+ElUAWJ6K197rU2gP4ohs3iGSAu3WQZcFcaOYmQd27enOHJu5930v3denuxy0D+CZLFxAXtu5LH9pjrbKc2J+HEGHulQ+wp8fMggiP0cdG1Q3R6NL7VcGqSuZtilpu4uuWMaDuS+f9seqBLrZFAr8rETlRpjoPrjhWpi4VjZwQIpfL4eiD1LsOXeJWSbCBVYexD3omqkVdJjt3f8R3EOKVPVH1c4u3HDdaUZHgLWAt3t4Zh7knbhLEhak7hLoAtyXLY8DcBHU18xixy4bC1JHajf4OQ/iuHl0892H08nAd2LqNKA87F+D2EdMEMBfxydi5H1q7CewmCzeZuU5kfcxyuBZya6HzR1qd+sCXMHP/qXXBIONkB249TZVSF4KuYzP9L7VvP7e6mjEHjVARTRNsD2w7jFOtrzdOyhbVzzhJZg/yVoRztvQkUBBEM8PY1cFczYyylZO2NJxhvKROIT75l60//IFRqy9cmGBcBLJfkaU/1aFeeV+caGl+GTLzExW6dP1LM6tg6g7NXEDbfcgLEAyQe7EFu7B3f06rwgTnvzBzAewVabv/KgfNn+r1CPOTrbuLXs4PVd2u1l/aY3vYLdtLO80wApQ6KeL78FCuugR2h4D3Ipvbt8HeBHhdlglAL8Yh4E1/5wC9Q7A737wQgNy1xT48UQFwa1jB0r1rxL5jKV38HMKP80PXNBvKYvcu4pjreEbRzWUIet/X3o0/ug35dJb4cMRJQVi+YtPgLHRMJ5h7H9wV8ay6EFaa/AQRPOq2uftdwd306t9l8ibAa7uVTkYv4tdSF9bQ5t0HwQ+Fvd8W8iawC4B7l8ULs+K7hr3JEH6I2ZvM338Owxf/r+9j7ALmpvfC+94urf+2g8rJ/t2HvsODznfFPt8V/xz3bZsZIxL6247fg+D79qq+n//PtQUmk4s/eJT1h7xWxAd/yO2+v833W+C72gJ3Qdf0nXCRrd4r3vt+A/Yh8PVuKIvXmbpheyh7vwmL78IhuB2asX9sNuz+/19XswrTktWykneN4/JmvxuWK9DGusGPyprDuODhtFrXgnkY0wl4eOxqXHnjSpuM17QfNgSzb5v+Nu+/h0DZdOJigrPBd4wUHJix+yNM2WTI4kTJBGuTKQuONoS4Q4MWr+PbwFnc/n3sWQBZqmuymVLJosVvFVTLoGJmBlCpQxjasniMIZB9Xzib/q/eBmlTzDFO3B1C2gRnG290Mmph1+ba+Yr73rs3Io6HgHYf1g5N2vijzynvOquNBXBC7C3+QyKgjWbsIPJ4CGd38cfEbR+JzEoZ0wHc7oPaHtq+7FSRuzIfZambNjOqXa/XhMhjls4V09O8Wp3HI6RKOoeeWlOOCldtao1+Wmq7GH2cOmoHoBYdtSob5RQcYn766Q+0bN8Etm+JPt721e6AbTkL2eSk2Lz4NajxOkLaw58U5uyXixiLbEsFq1Zd/baJ04c/LiKYrV82XJ27HazVUx2h7XZ8w7Dt1hQN6oOfebX8qgrTH0xo9XVg5lYAig7+hLLmG3U4nxaXfl4D3J774wqW7UYKtwO5gw+SHeD1j2oYt4XqqrlejF61JxQUeq1qw+uvdMgOFZWnOELbg9vUT/u2DtstsFXKTLzON+iuFT1eKQ4j6RrES7ubsTJsSwBvVKsRpqXr51HX5ZLPC2ou1mRKRH+CfK1pYNhSt/DJtt0Ztm4JExqM8sacBbCtnvkdnHVLiUAMwLa75uDbiSpOl7iPoKdGJEyZ1TIIDpFNWsrmrXg/UvUzNLEuA+kDKR85ai5IQcIqHlehWZ6o4qA3cVnZqCjeAW6D4yfMtNZaQqb0LC94bZWa5jmvKfCUdVi1LY2dyKKuw6xpg7Su42jQZo/X3F0SSTsO+WmVrNobC7ePSk7GbVxnAG+J9OHAqh3pgmok6vZGrYzsEV10Z3JMFC4I/hmZQ1Dj2Imr8490GVZuhcOOehSBr4F7MH5MfnNOqjyVerOEfbuzcC9XLefUhkYf7Lps3/qFxvCF0GEb448TmN0ft924zT64jddxSDXwCWt5/QbYHZi5JHqKY4sxXhndt4paZu5t2+LgNWKWiX1HojNy62xr2kZgC+NWMW1E5x4RzMQe1u2UTLbsRwuDdwbHTKRipecbCV1BtlyJVwfRcjWHBoIpcU4KCtLgEiEuvoviAUPNoVlJD2+3EBe9uN2lg4VrDl2I45ELb0LcZOCmEfe6b+WiK7e/9PYt4O1Y7aKbsQAmfdgTYgZxyrvbb6Oa431F09dwvO1uhf3rfRfuffZtvBkeJ3XvDjt4U1fuLj4ZHbMbjsC1avv+2czE7tsEdOPdjVbRpr21vQfz9sHucH3Ja2IkyW+7bxMkvje2OUY4T4S6NRNM6zjisOo2ShlPIsYpwzIeB/63j/6yebX6OkNMcgKzyb5V0sR5WNaGEMdk36YRFmsBpY2Zprb/jk+XZdfE+ORkzwLypmUAkoC7mIfpBHIT4E1wFl25RpcUiHaAOL4GYvRoCwAvxgR4EeMMiIvL3KIaE+dQjOMbrqo7qpl5ebVy177WlWtjH64FiN2CXEicCeJ6sNRtrHGLzllAmq4mMB1sCxjIycBNrwvHzdGHC4NWh4YAlpewZPH4W0A7NHARrbwzf12LU3Fi1y2iqdEDjCcueszOV7CI8QYPglZIjFvztjBW6i2ITX9ZnkxlyBWOTL0dJYRGueBxZqPXylIgJY51MOIVYK4ju9TUTVoanY1pc7Km0dkRr08uZXQ2pc2JZVFryZaPcjvpgm1Pc7Gn5JnbhucHY/rT6QFtPjoh/vXv6CsKdHG9Ij06WG2Yy2XXchv0ta8XB5dULkahHdemCIZVHdrluOHiAlD30kwt5iGiGdat9/Wjjm010satnfdGqxmH8FqUOq277qUNzYjNyKyJucRbyrlFbu2j1nWvG6UnI/x/e1/lEtqalFHGHHnvrvGuxP9ZhjhcCgQT95M8U0+U4BPyungy+qx7XS0DU6F8qNai6rVIvia1BhwFsO0kHBnmS0FS/bw4bZfdc+8Ri8NNfpB/3C67F+n620DurT+ae67A1t0Ql320sihEKQ/jlrGsN3NjPTae3w7a9mYue8z/bdtdn9rstA2Auxw/mbGsCmFjFE9cCOu5VgQDd6aVWnrZLLZxyjBw1+E20H2ktMZ8rNtbvLx8amjiRS0yDjMYuWnEN61VPGkDXUdLdwtvPzWannvpmPzckao9cZ3gbuvppleX9FWCuo8U0Y+tzvBxjiaMBCOR74A4Hli3CeJiGnA22bqVpxfJwgX0TabuXSNg710Q967/poq4zUksbNz95ffZufuRy7B1AXVxewBegNz96w3RakY8w6crlr1y3s2N1l93rhuC3EJE1cwB46X45efW6JlWExbWI9Yv6xAOh1HMBelzzGspICK5hpkL2FsE80XL/um18xcjo04QwZxpVVqiKyE+QMwyxpW49RetxDM6OwrIXECLeBzxNVxJ0MN5p1rqX3dyAMj7a7EqAd1k7V5y6V9zHiOXAXMT4E227l3W7tDuzV3dPiJXIIL5azOXA7emazMmE5x+xll9Sj57Tbo9MxOyvg2jUPtrHtlRaBxJ4E0+1afVWTMEvDjTeVIv/DKfPNjaveu9cre5K2ypo4vx44AIZkQxdzhJcXs5bl7EeOY079Hmqx303Qe++HGPH/b4MY8xYy93xTN/VwZvArwAusPpuAO0hb8LUi0gLyLHcPZbArk4ox2wF8txsATvaiqKCIK/i4jmd32+3mfxJgvgXbHN8XtkG92M2Ld9yGuKA+/qa63tKOxHNf8+opv/kLD3QwxfwF8cHLXF+3XZv+v/9a7l7wtwYe3i4POHWL/Dx0r38674Zzzn+0DwQyzg3b73khTM4G8Lgb+3gz/kXfb9bb7fAt9vgf+/bYG3Adf3/RwGoN2Hrum74z7z9W0WbPruSJHDw+8SzLvvsR5iwz7Egv1jiy1+HyhbZqVOEPVdI4DtPphFp2yKLB5O70cW4+/lQ2KKH/p3dheczRq3OxEA+65pX/WuExWRUjO0Y4fRxmlfeX/Ec0sG7X0w9ttA2rcB2tQ9CyiL3xPDEZAWz+0uMLtv0e4D24du77Te+xi0+5D2rhN4673+2WEv7YM6aeOPshs4u4O0Q5MW6+zZtD2EdRbj0LJNcDZBXFa6GB/MeHn+qlWmsGk6gtwhqC2KibXWN3XFIXSNUjaXtqnJmpGkLtphP23qq8WyZNX6rsUp5/dC2SGofSC0fZtVm4zaFH0cu2q3UciAsPvRx5gXQe3sR4W++NXaTg6N21yb7PBjvzn/qqDRk0DXv6UIdIV0sMWETv7Mqct/qnfAVrSV1ZdMH/07rZ/9h4V78leH/OJvWvn0/8h4+XUrblPQyS8IZi3uiw5+SlS/IrKTENf75H8d8fqZlfyk47O/tfLJ/9YY7tSEa7OScTcEt/sgdwh4x7wu1qHIjvW1Onfz5UhXB9dhtrHUZkd8YV+uNTpg+w7bBG4HVm2cP/2hkXbF5vV/UeHRvxJ9/evMH/ysNZe/KmTysURQq3OYX/eatUOjNlm2/fi3yh3+ojGXf1cM52fn/8nGSGSA13Y5zkJ1dWPP9vHIevOVdKOfzZUsriKk3QLbCGcpTHRor9XmS+kmP5lrcQtpLnJ/8OdeLf6hCId/UXH1Otfd1cYVj0cEwap5NZby8UrqixH7Wkeoa6YtVc8Pgp7mEdx6P+LmlZHiYyY4cQFBg7QmDk6EcxJG3HVNMHOZA6at1mVuqdE4/qapYcUFSWgcoEKQqq3acbt5mYds2GGbjNuD9g3DdhuVHLInNfvNqejRa/brU7HTVzBoYc+KUMHalDHWOMYgI46VzM6ohXlLfh2bcqH8wrwVvwG0jV22NxHIogpuhYpDNlqrLFy7K3PEtmmo61p1MD+i7vK/+5WkLtyoxVGHxM4SgBYmqZLgJ6zNAqenALgKo/TUNyQxgS9Oi6iSSeubZWZCCqA2O2ZuX/ew106EvB+ul0CvOH/AgK3Rl8mOmdrz4MOpMurVFt469rXBfxOxRwFtkyxbjGTsksRYxMWyqwH4SzLZIsJdXxe37dtVzsrWN/HJ6DnFcT8cqc1q0eMyRijbQ4Nk4H0D9+b7CFLthlWuxS39TZSytCHCXNEc/1eKldtZuPG7oDdx37Rjb3/TpV7cITzdAdwY1byNbA6VJ8DYZORu7ybavgMTtp/dRzLHcNQBuL3TvN1GLPcRyv3ldg8vDpX6JYhf6sEd2ri722wBLvMoRAN3EJccpwOeC7pP+3bHCGGb2/XLd81L95+WDUFuut9hRDO1OMyM80KYekhLhHmAyP3Xbx+fvItR3s0DrO/fIxHgLqvnfYzCFtQmyxZdtzBz4/8xj6lxix3kTUAXkcoJ4o5teQuyLppljE/uvGMDTLvtvI2WvSklxigDQZhS9jtwd/23oY2m6xDUAtDWrokQN62HMV3GiFHOxzuAq4qc8bceqlrW05lCR+6iXWj04eJ0Ejz/dEk2LiBsMnERa+y3tm7lO8qQ9I63Ho0og4EZeribYDAg7EhrMWbUW4Wuik8O8c9aKXz2hRSpHEivM2omrdjg/Hr3RBIIxu1g1DauYkeZF0H95k2MMrGWQnkdyODe14YaZBVxhxJ3FcVfSmC2DhqWruqEBXoobtP6jm1/WgdgeGuo20FfzbrxojpEJ4u4MlC21BzMUYZfNCGwycIPwgbnL9D8YEI/LUbET0+p/d3XO4DL03lY+UCVc+REbZZNm5PKFk2gca547cUd2NCt1mLDKDRTRCs78geazTXMXCdUdN4tJlKVG1U646up0+VKKVP4ECrVLbTXo7pjkzuiAIhrlBo1XfvSa31gcTISq5y8u1ywyrGsC/HUECn6sFOcyRVNXJTh/mVhY8eymedjLk3evaquOi/PYeQuhAwz12fC7phFnQsHjFei1tOJyeqj+aP2+eWzQ9cWyzIvu9pf4Kwq+8nxJ83zyyt2YZ1AricZIW45jXcZurs35R3RyvhiG8YtA9xuiEeAuC1xliKYezO3h7qAvhzcubA+vAp+/blW7ZL48IDkuiIqUFmO9fbBcLOFupXQuAt0PtOcvfJhaaQ3c195uX6kCP25ZLf9uada16XiaOK+8i47VLq5DD6fsV7lTPpl8OWxMk2haDQm9XIVAs5dnnVbuPtayB/hm3Vr5gLK7sPcj2I2gVoGZv9DEyOxkbM0BbgF0GURtQn8DJZt7MhlqhPYTaAX0Hbf0N2HuqT6iOtWFAAyIp9X++NDIS/uJ4HehrgD8MXY4JQ4Dnq17clN3biIaMZtYOYiXnn4ntifTiD3rGvKwHqzEe4Ab59kxvzHqq3+LLfFhffuiVZ2pswC/bkb71eW9UQzmdSpi3hmGL/9NmSd5tugvwTI7USCFiqwPZO9W7ELAL5f+VCPyFcAs4YZpyV2gLjxxCJWfgh2h/O+NIfmF2q9ela302TtDk3dRhftsltPnyrVfmPG0da9gbo2DEEvrN2PZWO8hBbg9lO/yWD2zqTVi21McyGtqjkLX+ip2+Sj7E/rl3wRqDrPT3Ptl82423SAubYobNuxz8LaAfB2ASd+WLKqDZ1onIewg/V3WbsPjWceRjNjurLjGMEMoIsLoO6j1Vf6Mn/iS1lFuGu7jhDL3G47eIfvhyHQndQX5toekNba7eKZt3AXt0mxzPvxzFiWAC+MXkzD3l2r3H5IVPO+xbsPe/eXJ+CL54GDKOk6DroA9AbbH4S5q4sX0czftcmbtq+xY+89zjHxDPg7BLz7sBdGwV3z7op13ge96O79fUc3PwT24qDju+Kb44HJrU2CkRZE7zrYub+8aiv/LsMlLf/ngL37n693AVmA3SHk3Z/GgfJqSupuALxhHPzu7/f2dIqhHC7vn8/dUZLDDuC4z7cXE33X7d7HCk7b4n1BxPuu/701/LZv+O+Xfb8Fvt8CH7IFrq5+q4g+JaKv6H3G90lCSBH6w+eHee96vtX0lXrz85liZ3s8rrDteU3fCffB13f1wb4thviPDbC+a5vF7RLN2IbVMpf7x9vmbDJkhx2wb9tPSTHGw32bIaBFlLHNKWBeijW+C8w+5PW87zoPsWWHgPa+qhAkzWB/FI+PfU5cB4iFGbsPbdEvm/Z5U0IN4o3TvBR1nF7Lt4GzuI+HGrT4TYCTQzHmFDKtAy7wnHwyavft2fts2Q+xaO+CtOs8t4WXoFQIKR0pjamXFq9xaNAOYez7vh9urf+WXtq43p0mbW/KYnGI0cY67K5vwW1c5hw02JDg7Or8rGGTZQC1cZpVVkxmUq2XDRLXiskJrdcXZfBtm+KOtZ1p9NM674nLcS7VujH5dBRNWsDZYcTxfvzxMPL4gVB2uG0SoFXZCIcyUN9q2BaO200WWAW2b1q1uL242gRbdoC3QRcZoKw5+9sVDFuAWm1HbA6fGhi2WT7dpGmdT6rYV3v5WxfEF7qYrE0+zdvrbyas0aPpZ1weX/nZ51N1/vdWxk83qnpu3fSHGRcHLS+/LsitKTz99z2Qffw/FurF31D45H8ndfYrCvmYYoTqwU9Jrb5QopSV8UcdL39nmUwn4jPKj0TyI8vVNy1J0H76IwWLNtm2hp0pqZ4uaXpNQmNFTqZq45dhpDGuQ2GO7XU46w7DkblCyrJ96U4zdNtqJWasl/V1NxvvOmz3QC7rwkZYe/iLVi1/V1JXt5RNc9aZF9/q22Nv3VK7zJSrdDf/+SK7/OXcZSdNNGuHRq1fuWjZDiOR7XwcYW1XTVQ+WwDIotuW2kvuJj8d56tfL3ugu+DQbfp1zFhLsyrFLZWy5Qqg10i7bEc/ONL1qybkp9ZWX141s18cqFAxk1rBtkWNYTRqs8N1hLkHv6ipfj4hswW29fOJ6IkHfGP261CvHnE2XnDzWktxqsgtnOjjaYxK7vgx67CI8DbGKbNnTUvxgiLbeJHgVB7ORwbvEeUVt2el5I83OBYRqtdFY07XYXNWMDkl+dP17nbot21el9GwrV+ORI86yY4QJT1nd1GLfVRwaDtunpMUn0KTzbh9ZaX4qOFI//S8j0zexiA3nO8ilHfdtjTuI5R3/beIUT6MzwEHN0dc+Wr8RI9Wz4MrHul84txypfSoPhc/fio4GYObS6mpvAG3xUp8W7DOU54tTvAvmFUjPsBgRewxKtVQGp33IBeZw27dQ1xEkrpNBLeqPd8C3LO74O3Ovo12rUIj3QjgVig7IV/BxnOIVoZjs7Vo0Q/KKUo5xSOHbvNIMUfb43owCgAAIABJREFUFvA2EJUROG+BLrXLCWXTFbXLqahSMYCnzVfU1VtwjQhlXG+mAJmki22E8qFBSDXRmwZu+n8OXQe4R9jrDMi77N81+EAP7kKUOckoglYYs5jv1/0xZXBvZUS69e6ErjeBLszYm97Zm/hk/P8CH6TIZmSAbsKuf/fmycXnAzuWPJ5nuvTGLQzcHbgFhZFuYOIOru/6eGMvluC+Ug8vc6jw/97/reDrB4Gptx+PAwoGLzUAqCyueBebDHjrQ2/LYrruj73GzbONQvaq77a9dTlpiM56aXTXg1tYCrKM4HcIbwFnd1HN2+7dOA/T28dU5cEWLE8kgdp+jHGLwiOw0x7s8r89/rlv3EIB1gLG4pLsWkBao6ekBKZ+Qc5vYnQyrFysjwsAL6YnJqfS5DEQP9uCwzb00NYBLVIfZ47rycrF3zph3S0cjcsBdreAF9e74NiEPqI5AdsiP+C6XcA1v9W9mzbqyDWkx0cA0mJ8t+vDxXJnMw5NE7tw0YkreupCqAwimdEanu4DBiymU+8szNvMTCnnjspsSt5X0ommIEEAVAFvvThCeL1VWezWLewoZoOH0NAQqKbH0HrEre82mroywmK32f3xAL4a1V9FxDLij1tBPKwwtonVpUcfLrMNmn3/I9HManbLvA0Opm18DgimVarYwMKtpVxkXM2wY4sTdmAXe8pWitqJ4iwImwiAPdkVTNxY9eo32urSEbkJbF7EKDs1WR1rXM/CE+PVzDV8eDChzwJRMxlRsa7oa0XRwBWbyQUbuUZHIl6LD0q7Td3oscn92jkzypj0Bl+Y3o69ZVVn/bkj+N6YAOTW1aUFwFPZbALWa0gOWlVeGmMm7GrrlF1aX02vJXs5sdmRD36JPlyjdAS5mbGnMHIBdDvnVzUrjbB+IeGGVYTmU6NKLPtMc3eQZeoxKNDhaM3X1Ug9Hqvwai1IEngtzNfEzeccbEuqAXjzzOcO37bHBx9VF8twEPCNQyA7fCFqpU5mh+5qdZWNs6f1sr7mQLB3j5O9C2P32xq6w6jloa07NHMT4AXQPQuBDxRyO3ozNxm6w3FEUl/sAd5L7zYTZRDXcbEO3nyktfn7zi9/lqnxJgglExexyk+U1q+D94aY/zyzm9+4rnjdyeazTI1XQTitw8xrzVTu4G3wpSf96iNNj7zwCgbvJujn6MtlJo33AkuwwqrD2JK+Asxtg35ZqnD6iVUtCV/sw9xk6rZBUBg9SaD30surueLjBHl7qBvGPqjYpQvoC2irofCqMKm8enFXn26Cuu8Dc9NnwV1QF3B3GaiZKMnOSK1GQXBaVzslzlK0Mm7/rGuKY2Pbc9dlGFfe6wNt3N81tf6RzfwyONTBbh4ZxVdO/NxEKBs/64agdmjl7k//fdOOPzOm01qmALxpuWGunIQxenITzP1V1wQn3L0OrixYO0Dc4XSCuJj3Y2MWnYj6BxqNDkLjDzg4LL/0VPzEquthDHP8LKSgyI6W3tUjbYoNRkDdlS6bmVR6waXH+EyNuycxkvkG7r5QucO8/0cfNTl1/Lo4MbUPrVZaP3XXdGVnesNKft68oisvNWCu04px/Vl2rNputXFkyGfjIm+va0yP2rXbqNxEaxdndGdjA5u305mCvXuVzey8XXStyVQXMgXIu9IjPfEbj87dy/zIpOnhTsFdXbspkvlt0cwAvWV7yRUfSin9CAicQO+seaGCnrq1Lfi+eOahvYvnBLC74NzA4iWYvB6xzn0P73dl8KbXXlvt0LFrcNhja+6m/l0Vv8+VwoGYrg1BG9Lom4LNqzpncNAG85O9W6rGJtg7jGnet3q/bQ/v7b25/lqWHzgc4MIBr7uuD2OdE8wdxsthHmwH3HYIewF5xXec4uveZfR+Fz29D4G8+727w67eNH3fQdA0Hz1wo5zV2zp808HWZPpi+6wrCe8+kHv7QO8/FwC+z/h9G/QdHmgfAuIUU3kX3L0PBL9t/vtYwek9/q6Y6PZkwdnZTO4bAUTu+nvBvPfpEH5fEPO29efzH771xKj7nu/387/fAt9vgQ/fAh8KVT/kb79tDzh1lb/t8+ddr+Zu2HpzUg0+o4f38a5Y4d5wJRr2xjZrpRJQvQ+6pvn4fP+XCF/v2s4PA7L99zhALPYXlCkkdcM+ZL9h35BN+x77IDY9v/0Y433Yux9l/K73z0OWvw3MvgvIArgO7VnsUybQGoJjxBwj1ngfziLmeLi/iuf5LmM22bbYx31fUDsEszBl8XioVcF++vA60nr2wWz8nTUAtd4rFaxxKf5YofcMvxVZCX4TpOsP2fb76yQwOw5NN4S0gLNp3fsg7ZWUWYo23q/BgUWbbNkPgrZ3GbTi8FMtxMjjgU0r4lWKMcZzBpxlreBGNBSacghpcWzlduyxs7YcSTGeZsuzlx2mR9OpWV6cxzqs0ejIXy/PcluMLWzaulrp4FynzNgq8p3zGwGslVDrLBurbDrhdrkSjMvLc7kVe8xKB4cff9p+F/20eK132bSqrWJ1FRj0baPWcbCFS3ZtArN3WbUp7hhQlvO8zOefNM35F7mdHNfRsD3+QWhXr0u3eB2PCyjWNVGYCvmMWdVkpsrNP8vM1ZdtP/6mDcVJwfVVCIc/bfniH4pw8iekmooIkZ7rZxSe/DWpb/4vJcd/0oNZcrdHpWwoTp2++ofCz39ex/HkLxtur8diJyvavJ5ycejVxa/IP/7r1qquG3OdJzh70R2EI3utnrcnxMQl4Kxw/FtaGJaDiVptrsPMqNCpiWmya9cnW2bchUNz3b7sTgryraC/dheHHPw49teuvhndQFobxHeKAb63I4m3ITvJRcuFufrtYXv8P3Rmhd7axcgd/cJHi3b8I2Z3XYkZj3j1FbvRpzNbf3MO2zY7+39NsmojrO0uuRv/dJwv/9sizocEVj0P7eG/KdTVL3OVTZeErs71szJoZKaX69Ctpip4F5Q2t0ZdWhk9Dbx5pkN+xAC6fvRxLqrwHIPqMs+usuRrS9PPL2n5u0Oa/uScqpcHgYtSUbuW8kmg4DOqz3MqThrpViWZManubB2yp+No2g6N2/gB3Fu34txEda/LHsj2Nq0qjhGUq9hdZ2QPG+8d++bKkj1qRIJhvzmBRcuiD4Q9oHwPas1R0Y+Hhaqfdbdh7eOOu0Uu9rBicZ7cYkxm3hcDx17bcMWFLnvAGi94xjXiP7cjwGsgQRZ19xGZ/FUPc7fr5txKW8w5ry6k4RHb6YjxlxiqsxCKY+ZShfq8N21JuAe3WX2PgYse2h7k9kZub15GKiToxlSkkG9tj1l1O3C7M3OTeYsRDCDdjsmKDzkrOYvGrVavhewJSbNmZU3wrlTaVOJDgTM6IuSUJlAgA9s2jiw4KWECq5bcqkAfLLOqYOHGMXTFzriNANij37aJ68YLUoJh5HYl2UMS36oIKLcGrtIAe29eQtOxyoy4TaV60JsRmLzKrGCZX3WkpxaVtT60rN15Q+aYwq2uWoBcbH0ct9pGDt/3vXkrPjk+7UwRtsUwujnKkTegeAdVt8fF0n0nuzfauENwm948ANm3Lj1Ivm3g7j3TCKWtRAsXKc8KH2aNUFgwjhm6zZUCZnIu3JivMGDjh5rp56XHh4UrYxK+6bbdgdxpX74Yt9vW1pV5TXx1G95G27aw8X7jtOJ+3M7bPWbIhFTLycQF3N1BXTQZAn7vOnCPfiS1r2JEcoK1mAaoxQXgdqy6CGlzM6Nle0VVNqGyXfWvc2vtAuS2gWlmC0IPKy5W3c7pjuBxMC8LDbcq703ceIYT+q8z5MjsoK5XmQTfcmbL3ZtWqRydvNEwhXmL+OQUm4z7cd2GcoY3a0kHR16ZGKsMaxcXTAPe6nEMpPUhNHrlWoKR23G/XwZTFu8QwGfA2cq3VJoZjTTLPD/0wbeyCZWBVQvwi20ISxmwm9Usgl7PBb7cYmR8OhMgvX7AWxGPWOPdmyTdF14X4GJadxixXJhMatcyxv2c1iybc9teS+2aPoN1e0nrpljljizSTsestCIJdce5LVTQTaA6V5SjDxfAt/NdE8hYrW2L631TtV0h9nWsqDSq9Mc5q1NNfJgpxnkJOQpimWnFRJcAuCJ0kY3Ci1Z1imJVp6j6zFzow6sj1Rw0ooLShVOu0S2Zi0PZHDbZbJO3y3Flx8Ss16GrRkrnLxzziTTXLhCjpTtT2UGWa71ugox9u1yzOIs+XOPXOWcHOZZtnOcQpDN+UTiNn3raVC6sLdezRrJlzbqHuUZPWx8aK9QdaYpxyieKrsZPRp9JF4K/rFcSRH4DgEBEMyVRjSyZ60rUmf/05Ifdi8sX6tHBD/2r69/NH89+EF5evrQu0KWo9Zz9aF0W5brqOi2EroSsOChOulX34lC6/FIUsidiNPNddq4TmcDYfZepG/8miZqhhTu0ddP00NgdGrpDYxd7EJrIJcALoPt1CMVcKZoQxenHStUvt+Nr7x0ilV+LXCuR8YlRBrHKALU/t6b7750zilgdGxVPTbj0IeSsr0ccZngoJz3IvfKeRkpvMqbRF51bfWzU+BsX1hhF1AJZEAne3jXOUQFKSO1VnWWZf2y4AtD92oXiE4OztKiCXZpA7gYfv6L8sDu3h7a0UsIKRq4WMoC3bdBLgFzH5I2Qxp6ujiarejlSdLwJdJ6xlHdZuh9i7b7L1h0TZ185LyOj22uPM5C9eZRlDWCuJhYA3aV3ZqqNe+XafCVq9ZnRulDp7Kz+Q+JApPCkXqNTF4B2aONi+lno8pniPAS5hrFbsloD3Baqj13eRTFLGL/wnsaa6v9cd5Qzb36WmeyVp8aQzK6Cr+dKlVchVGlExybs3CHQ/dL7SYK/+3HMd11/pE116UNeS9BPjdn8Woz+IXuHjl1EMl/ocfZMj1b/S/vKtGykIqD/0v59KPVntGy/obL5WPvia7LNzLvJhbKbxozJS+c+ba/0WTZXFVH3582l+TI/5JUaq583L+g6uJ21m+DueHNR1aTZcoixzDB1AXYBe+P3Inuc/BPtXcO1OLJ0GJYugV2MCfYOIe8Q/A4+3m9NDu3dWXvFryafeiOrHdDFtxu6d4vmXA0hb5fdRDUne/d0/YzQy+tVFvt4E9hNccwJ6qZo5u/C4N2PX477IFuQm/p2h/MAc3EAxxv2AL+AvLg+hLkJ7u7Pj5FqVJDknvctXti9w3nvC3mHscxxf0LjT8fFeOh9uLu/blp/CHGHcc5Y3nUrtMFLmn+X0Ts8kGdy4wFz32X1fhfAN70hPwT8JpO3a1DnUvt3Qd9923edUwiuZhzYfdtofs/Qt7GtxoHm7xIU7wPXd9m/Kfr5LlicYPD7GMBDyAAwsX+9/3+/2xBO8/dN4eGH191w+PYnHeJD6SOctUR03/guUDO8R0DjLLuW97HyPgQgPez+b57ZfB4rvr6/fL8FvtUWuLpy7zRAP+wB3s9kvetv5iFQNT23h5msb7dd9+Hq/uvuP3/uugCy9p9r6fPyIdvsrs/Iuz9D8bi3H+Mh9//Htg4A7LAD9n2f30OtWIDaBE7vM2TfF8j+PkAsXj9gLDpilbZy37gfY8zKyn2dsrZuDBJdkjW7H3W8H3E83Ef8NsD1If+XCcquAVPfYc8ah77Em/1v7LvDlsXJl6hWSddhz6b99hRtrJ3ofTD7XcBaPOd9k3bkvdtobZBAlNKWRtR2gLMH1HWYXytl7jsZFvNT5PFDtuEb6wSncA680trd6qO906D1OPd8B2BhyUrwSjhvtGaV4o/xGJgegtl+XVb7sBbgdn19TcVskm3OXlYqG+tycmDWq/MKkceIPibKR7F7dhtxDFBbTmbq8vKSpN2atb5rjVUymR0ZHOWirQC0uLrWgZxTsGqTTZuM26Fp+46Nd1/scQK0WoRT1DEBGpoivkdh1e6D2n2bVpWHdYxAfv2f+97a2Y8K9eo/1wnctmdfaj0+lGjUsr0ibSZqNCPAW5VNbQS0r3/VBlMWNP8h0dVvKcLZ9Sui6oyoPCGqLqhf9o9E5SOi6hXR6CMlbmnZTDshb+XkX3f86j9kdPiTQF2jyOaDsVJkyyD1tVGhYYBbqq9nnE2dVK8Ujz8K0lxozuet1Ne5Hc+7I7OQV+2x1sqbidpsBrZtNjfX5lV3UgPkWm67I7M0r9ojZ1SXH6qFvHLHbJWnQ3Ul527OE1MLgC53KxXjkEcfy5tm7dC0tQA9VvS0pO56hSNOFMI49tOa+ZjcAl1KtcCm9RvEsfKtUWWa69dWyqdNnA8VZQt18+rLy3by00x8M87X/3jhuTCAvWbz1cKNP5+bzZcV9Lxu/Pmhql/4O6Ftgrg6y4MqM6PVmQv0mPPDJW+eKz/+TNitLXXrnPJZhSpFqs8mnB8gwxZMYyYqW5BzMzEjr7LRhWxef05Z+VzU8YyVrMSHA/ILmIoKycPcnXvJHmtYtgC2wZ5WPbgdxiH3fwi7dYqPqgRpd7AW0ccCh0KZ+0fnqbscc6jXkn8yo+78grLTY5L2iprXY8mfuhiNGpqN6l5nkn8SDWI11hRjlMdciS+fhM162du1tO6jjxkVjzUFdzywZu/+69Us5iD37qIG4WS240LaVXU7JjmC3BJB/Kw0ttk0ds8q3a8Xr8OMzZTE+GY4a6x7iJtGACVEJb9h457EZjf2AdYu9wooIKogrzWCWSFLqswoVC2pMic0/bHdwrEYFrAkj8Y+AZzdbC1dE1w1YqWW4psIl6Nlv40Avr0xEPeJ8zo2eA9ssQ3mTYTcisUeRNhIds6q0Ax/RaEbde8Smja+PBQIinOsskziNNJvyzL0UNcKgC4bmLauB7rI1Nwl0O4ZuQnk3vPZm6zXaN+qUW/0hircmLgGJblqN8+vwzDS+Lbh20cp9/222z7c7eNGKzcuy7gHvTcdvPsG7l1PlaVjQ63S3IrRXihcaZRnhmbNwWhqL9bkol54Y9Amk/au/tv494eCxutesBxat8nQ3UUsJxC8HaPtC7O3dYRp9NmKX/UxzsnCXVSkDo538c59rPJYqF0De0W4y8VBH6/8V/NPZbUFm7lBTPJ6B2ph5KYYZVi502waLdxzMXTMLi5L68RKCTWhieq1Y/TKJpDbXzcCGJrmAWCWYQXo2VntLeCq+B7kwg/DYe84rTLqujXb7ZsWEBjz033BzkX37jS/0ZoBZ127Iac0ZcFRqwyhGxfzcUnrqjwnNpr8ekObLrjrbqHx9hu+CQBv164ha2Y0VoEm+QHNlG1aUmbdXcc3Lbp0Yd8Cdnu/Iq3GRFITcUmWe4ofo5NhIuuxQ98sIHQ0c8V69OBiHVi6joyP8crBMyzgobmL24dYysw7O3f4XBG1HEIbH2doEwPgOrGeWG1g2ALQ+m5Zkpl6K5UOXESLtw56lYX1xCPygfXGhNUkcCGBzVrCZsqqQGm7mRtdwi4t7dQfZ4pPyHNOnkdlTvNNRYsRuoGZ2rajTdXQuS3DWUcSO4XbFQsbWVDojrKsaJx44xv2duKoWbSltkVtylA49AaMrmuh8aS7tk02W3XCeSF1vREbtDSTzIyWyHbAqYR9X271qONsQ67yrNWB4vxFoPZx6/XzUvknjrONBG5JkQ2+DiJmecW6GBs1WrtQZ1pPGh9WOGdjXtjZp4oXnx7lhSyajTkdHXRn1WLhRF4G5k0IE+fd8mlmaYPO29MDe3CxbJZH03y6HY8zP6pebs5HJ8Xh5qy+XDraHD0ufnRx3nx54F22KYuyqd3FRLztPj49rV5cXh17R5eCWmeuDsgfrUhdtUQlcgc0M/pvxw8FufsfZsnMRXX00NhN04hOrohLs+3SrYhHcwpX18QHALlTCqsrUvNh5DKMXKvM8THL9fMQsh7oEj3RhG5Wf7rtyF2LSE7MgLevvVyfKpqg2f53nV8AzFpm/WIwH8/9mfO+C+rqI0tzGLuwe2ULeb1QlbpyXwdflmReHmh5XAf10rCMhTkkSzcB3Vee6idajn5gdW1RNEE9MG4DRyg7BLSYhoGrVSjSmODt0MLthDcAs7B5HVMDqIvlQ6CbwK5iMhZCI5N3nla5kilA70ON3WuiekK9jXsoYXzJap3G37aNBaz9ZV2Hn2c5fdHV0x/acnMVujgfQBefG/i7brwfPc1Ml4zdnFVIfbsTonxNMXY8DC3c9F6Kxq5QMdbmDOA2GbiBb6xcwNw6+CtYtDND7qUTfdH56vPchL/vXPYTo90/OW/S+ETrYh38OgHdU8WLf+xkNlF9fjDilU8CzPbezk09ukNLN8U1AwJ/bsziuQuTp0at0vgf86fZCXZWWdkOwnmMpu/Wz3g6OQrN+kLleu6b7MpkiyruNWHPWmfCrsb5QcISx8+k7i7ItJWdGli7F2KLSpfdn/gzeSZ5Bwh80frNRXGctRLcqFt2LjsoMf0/1V/Sb+1cNmqsC7dolpIzYG7pNwEQF5D3pHrVXmdzY12DU7QEXbwmfrtYMjBpydLcL/zajNXYrUMaM9/sDvjvxzHfZe46m8Xza5FGgnGZHQVEM1c8kTQOzV1sr0ebF7K2M17bESXIK6L5bf27uN37GrzeZPp9I5oBeXGgx0rYfX+neQnuwuqNO1yGfDJ1AXexfN/ihd1bS9als//vimy+D/K+K7p5GMF8z75xv88wgL7D9YYAOE3H1yUO/fYR6vpy3OEgoATHQ8i7b/XabqWxLg4wwuqFwQHL17cbaED3HnRMByN1NglddamxLqbf9noesuxDoO/Q8P2Q6GZYNbWv/NQVvDS13DfGz4y3xjXeWL5EcwJAHoJiwNzfB9h9yHbdX+dDDOB39SHexETfxEHjcWGUwUT+LqZvIPb9r/pdoGZ4y/uhzZv3/xB4nKAyIDKgE+Kz9+8J9/M2yHw3VH7Y//J6+uz3BOz6xx8vP/rWf+MPeyX/stb6fW/3D90aN92m98PNh7wfH/r4d73f33bbh/6tPuTv9KH39dDXct96D4mnf9dn5R8rsH1fC3a4jWDEHtABhXHD64bC1OW8P63WuWDem2ON00H5bfHEd/1/3GfI/r6ALJ7D26DsEMZi3btii/ctWVxP0cXppD1WRpItexeEva9zNiW+fNv3+K39TexXh1YBzL4t0jhBWcktw6aFPYs44+ABdGsawtgEZeM22rNpAWfT8qE9+20g7X327P52YlaC3yu1MjqasfilLjj0qznXzt+CtdtlHwRoE5i1eYs+2gRpWVyfxRgr1/C7xASmOr/Llr3dRXsb3mKZVboo5nNanr9u4m/JAbiFRVstrhqbjzJEHaO3djqfm9Vqo5JJy6IcwO366qxWOstu9dKqTIsoBqAtJvOizIuuamqLsRWfHUwP3auXL0yQzkc4GwQehbd5boyx4lzHxhTS1NV77a/cZ9TG7cUst0Htm0YteXCp3Cdwm6KQh0A2RiAXk7UqZ6a5fm6UHbd+8tGYV68sB7f05fFMr79cCJtDXR62Yf0qkodo19qDNhx8VvD1FyEc/qjli18XCdDeC23P/15JediD2lBZLh91Ur2yPH7qqD4vqDisqbkaSfG4i9C2WWj2tYqW7fnfjkL52Ise5ew3jdhppqTdSCAroycjtfrah3wmXJx2Etqc189rmX4+Nsr7sV7XG1+O52bpr9zUzc3SnLVHTpHPJ7oKGyraA77OL7eAdhMyPjZXUoURAdZqQvJmLZXPs2N7dfCiml3ozfNpyE4y0XJpr34z6+Y/XqQRZq2b/8Kbq1/qaNhuvnAkakoqF/bLSvSNWQsIG2OO24UKvhoZnS2kuVQAsfnmdxe9bVuwaq8DuZW0h39VqMu/LSOM7Y3aFTXX6I5VOiCf+/BR7i5fxbE7e9GZ2QFoV1DFOM63J09VqHC2DW6fB85KJX7tRx8RVy/HStoqqHFJdtwMoS0352MpTlYwcMVtSskeswrLmlx9IOMfLmjzu1zGP1aqebEJenzEdnopDSzcxy1ikhOIlezxegdzt5Yt2b6zFobtbr386VpILHfNU+LqLEYfo3BUQsNsn4h0L7bjMyY1uQVxQe/al0ryj2fcfLMYgltBeWqMTIaFuyzIzDS3LzvJnlhy157sEQxT9PZF43bbZXvESqmwWS9uDNwHfPModGGPxridyrkNtTom9r0RGHtt9USkcUO7Ntq2iN0KfgTLFTY3sV9LCKMIb1k8yxvW7UkEsbdg7hbqMlvk9RL5FQxcifazW8cY5f4iMTaZ2ZMqxttO1bC/DiKbe1irl8gBU7bYBNeVrGRJQSz5CpYw7NtRD2hTPPIuLplI42k0W2i7BFohMTP8txLrkRAqhg1yEzdewkSbUfnGb7DQOUS94qBm/+zjNBMilXcA1xiJ89oUX4wiyW0/ripvgda0CYaRym98V8IKBi6Dzgf7Nm61NtwycQF2IwhHwSVM5Y4RaZyExjjubNw+ohmQdmjhovOW0Vsbu2/viHHG48IWvuMC49caBodjy1UwGnXTALiA2tfKG0Pd5ZpquyBZjW8M2mTSbsc3gO7A0L2BtaAIvaEb38kwaweXCGgBbWHgpula3di22/7bPmJ53gPbQbxyvKsd8O3jlflfHzwVwFlcYNEmULtslzu7Nlm2GJOFO83m0cZNtwHIdZTTaGvrIlIZF4BcXHoYeWPgljrjjJTLteFsUugYQbzG7m5/Wboe5tZdTTksX9UbQoC5ji2hUxdjwSRTY7gwM2f1/8feezRJkp3pet93hMuISFW6u6GBUeCd4TW7NHLPNf8sF1yTK5qRRhubuYMBGrqBLpEqtMsjaO/xOJGeUZmVWdUNDK5dxMZleIb08PTHn/d1wWN23ZbQCA94Cx4LkDu+AebiBhPXJrlp2l5JR+28XyWDcXsTpVw5Qcauw3M70YomycRPoK2qUsJ2xbqIK259Qil3hPVz4XAyldzOYo6vQfh8s3aKHSe7xxTt2nFMMiKZsS6grziAtYDFd9m38flFIAxLN36isT76bnEuDSYt+nYRyYz4ZeG2wojBzhxbAAAgAElEQVSJ1Wxk4xAX22Ve5K73toONa5wVQqQVCrZZJDV317lITjYl95NpUvJxotxZV4kySyhNEkoXc+qPjwPAreuW2q6jN6T8lhX3TW0dK0RO8zXp6mmqJo2xTjpcStOzZ+2dymzmetUKbVK77VtZ6iPf1ivOskSIbezFHfpzcRWnnbhui0uAXgtXP28pWyq7TVZCcy4zU9lOFjKxWshi7dAejkZ66WrrBC6vgY3b7+zbqWCxdj5ci5H7zdNETS8/V1J/T/Gm+PHJZ/3vlm9c7yws3IW1T677fo738VmirRLUfH8Xq5yTS7/26vr475//dP7ry59PCzXNc1Gen7evp1N91HguknVzvbFUqaP0Vbfu352d5K8Wy/p1bo2svOg68uUxkuSJm977FDHLMB6ZOIBcjCsW1SnbfOll7ZgePLGWEjUtoXX9PXk7fHzGy+N47NIF3LXkxWHUcufcJmOROiaNZePY5Qh0W6Ii9ujim7iwvpoKyi4crXln6o7nSx4uw7m2zpVCVlfWpE+FVHqQ4mH6LxJ2U0OiGRu7RNwK75Vntuy9VIKmAL2NF1cF25e1E+eFcE8nLK4zwSV5p15puXnde/9SIjPDlUdSXBXCg3OsAWa/st69kkI54lU0b1PvZ5a5MURdBLZjM5dwPRcPxi7gbwS7noktkcF9WuJVwf4ZjF3FPhfMiEhfKnITcw/UHdu4nfNWorTYI0fFi5833fFU66svu9YhNrnzLti4Sgi39bzNibLnWllYuAC5T5UOxi6ilvGTGfcfL8jNAIYzh52EOFfsT9cO4VtD/y5MXQBeJfR15+wE4LYkcV57f5wIUcV5EfS25NYArVawvDL9+kiIYolKIC+67yci+9e2Vz/QqhsD3b/Vkr7sjPhJohyGTh+t626T/1jROhXi5Nyanr1ox7HMOOzrvJP4W9/XYglwy6MO3n9PPxOv+iv/Wp/xC+q611yqWsrux3blv+bC11KnP+iX9o0oDMa997g0rZPeCcvCYUhC5N7bucPlW+wbgXAuEk8Aez+zGzcXmT32dja2d2Hsvk5PeE7Uf95v98uSZtUZdRPHbOU0/aFZ8ML2IboZPbxFtzErMZVjyBsh7uHwLqj7GMhrksQfAt77Ipoj9B3D3rG5Gz9Dh0A3Xp0+Nnij0Rt+44VQJ6ZtD3uinBMCUc1FU5sIdcdw97FdvB+CuwC+h6B3bPHGE0kRDiPimVvpBZKeAX5b9MzfNnnH0c1jyBvHv2k/7xgA3weDI/wdR+Nh3qHVi+U46kLUXr2L34tRzhEC40Ti2AgBFMZ2Iuj1ruePhb63Dsi+hYkx+P3Q5qLVOzZ8MR7v/5gYxrs6894HwJmfmobX6mZItKC7wO5j458JbUJzom/T6v0WXvpbm3gIDH8TazgCYvzBbxMKPwSX4xN8DESK6wImAZ6hl/LwNcZ2PgSbPubvHG57vF3A1ggWv61xPKePhXTf9mfsL3F7H/u6/7meQwS4d30Ox5/rb+vzOP6O/rme4+O+nzeG60MpAQ8th4X7535uH/p7gK7xt+Fjh4fG7MdasEP/6wBlAW1jnHFI0rAZ47dyPP4xv69/Dgir8xP7GEt2bM/KpHCmWUrYr0g2wbJ4fARDFsdGYyB7aMnG6WjLxmO0+wzZ+/plv43P4NiaxTjii2OUcawaAZjtpQtVJRHSRhh7CGcxjUSbsSU7Bq9GOIfak6y34VzdN4Gy4+c/BrRVlg95hge3mBAUjh+skgCyh8MIaA+hbIw7/ihYOwKzEdDuQe19Ecf4f8R2SsjEOOtUNGNDzHFY5tR4fDBm82R9edULwVarJAnQ9vK8G3fRwrglrRCLnQlj+nR6LNqq9sa2HqFkAKPZ9CStN1c2mrT7oVACUcd43ZIsU4C0Vd+nWZKa9XpOA5TNvMEFi6Phx8LZ8dsVYp/7VqKbNnbUIvoY6zwG1MKiDdHHgLV9Ez4PPj2W/ug7qZx/uYrzSE+EK84Ssfiq40QlydEXyI7N2/PfOsQeo7MWQy/8kRepFq659s6eMMnOkcuYyQoSjZV5CYOW57+2fvqyoc2bEuCWN3/YLU9LLp5bsf5qWPfkh8Jv3yhWEzjaCU2/cGL+C+FE4qh4Lqh652jySnK3UAHcSva8fZuMx13+0oaCzPbSudO/V+L6Z8Y9+UfJ669qr7JMmJZcesyUTCmA28nnBbULR9kTGWOPL/uTDBB2Y7Jg0QLSHomVv4RAuQO0gLUJG/1MXx+tXXkRge1Vf7x8oten5/2zbqrmdN0deVV9hRPfAF5bRCRHyzYAWjWDTWuIqSJOJi457eT1v2QhCrl9Ozcn/6jV9f9n+/IHZbr+cmWKV4g+ltRcJJQ9rUX1NYVlm18OHbbBvE2Vay5zobIttas8xB8zdZQ97x3A612RyGO7FqDW1ZsAc2U5E76tLech9pdZugBszTb16emW6ospcDDGubku9zA3Oe4c64K7c0fqVHihiPu59/n3Jde/tXHo8h8monuXeVVuSEJPuLKUPFXUXt3qrL0Fa6ONmzxvd7HIF+ijJdMwSb0IsJb61/SedYsoUYbVaGIEsidTDXD2iKNx68lXAL1gwGL7i9pN/1MAjdy+7j0eI8AtpgPM/SwjkgVJt0KfrXf5c+/NNbM6CybugzecpRMlCbflJM182zYB1gIIgFZiGaAsOkxdp4K5CmALSyBYrGY6zHMFgF0AtlifZM6e5QBxd8NQ6EoZsdsM5a6c7jpwB6gblE4J4/tmHHHVnnLvesH4HjpwMdMGA3eAuyWHdRgR0n4Pc0NVqGhc35SsSxvuBwt5iFKGlUwsNC40YA/9hKgGT7kNcwFCM3SIDuZtMFoh+04sqVKIVLJrLD7v4i6Ai5d+gLjgvcqbuhbvgdsAcwtnqmpv4woNK3frgykbTnli2O1ilcFRt/L9LtwhuniAprCFT9Tevg2Pe3fznRNpGaqVA8S91ber/S2YO4pUHmBtuhOio32Lit1yD3v3j0miSTG9YR+AyfHvgOv6nrXoRKIFJaJ2GnH0NJc4b2dcw13vUOtJbQ9Zvtz33rpiS9Id76cBaQVP972244/62NIdj4cY5VFfLiKT90A2xiePY5TxoTroxQ3RycsrEcAvbmPgi33U/3D8Iw8QG36cd3HI0abtzCoYtvO+o0zIMN5TSppaEuopbdu3e4CL+yBoOnbkhm0AksrhD8O8HVuz6LTNReLKREt9ekJJ03h008bbqhtKe1fthhLYs8TUGJwoxQsPig+S7glmLmKUsS0pnAS0ba3BxSLozb0Fb2OEcvwbALm1k9apUrKpbOuGvjo8zo0VDCDbw3tyLkDcVB3TkWafq5x753xjqgBvccN6Wmjbu17qXd8vvCnc5F5Rv3nbY0TzOCbZhdLlwcTFmuMe3HjPCHCNsyFCOs6P4BZAGNuJy7GtQ+A7hsbKb6XjPBq4LkUxeoiSGWzcThQbgT5czqx0a8m4yMXZptBJNk0ne4CbaUUwcNPFIgDcqumoRf54U/HXxlGjM3KmI2OsXXtRSW9lomXuKbEhMgdaqO/Z6qnR3kgpkmVv6imhojKZbVy3KUUy2Urbla3QVrFosm5VbmS6Ut3iuFWnK0V92YtkM3Xro3eueHOcyqdbK9qeyJRC5J1zfSaEbpxbZIKP1s7hWgl3bX0P+9ZZs1RE2PNqstuCqdepOuq+n2j/g7PMJ4XS5rxeLIz3X1vKr6xJoMrOpHC5EJsjQe45e7/2vM1elKfXlHYuSbL07fWX2Y+e/Jf5ry9/IZ8eP/Wrbd9v2stkmrz01vd91V8eT9T3VxvzlZomzwB0Z64/2tu3gRJ5v/BsY8xy790pOnRn7NUqZArwFvHKvXMTgN3HRC3f93sLUxcmrgu/qMM4rFzEMp+Sm8PIhYUbzVz0pQ+hOADqoTTjzl5dQOC31vWwcjvmonH++lj4JAJbPJ6xhfvW+NVTSeXSef6J1tXPui49EVIxcwVwi6MB3CcC3d/tYpbfGLd9OcQtrwF6v9pNMw60iZto5qZkj0uWF7V3ZzmLqzgE3H0ixTVA7h97nr+QhBwLdE7k1osaQ7QUwOB93Xv1XHEiQyzzYOt6DgFBuHrEpxzCFlosM06ueWf6jsEujFxA4crzebR1AXUBcg+B7uveFk+UaP5gvHil2eIwayp5u/akGufT2iM/XOQToZbv+u7sTKv5z3dQF124512f/iQrNktn1KlS/bUxGkNYuHgtI8A99b64Zq7iEEAX4PYpc3nFXOfOK0wjwjlEL5PPI8xN2b9YOUuAvocgd40Lk7wXc2/XP0r09F/q3hBz9VJxiVhlgFkt/NQRI1OkwLBxzj+Rcor4ZU2ceuYt5sHEBcT9x1TzuXE9encjyMWyOA6D1wDEkqRNOrU/aN45gNytzOiZr8xCJDJv1vooKzdNu82vdbmxlKVeODNr53kti6ZVWSudK7xgRLgHsEteoH0cmmMYN9JshVPHg707QN4vpEzm1reVI0ueMiTMn/bzyUYV1Y+ppQB3vTNSpKGHNxq9nrruvzSv6bf5Z/rSyz6YvOlxJs2qQ1QzenYxfVq9rlZyOGiKJu+nQN6xwXvffiGavYC+tS6DuYtfZtyuk+fvGbzR5I2QNxi8yTFtVRZ+3z5k8QL6Ipo5xjQD+I4hL+AutgHAGx/vnwL0xm3Hbt4Id8fgN8Y1w9qNy1sSHexdWAgR8karFzYvopQR32wU28NO3m+zo/dDUc7h2GRk+R5CXyw/ND3GABhRfjHKGeMRAB8aJoeWbzzp+Zdi+MLgve8zP56fmtTiRPUAf2/Gw7FaS+4usPvYE9aNTe0h8L1vWqjaA+R+7Mn6+9b/SwbCh+/LxwPiIhwjD+D408bjY/hYgHwfiP3Y7XwMrB4D1giRw/8nZxsew7xPHY/besz35b+ndcam62Ne94demz8nJL/v8/jQY7xv+Te5AOFT/2b8jn+T+/9H3PebwNe4Pzc5i7sqAx7TDYvnLGTqnYWEd/+wVa2MsBbj8bU6NGABXf8jXsf9PvoRkcUArhHCIq54DGTvsmMPY4nHwDWOj43ZQyD7TW3Zj+mXPQSy8VjyLjCLefHYFH8Dx6oZdxpRxgC0eE2jHYuLFXHc+lCc8UNA9qHljWbhXCYKW5s4jnPjmIdhhVMR99w+BGgfijn+6B7aD8FZj4PD9+3ZMYw1xvqhaxbUHLC2U+P44whptdRpMpuIW4B2ckzrxTlOZ8kkOzI6TZJ6s+wAdwF0dVJMtuvrVmit0EcLQGtwVksmSYCa7Ly1xik9y52pe8zzQg5Grd22YT7MWdZSSzKIQ14tV+J9gxYmreMyz+1qvSsB/Igv/w2kBWQFrE2t6AbYGvbn6Kl1Rt4VeYx5h9HHThaJm32RifN/3cUbv2rbxes0PX7VVm9/lcj0qLbZaU7L34ZO2ghn45DYliRS3scfw9KDVRthLQg6xlWeuSc/JWHWxJf/tpuXBtOW118N08yFnzxTnD/taPk72FTSp1PF2MFInVF2RrT6ygmZSJ8UMNgaMtuCbW+81CoM0yPpy2d9ALfJseF+k9jyCyG6eRPGJ1/IAGlVSreGgLbpsaDqjQ0m3uQzCXDrRaLU1c+Effk/2whnI7BdulkAt9G2HUNa2LWX5ng+kc1sa2fiuXqnNj7v1uaEpmohtvZJfipfd9furDlzvy+uzy+9Kb/LgLYueZp7qSu1/EU+ANp/bs3x39vk+p+VKT6XJKSk5iqh/FkTbVqsl1z9P72ZfF/eMmzRXYuuWlOXcciqaKxpz6JVOxi0ufboqq2+7vZ9tnurtqsHuzYMM2G360Nwe/gRjiDXd6t8Px5s2zPB7VvQrJLkbEt243z6TLKtmMwqJ3W6JZFIcm3hZbphB6lKF1DKYNxyf42+zzJGJHs57ceRyWG6e1d4VTivn8JVuzFtqX9DILE3gDbd2bevPPkNilWJxNFg1l4oyl4gcvg4gNj0lcJ80b1JEJ/rk+d6D2xh3kZ4+76Fqz3JVAjXyuOJsttO+ra55qx4yrBJaHtuVuYlS7UKryG8LPTTIvp411OL+9+CtZgWrhNpMbF1Y/ZQ1qEvlptdRHLPAt2xsG01NJhgyg7g17a78Rt4O0DcAdAOwDWD4buDuyNw67AjnAqZVAfgNnSnhucw9Kg6Zt96OSlE4oYaV+89+221g7nDR2bXuQqY6U2161XeTtgb72VObFZg04Jdje8is+t23bfbbDftAXFxMU0wUVXmAmwnSyJF6OkgRQp9u5p0/3n1nvbgdgxwx3HKReEAeoVCVy4e4x1WboxBBggdG7M7yBrgKSxakTnCucfwUcNwsG8R37w/PtT4qOE1bMjVxt/q2x29ZohWvvne7UzcQ+tWYnfcc/z7cXz/XuGCAwBoM9+X1+L0oKatTJSgTNVOiVb8r//TM7q+WvL/+29X1FtPTWuo23TUCUEO8caxy9ZPgi27h7Ij6/YWqN1ZuuF+R5ZEmwUQG2OW9/HIu/jkffftAcTF/ce9uMHERXSy6Dh25Q527sBUA+z9h5OfeoBY3BpnA6jFTUukDygitwlnni3eMvJUShUgbfhO7JbjAg7A3jHEBezFDfBybKDCtMVlS5p5H30MgFuucc4bceBDMfp2uaEuzZiqtW/sEIsImAsT13VLtqxI4SoMmQyPd9eFqwAOhCQM8/zo1r543Q6WPkBu7MStWdMQZwzj98bCNoQrBFqGWSvYkYWFK07picaB1xB/DJiK5xOfn1fTLnG1Hhu8tx7AHRPjnlxDeh+fHF47gasGlJcyZ2sb+O7hb0YzN9WT/fw9lHUWfc0hehngtjUdp4hQxgljzkyMa8b2cR9hN8HApWDkJmg/F7ivJVnDxu04aRQ5yFMeV4doKYSyDWVK8zSZ0KGBq7qWbJLQYrUlrxNPfce/tonxipVDrLXXBvHJUxKqo1YLTq20laTkpFPtlbbJWS/MVmqmpkNzp9umvSh6Nq1IdL70vpt2pHwq5Eb022lt2pZlkjnELu/M3cZ0nRS6V9wcE+emdtTmQujMtXrrxbWxVdGKslcsRCFFcm7MSuIyjn6uhZgs8ApnUk77fm0hG0aIe3ya07NSKnteL5bG49c09AJfOkIDiMqE2PxIetuSaNxJlm4ms9x1phWXq6/F337+n+tfvvmFmuVTYbqiW3ZvKOXPqLVfJ9P0OUCuqfur04w/W9TutXb2aEtsvOfekS9PmbdLXL3gyQZGuhuiMzfCXIscfkLx/dCla7wrAHPj8LFQ9y4TN1q7cVkEuZhuiHJUcwN+10RFHAfQbUhk417dufPupaBmvYtibojTHNeVhPZyon9t7frHiSiROxFNXQDeyvqq8j45xvWnRPTGOPsPia5/0XXpRMh27myqiOUpIpqNv34qeQYj99ya5Ga+c8dCVJngAmZu6FLembqV5TewcysnLsaW7tbyu1y4p59r0V0Ynz9VXDsv57HPdulcdio48cSrCFsxhKHrHTkryLAjn7A/ioDWeK6xTpy2nsw4fnkMdx2H3a/sd9t/Z8hMBNdr7/Xakk6FtwsbCh68ZO6NJ6WYTCbkamHNZxPm8wtjjwByf9XV6RGrHntvmLnGORGHePFfJEl7wqQyZlkQpS1xn5LX42E0f9EagWO2OFw5ZJ4Il7FcKGdO6t0/YHGX13q//dpYNKCrhtkB4sYhfnIqx+5rY81PE2G/7C0Lz91LBVvX1ueG1E9TaX4LD5Oo+XGi9b93vfqhlv7XveXvKgkjN3/rbHMqxEoxnZ1b1xvnzNxRmibTqum32dvZd9ukWWvvnQDI/Z6t2q1tsyt55LXvRZccdXk3bzOzFcvkJM37SkvvN6t0qqf92m3yM1/Wi2wrszq3VdboYttz4mDmkqUG/xgPlu6NvYuIptP6La1lvuxUmnh27VFbJY1K9XPq2znrdkvan7TzI0DdXqT4jvckKfvCVfZST933zIIRz7xJZvIn/YXYdm31Rh6xy6bp3uRNJ2naLlrA3YQT1TrvErc1d8UzH3ULg5jm8bBXGY8jmT9k7+I9Hcc0j6cPjd6hg7flHMkZOvGr5MT3nPpZ6OCd+LsM3viZGQNezLvL7I2QF1fTY514EicOAXW3SZGgt8p7xaJvnNOZ2A9F47Leu0rmCieIMH7Xb/ZdFu94vcPlcXocBze2ecfzQ5wzZQSrd9/dS4hhub+jtxeJuwv0PhTf/NDxSDjuuCe6ebxMyszBxEVkHyxgjGP5XScrsW4jlI9m72O7ez9k+GaGRbezXz4Egr+NWOf4mt0V7/wY+Hsf+B3P/6YA+BAU/xUIP+aT/vHrfCwEvu8vfOx2Pmb9aFMC/H7M/R4DuT/+Ffvv6x54DcN+8oGLBR56VQ6h6kPrf9Pldz3eT91mfA0+9f5/afeLkFXX3n0bwDWCV9iviB1+qK8dy++DseiAvW85XseHoOx9EcSHFyP9KW3Y+H5HE/ZTrNh4DPAhO1bWW93riR1HFuN45S4IOz5GweMLKYsOqY7Km34rcYwUx4fl0uM+f4oIY2z/sF82zgOEja9fjC3GhYO1S/vDnlkA2HFcMTplI6w9PDZFdPGHYOtDIPah7/BdcBaQNje9RedsvDBzfDyPWGPIWCw6/HcjMOxcIt6LNjbeRSD70WD28IHfA2rH0cbjiGOnVK92pmwEtrGLNoBaVBlJgdYvdHeW+3GHU1RsAWWjfYvpvUV7AGirxbvaq4QDnN1ZtBjKZCq8bRX4QgCzcXgIaE0XzlQLlWg3Ht9FHkulfJqlrm0q8aGoY6nYK124tt7ejjm84wMwBrYR1N5l0+4jjlVqyXQiTsv8xMl8mlcXv9FJOq3U7LmqLn6ViPysAbiVi9/WY5tWFaem31ynnE8V+miH/aHqvO1mjEjeOHRdMGo9Ow2b1nmbj6cHu/a7JJe/teroedcu3uVu+h0owg0tfz/1Olfc1yYOOZ2h0JUGm/apAKilZCpo9gVxdaF88dTw6vfak+jDvNXvdQC26iBzU2qc8Qrg1mcvJFd/tD49Edyv3YfgLetpIuuL1KZHjVz+MrEnP+1kfZ712Wmt5r9SnJ9qnj2vjsTGz82MT/VSpWyOo117qtenlzurdoC0c9q6Yz4VF+rSPu2moppc2/Jdyuo5wC3mTWR7tLH5dsaLYrmaX5NXU5IJk9laJtvAvgWM9f1CmOzz2RCR/H2JRTEKWXTXfpjX+XDfbiMAQtl2W1N+51hVf6zhkfTq5Jk28/Nen70Urhlij/dWrUb8cabMdukkxtO9YWvl9JhxSs5u17txNzZuH9pn7ZezDzpggLb9HCpZ6tkj77YkNaupm5eM82zp855cVbKpOlf+wPD2N5krvt/J6rdHtvjRIsBZTiyAbui7xbQsoGT0or8qffpCkbluA7z1yI41SrTn1mefT29gLQxTnLOQM0+jcQBadNeGCORF7/VJh7RD6q8M+96H+f21CcRIHUsyC0v6TKHo8NY6cf7+RybEH0+8tb3v+lakR6Vr5xtO05R8s3C1Ow3gFX3GEuDW4fIywFcMq31vrUpafC5CZDKpCafC+cYKTziRYNs98HW2YNuh33njjZ2RShDVubNtg01WeafOWPRX3undMHkygNtg4G5vQC5l5JqORAaIhF76yltb4Hzo3riVYgMr+PZnAXZswSh4Jl3OPGxCXzuR8gBzwY1sNZw3YkLGqVBb9kNUMHtva2aJ8L5q1+WKXNWh7zWc9vY9DFiG6RzMU8Qmh53VEJ0s0taSn4kIbl3bs0hvRwaHeWPzdgRwQ+ftrhcX2xjWReI3TNzEh4s8gv2FaGVgpgMTN4Bp9ObubNxdBHIAp+i/BQfcRShje3cBZtdt2LUNKvwoQNwDUzaA4giIdz23N7HJN+/Gh+FtIshVQwcvbnYbIpMBcFMtKBW1+97LXv7T3zwFYef//f/4NXVpQs31lvreUSch9Xch+jj01O5u+4jk0YficN6+B/cBSHsfvA12bui2RnMevtHD8M55AMlYFzA3AlzA2847mu3ihbECOm9bsFO3CXbt0vQ0kYpwvjFGJitqQ7wwhuO+XEQr4wa4iSjhxlrK8AJ5E6DuhAzN0mnopi3KGam+84UU3kkWKkm9UJKMTpiu5651ngFzm/UyRCujK7f17DOpucE+ABRN5X7CA+iNvbfjXlzMB8DFsg3ilaWmVbumVuQ0hrDxPQJYlb4JZq3ziEXu/NoVfKZNyJ8NfbXOUmPrvWWsZWEVGwHIet+PgXE9wPN+cTB30WyIKyA9otyH+ORo1yohd4B5sJPjtgFnI0iOG8NjwjcQ94FFHHZMuA5m2Ev63gsvd/HN0djtrHOMAnUhhd9Zth3+FRHgCMP9MN+blRJqYqXbihTx10w0Sco9wM21ojxPSdc1rRlpo4LqpqON1H7uE9t4o7quN+x6dr6TVhZ27bia+WpSU7IpYVSyROpA2D9jT6h1sSKzPO7k1Ih+I0Uy3YwNXOMpdOJ2pptYPbEwd0lIrtpN14iyLdiW2rXC6QmA1mbVN0qwstIsji94epkKpaZSFJfGrEoWaWU2LPVEddavJ4Jk5bzxdpsLMipRs/5Ua/qnJ5mT624jnxRH5qpeoXB46ZnPm8WLWk3rJ1KsXwiyNYnm6nT6pJtX8/zVycQb34u2SeplvUoznchEZvWymafT9Jic75pt12TTZJZvu/ncenFMLlsRV8ksO2k33cI5zwC0gqllz/gJkZjWzFfGe3SRzh8aYv1vaufGz1oEuSn5NsYy3wV+c3IoEsCR6Z2AN0YylzAtidCFWp1IQRHSPsE5SDHEKaNH94WQ4sr5tSCXZ8xd5ykF1F2Nlr+xdg0D99L6sCsH1HWOF2tEJCvWGB9HMPeOVigeQORyBLmWAM4HwItI5ieS0oWl9lhS2lnxBlC3duLiBwkXksQG3zWNyGQv6mjlCuJV+A7i0gfpSiwbxy5j2hF1emTfRrgLAIxlgLe0g7hxeBfM/WPvJq+0vHhr7Eku5ZtuiNtG65hmLKQAACAASURBVEIAuhhGO7f1rm6d81fGJFOpzNoaZcnzscRFD+T+c5IkpRhirDdETU4+QXwzhh0JkxGphsgcwlxAXBi5sUP3cB/4L00tv68TlFL0tbOFFKJpPPdfSKGXzrnOeV/t4O5vreuPBYsTZonxv0+EAawFtN060r81zp0Klte4fDZAXem/7E2C78YMEJX9diq43DpfVc45RCuv05npSLNAVyh5TmXaNM6rZfakn/SXyZZyP7GbDkcjaz3bZKYqUlfbjT4W2jZtwjZBi/dSTZLEdklut+2qeO7KbpFtaQR1CUcxHOxdQN7EdHkl8s4o3d5n7k676rRV6dLA5Qu/zoOtG0HuFWd6K6j+jtlSIwue+8T8jZ2rr+QkWwlVK5kw4C5AL7NwG/xuZUUSoW7RrtGB7tGzC3v3LrCLP9vLRMQe3scA3ofM3cM+3p6G374Yx3yXwQuo+xjAi+3cF9ccY5ujyYsTQodwd3zF/ngc0DdA3tGV//eB3ft+5z80P9q8405enECLXb3jCGfA3bvMXmwf94mmL07MRbPXauQ7k7wL8kbo+01jnO8ydwer+P3beN0Ie+MJUax9n6FyaPhG2xcW8HBgm4QL2j80/Bjb98/Z6wvw+9jY5/ErGqCvbXFlzWAB32FOYdm3CYS3uF7RNPwY0BB7f78tO/ih7fy3ZA9/yr7iU+4zhnGfcv+/3ucv4xX46/v4uPfhMYD1Q/D1ITAbDVckHziT80NJCZls5WOSF8ZQ9KH0hvteiXi//TmAkQH7EJz9U9uynxpN/Bgr9jCGOALXWAkxhrTRjhXbVRJBK16vQxhr0XB6B4SN97kv4vhxn9LbawHIOtcJs+uVHYPYvke+TIL/iASGY1MW/bJxS7BnEVesbC8QS3wIaHF8eFf/LMAt1h/HHH/Kczi8z31Q9j6D9hDOjmtVYCG1UsnxcTzii2OU8TcFtN4iRMlLFmzjUJAbbJDd7S6LFoCW9vYszHfVj21aWLRKkLwBsUMccoCXO2hLLF2IPk7zZL246uN4V21cMj2V1XrpbLt2Xmpxy6IdAdpQnmSNs7JMpd22NLZpR9AWFi0sWxQiCpW+10k77qcN47sbAC66ah8TgxzBrEiK/i5Ie+s1hVWLxCrTCaczM4y3MkYdj2OPh8jj7yVy/vM1Io9lklPspdVJ2dx01M46mz3NafmrW2YtjFqcA7HOOzGyaaNVu7drVZnR8RcjmzbPAGyjXetlqv3sOx035zOd5HVbrwo2Tce6dN7UmrJZRs2q2Q+nn+U+P+vE4jfyxqadqgBjEYmMYX2hKQJajI9vKmefPZO8+b0hlXOAte1aCLvOXfq0EfV55vSsFq4p7NGPO7n8lbZHP+rD8OTvjahe56jH877H094P8Sf6/Fkju6Xm8qkphClaS81zPT/d+qzemLwexkt7bV9I7+trpvTMU3ulRfJyIla8dVl1KheTt+bJHP+7A9zO7WQ5nGxOSrKLldp8JUNc8g7ACvKrvVWbf0dTd5FQ/iIYt76fiz7/7olq3nQoVDbZFzNV/WGFWGVV/W5t9OlT1V9fYJh0V+96PTt1pJIdwH1xA2oRhdzsopCLGQzbfRQyWRenURT60dAWwNZzSey3YUgeaYeFx7k5oZ1PzrbcvBWIEvbJkyvu3qWeEUk6a9msT3z6/JpcOwmw1nfy3iFMW3WSiebrzsuSKH1+5G31lrv5M5+9aNlbS/2qJH2ywYvNJHLyFqefE/aupPZd57OX/TD+uiGRbkmfnXF33vvkmR6GzwF0LakjeXv+bnn6KgkQ9xDc7n90mDnNimDccn3uuskzVla4ptruem0Rpcwh5hhKvxDoqS33wz3UlfXQN4sPTjzpv4O31k5JsGHbM+l0622XsUwBhYe+W0Be4dsB3BqA2xiLbAfSeAhuR5HH1k+9d57ZIXp5ugO3vIO4uJ4kGrtbgGWRp+yqzofXy7c1p9Afd92x+FygWtwTuQbWKEYqZ7UREoEKO3sVpigeFttqD20Bb6E37m1cpJXiAjGJjxWAcjpATpEINdGOnA7dtQCvISrZIypZe9fuWBMCM2IHroM5ZG66b3dG7ABvOw49uaN1Mb03chGpHEEuYCh6a+MNIJe1N9deqjO0AR7030LALIv3+3nxN1VLrrZDVLNZGIDpYMqOQe4e4sae2zv6bgGN8Thwi5Y0trG3gFtHnA4g1zUB4CJlNlPGa7HhJJH+P/0wFautod/8bkFta4OF265b6vKE3HIwXAFHwzHiDuaOoe7hPEw7vw4Ry4cA9q5pWL3xb9waAhofLttFKt/aTnxMgol/PP2O720V4C1uCYtg4p7oJJi2qSoJfbix8za+l3H6cBgtXAwBdNGFuzHtPl45mrml0ITgx0xlAeLiNsFfFAlLpf1kAl8DV4hJMuut73XCiFhGtDIMWhAs5yFtI28cKQYJAeCm6LWF6Slk2C6AbS9UcGvBJPTO0MW2AXQrUr62LceYY8Bc3GAygZYBpAKy5sJTzyVrvw1XR0SQCoAbLWPERIc3HUXVOMFoG2aZBRs2duRGgN16TSnfUP4YMR1fX0zHeOVo4Ma+XaxzVw9uhLbhMe8Ac7RwAVStc+H5BDDLSYCxTpRO+BqZ78HItf0aVwDewFuCXSocyAgek3cdID7A7i2AK7yn46MJqa6j66YjrTV1XU+1VH6rEr/onejb2jpSXpq1upSTdeqNTKjPDckmE4nC9a0yRCkbtoCutup7zyl5I9CPi8QEKTNc5Tosd71yMt3Yvi6sSp21rUpk4k2/VI04Wpeuyjee6kJPtBbcrq3DK24L309qD6blsa/vDk1c3y8Vi2I5mLhq0vcrZziDfW6/rwV9T/E6PcmK9PQonXx9QZetXazaOn/Td0c2Pb44kmyKWXb0btVusC9Nns5KO99eZ5nS/mR60r1dnMtEHJumX6hMh6F1PinKlLq6b4xz2Yw9AQKLXJ/G5ZJo64gKZuqcpxTTxCwi2MU8AN6Vce1UCr22rscQouTY2sXn5y5D91ON3VsHn7uJnHwVwe0Y8N5n6Y6jmbE+oNxrZ9PnglvNHHZOgLgzKcRbS/RcEq130xfGuSdC8No7XxOvtXfFqZIaUBfTLwRNvjZu+0KJ8sp6jhYuwO0Y5CKS2XjeAtwmZI9ix+7Y1o39unH4RLF+IeUF4pYRq9x7sZzvrFx0fcS4ZcyPZi4gLiKT/2i9QwhLLn0Ro5nHUHcMcQGHKyvexYjlw6jlS+vU2Mjd9Tk7EtyNIW6EuV/1jcG/Q2tvW/x3OX4PP1eK/iFJuMA+nLgbW7goZohQ90MwF1HR2ObSURP7c69Mr9HL+yxJ2p81vfthoqjxZI4Fy7fGmedKSoDchScLQxd70wh0O0ZVqWdD7P9grPlMSfXGWPtSSYlhQlQ/V6L4g3Ee8ypnKk0y7cg2l4bUiaRm4Vy6FjNKbSU2yTQ8ZxyZe1YGdDPsd0gS4oXWarqFZcseNvswnbg2rUXRTuw62+pim5sub5PZ+kn1h6N5csrKGdyHV8lpkptKC+e2kjpalC/FGPLWsiSA4rUsGyuS/DCWedpfqkZPbNZvZCUnnZUJxx5eI1wlZT4hY6rP7MJd80R/Ydf+jcy6mW/FlZxkom+23xOt/Do5E4hn/ptuKVdE3VX2LPlhPxevveyNLPgH/ZX8SuQG4zB2y+66r2Qh0LkLkDsGvQ/FMveOxbHbmENzN04fgt4PGbyAvA8B3rv2OffNexDyWoMr3X2IWduNH8Leu7Zd+Bq76o8GvffZvA919eIxPKavF1F48eRcNCui5Tu2ernt/WGMczxpGIcAvao3CicSD8c/5j2I60aYG0+43gV9I+Qd272Hpu8Y7t4HgO+Kf34I+t5l/Y5t348xf/t6LmEG/akt4ENY8JAVDLj7se/dQ4Dhmyz/GFv4EJ5823HSDwHj/xZ6iD/2vf3r+n99BcYQ9FNejcdA1G8z9v0uizXuG+56/Fh2aLve1df6GPD6oX0djNipHSoiPuUWL77BfceA9T4YG9eJy78tKPsx8DVpzXv2XaOGE0qxG/a+4adasfG3PZxvObBjD23Yu+zY8bxvw549BLKHx1GH09GOBZAFiMV/juH4TgsxBrHjTtk4HoHt4TFePNaDPRs/e3eZst/UnsW274s3PoSyWBfpN3OVpoCx0aA9hLNxfiNS9Ul9s3d82e6DtIdgNhq07OuMhUKaDDQSO+6gfd+stSIpT2yeFslq8bb31iHo6z0wW+RTNcQde3kDbd/1Oj/1SZqVm9Vlp7NSa61t3/cyS7VfV0ZTv6lj5PF7Nu1DgBbQdmfShpfFeXdr+lN2TKP7fMikxWo30ceGB3u2lWOrNnTaMvv3jdqnul2/1en0RQ/LFpHHrniWiOVvGsDcYNle/OvWS6lJZhNqt6sQe7w75/oeqA1Gbdq4NE9Eu+qsLMsAaq9+Zr2eNTT7vAzjctJQflby5veWhe5senwUummbi8GsTXIhrK19Wh7fArX5CUBu75wdopD30cc7WHsIZh/7ugvNMG1Fc86sypnXSMKdr0TxnaMAZYkt1xfki5d8CGkfnLaNTJUUs+Pj9G3/slZs1RP1VuBM+6V51k3lNW/8sTyVq8lb82yVkstP5Rt75V7pU3WlL81ZcyTO22vzWeq526a+4VO9mr51pxcim/3Ir5evRXOBk/AeWU7UDfHIY6vW2boQMq8Gu7aqe/3keQCx0aK9bxiM2rFdO45CbtZOZrfA7WNf7g+uF+AtTZm4QyMoE5969pfkeRKybVmyV1NJ/XzLrE69nl5TN58Cc3rvoV5ar2YJm7XyarrgfnXmk5PmTohLPvHpyxmZyysvTwruLrVPnvVslkmAtt4m3F3oG0j7rvPpk050V2kAs/2lQe3qDtLeWLcB2I4tW3Tcvuk94m/j/MPlIWr5s1sXtACgiCwvXV1vOMtymRSdXS88z2Znbrm4GHptG0Q1C0QTkxAx+nhn4aLPNmxlG6KRpQYA8QOMBYT1dQC6iOL1oZUPxLLd27x7A5eUd50gkWmU+Trnn6Ibdwdv88GuRSxyALfBhgjzhK6c60sm4cibllhlgfe6TjBIbASCeExMjZeTkrVi3xsvMqgt2a34YoBOgTRhbsl1KGwDyO393sYN+94dbMRjQLQ2opGFwB45wCIO8a4de1WQzQ2rtrSwQ1FpHKxWZoqdtyH6+BDC7szZIQp5B2bvmkdMsHaHnlxHDkbu/j4DDN5HKof7dzx04VZDTHLYsW9hBZLdSCGnFtrurv8WsjC6dHsGwN1D5d3fNFuYvniZAzaiIWr5AOTuvoS3o5Rvvpk3sc2jvlssBrzlVAjtretZxscRO3fZtyIRltF/q8RCJsmpZb+QvjVklaR+UVHHgvqqoz5PB3CLzM4HjFiA1rge4OoheI3Lx9vbrwcAe3Cf/bYAbHcA+a4htru3c/E4v1c82ecGA65aLmnTL/am7Q2gnQaQi3UAZmHnDmB3SsZWtyxcwFust+z7fUcujNw4jdcd3bipq4MJG6ZVFmKPGfUAKqVEcDByRZ6xqxuvJiWbzdavdSpg4kaIO975IkYZ1m1v+7ActxipjPFjwF2pKZMixDJjPRi9FX75bRM+XC0+lMGw7cNjzGG6ypyVq8jrE+q65T7KGOsB4MbnEx8L7hM+p64jgFGAVYjdsRsXy2rnKcNPMf7mCOaOx+N2hojnNmwnxjOPAe44Yjn2DMd17wLDAMywdIN9ix+oYA+qPfSVsjDW1gq8ERHM0caNVnDJDvHMlMiECm/8i2C0UQC4zEyL5YYyqOntYOBe+MQYj2rblpzILDXXci6yuvB9tuZsc2o3E5Kp6wWkM6Ba5Mub93rJD3vKpUy9JM+NSAx+RjtrvLItG+wtyIVe3db1ndYTqcxWAfp23cZqXcqV7bqcmsnClxenwpwomSH5vcMD2BrEZee1sptS6CPfO18lQpzafmEKlekvknzzPSVWkxfHZTZfcuqcujC0/ENfvdhweeFJ2KTUZVf1Ffbb4bNQqCPV2nN1Ojlp59uajPP5Z6dH/fnyjTU2y6bZSV+158b6BPXoYd/EtAGwxcU2mBa4tsJTGpfH6Qh219ZuCiEmrXNNKkXWWtcY8v1MKiV20cqIXl5a66ZS7Octje2PpWqX1ugjqfo49OQKyaJ+bPTy+Ls4tnEjzHVE4j5LN1yDQXxPd+5g5wLqYhiujUAuxh3W7jh2GY/n31q7/mEiisp5hsGriUGzN88klejKBdRNmOU741enkoK1ewh4iVkC7L6Swl1YXBvsJxHqAvQeC9F/oeWavJxHExd9txeuf/5Uim48P3bnAux+3dMCUc+CxBZwF0D3mRS4aGgPftGzq7zP+p3lm5Avt7uuXIvd1M7SheX7xvr2iSJ9aahfOWIAS2axNd4WimUVh4mg5tqYfCJlu7E2vbR9gLhHQhVbb9uSZfq3abJ6LhlR3O91WgHqwsKNHcRhf0bcjY3c4B0T0S/7RhyrpI1duxtrJazfn7eNgI27cTZBB+8v2pbjtGVR/1HO5N9RR79v12G9f29N9ZMsSfCf8L/3tvvHVKdfNl1XZcfZZ65xr/u2hbF7JEI3sQfs/b1xBjD3nbFWEdUb57Xd9SbXcmojyM3tWhoqHKbPi+f9STtX8/TEHA4z2zESEnARiqK+WepjMTUbXImWrJIpzboV9h/dJplmMHQbTqvcVWnmPZLNK5i7mam71HSFJ24k9z7C3q3MqxjLDGO31rnI+6pqVOasTDPvaOHJTTh8DoahY6c8i/YLW5XXQle1lz3MXcGUvPJVN09PaGNd97lZT7G8VSV9YZZ0Tklac2q/69fm0gvzSvj8LanOUuIBcn9o56o2tn2jJgSYe9i9O7Z3I+Rdial80l/1h9HMcRoRzfdB3rss3ocA73hfg/FxB++HYpkP74fpcTfvvbDXGhtj2+IQ0PdDoPcuwBuB7zc1esew99DoDcclwcLtxaHle1df7zi2OcY4R7sX/fTJrq8XtgegLwxfa9HwcGOJPAR+73rd75t3n937oWjnh6AvAPAhPB7HJMYTwnf1+g7HcoPtOx6/HwYbVuksXCBi2pXEeLR7HxoC9o7B758SAj8WVjwEhOP7+ClgON73mwDgxz4PrAeb+KHP4kO2Me4PIPTQdrB8W3v3WCj8H7Ie0n7wGP96+w95Bfr8/eOrj3og31IXtljnHlf0xQsiEO/72MexzbyDmRrt+/s6WR/a3mM6Wx+K9v0Q6Dxc9tDjuW/5fZA1/I8mW/8x+6OHnk8vjyUgX1INEaAfc7srkvix8cTxd4ul9qZZyhgffN9vXmqEwDpIx8A4bNZeCzuGq+iSHXfFRtv1Lis2Ps+H4OpdduzHvEYPrRvB7IeOdXDswyx9qbxEEso4uhgXzKFP1jlcJm481tsatim5ZAxnkb6CxzLumT2MMY7g9S5Q+9DzGC8f98zeNX9szN7VPZtZ/F50tExKnfTWd1pyHOICSBwTI+4Yxiw+FViG8fD9OJjev89sPQBvXO9Dz+cx9mw49mLhx7bsIYTFOsGKdW0e446jYQuLFqASIBc9tNmud1arJEmKiQjmbJK5JM8V+mfDOtNTX28WvUpUut1uaQCz0jWbmp3vTZxut533tmlJp8Vj4GzsqA027a6b9tsGtB9j0eJ1i9HH4TU0jWKVhf0Txg9t2mjYOkSXHn2e8rv/2npyqU7L6tCoNdW1ktmJ75avEUO7jICWVCF8/iTh9VcNpTNWRy+lefelO4w9dkmZUfkF0fxnxHrq3NEPDK++zETXVsGknb5sePHrnJIj46afT3j+5WDSdhs1dNT6zlubCCHFLTB7F6hF5LG3/s744we+kOAyxKpAWWYcskinHpalNxXGcbbM5U+krK90Xz6bi35bkqlbN/sJqeXPj1121sCwJbPR3G+015P+cChsK/vpD1fJ8ufHJjtDJw+l/TzPnv+4veqPm1Qkz56pP7iNO1aVTxan4rq8dC/FTFy11/ZlomhbTUQz27hsheHCTeZ4vCLXT33dfq1zflr2K7tMToW3vlatEaf8Rl+uXU1mI1xfF0Ln1X7YbRDu1vvsmXXt/ET1V5dGnz0ZD3v95MU+GnmAtvvO2mjcRrsWz4dHhu3H7AffW/fQtB2MW4DaPkQkYxxtlJ7FMMSFMoxTXRjXA7SlKkBJoungmMmaklPm7iLbj7dXudezlvtV6pOzzousZNdsvZyWpMoNdxcigNzu3TURH1HyTHL7ZuXTV8fULzpKjmryfDSYtDswC0N0D2XvsWvvs3Bh3Q5fXs/thfXpqyMyl0tSJwmZriCdDd2TCGVP8wIBm65uNqxnBYdY+7X1jcE5ri15UaKj9j0DV8q9mRssWo+aaPTZOpiu02DNIuoVgZ/sGh+ik3v2Kq296Z+w0pcYCpVcOOufMvut91wIyZfe8VP8p00iT4jNlmDZBotVO++ChY6KyIpEVu57avd9tePu2vEnAnZpJkSWMmKSgRSELm86Nseril39JrdkVmIwTN+7Af/fRBCT65F6uvYkptCVvVDs0F1nZkS2cSE6eWTOjjcXIWwEtgHG7qKQ3zNvo2kbu3M9UQC1MG1Nz2rXiTuOUQbYxTaDGRlt2dCLK26iooN9i95bpHfnAtsJoBZQOALk+JjC4xsA762XxbcA6XRo+cYo5f2xgUxdgOvj9wwLR+ZtfMzh76uOXMMMwxdAGCfUAXAlL6SSmReQGLuVML0j2xgyxpGBKGrwFHnolj2IQt4D2mjEYrgDsbfus+uoDdsIuaPmZns7qxewNgDecMA3wOIQ2Rzn3zGMscrhaxgjljN9G+AC1ja2Ixi5EdTGLtyca6p9ThgCxALSIkr5LliLqOSwd2MOFi+GSgL0rsP6iBAO7uMOyONBFYIDuMUtRh8DDuanp2Q3W58+PRO2aXzd9rTd1tzWC+rEvv6DYN62pt3bvICz8ea6LeXFCeF/UitUgI5eaaqtZ1i4IdLcDl/CmnSAudGU1br0uUxYuoZqzr117T4+ORzIeBNg77jrN4LXlAcLDXHP0diNgLZyiGV2ZF1PuFDEkaCUuxDZHCOVAbUiNI3PJW5nsH0HQzgCXqwD8zYauLEL93BfAviLTtxo1oYrVGLMskOEsXYAFRH+jrt08YQAcEtmkklBJXv/3HZcZml4z/MsoeVqS4lW1PU9XenCbaxwztTK7GC9reZ0Jcr11NeTrciaE+Gz3naskiNr24WU6bHl5lqa5KyT3dCLe99QkxVeSBS/hkMp1V4kC3mymrjldCOO16VbTjk5Nr5fatZHvTCd0DpfLZ2D/Vu0XjfSrSaSEVWEg1Cmc2OXmW+L1vW+UFO/cb5WQmTWrGHr5RMh+IskCxA3fVYcHSuazd/VX6+czTov6ksrSEo7653Y+FxPuTZrSmW+3TSbQkqmMjnCvOTJLIeZa61NkkJPuqavQuPp7iYF19b7LALb8fs4hrtxvdraGuC2si6AXM1cbcN3lAvNol0a2wHcwoNOJOcpi2vELnfeX6fMeWUd52FjzmMYzd21detCcJmwqK13OaBuHD4G7o6h7V0HWIe9ukfkl0viI0XUw9iNXbpjSxfL43oYRmsXXbrf+7tnP6yPX/3z5T//PL/YVEIJOZkQDExrKu99wqI5E5QvnSdMPxdCfNm7TQS9sHxh9QLkLpxNnwjsaMTyqWL9y65PC6E2JbupJVFb4g4Q928Tvbg0zjjmMpq8sHKfSIHMivW5NWeAuZrYjW1cgNxo3S6sL9Cn64jWmnzZE28xfG29OxHcFkw5TGpAXfwHnXg/NczIuAjjW88XmaAzT9S/7n0tyE1aErhsyp4bXA8jFp13M0mijjB34TocMkkcc6JifuNsk0mhn8qETtjrV0rWyc6Avuu9G88bQ9wYp/wHY3H5Qdk41xwrXV+ZHhBW4JxG7OA9U7r7TVuVr1TW9OR47qiukon6EfX0i7ommLq/6zv5XZ24X4spT23dszcGkPa/+pxfcufOyAZgC4iLWOX/MdUZAG8qBWP6nZwlud30qTPhZPVCH6eYvkyfitN2aTulTWE34jJ5po/bJa6sNBuZ5BpFOf3at7JwjUz8xK7lVfrkPcgLuDtr5+q8eLZObJfCsi1tJbaycKlrAGeDmVvsgO9SThvA3Ual1dPt+WSZnm4luazW6fW03R5vValg6aJ3N+tWWUNJ6N2tZRHuBxPY6EwdN1cumLzojIHKKw1iFY4AeEnrHKau93Y6Br7COsTM9Pg5xGvxmW+OlkJXlSrJutZ+buppb9x6XpxKGLtv1cTD5CXn879xW7dytoLNmzbztkHnrs517NwdYG/VGUOkeRTVLEpV2CHG+dDmJe94sHcT0bskmLwR6s7TqSpN57AMw/simyPwRQdvjGm+7/M6hr253zCioHzveZ2cuvvimwF2xyeqDk9c7acRLL7r5wLghWmAZejqHcc43/XYvk2j90OdvQ+ZvhH+jqOcY8RzjO2D/RHjm/FccIKy8dTjJCZOUI7Br1Ho9hriAB8afqrl+ynQF4/7IfAb/k9QmYvxzR9j/o7XxYntm5PfQ5fezUnxm2nAXhhN0WDyrudoBX+o6/c+MHwIhMMx4sgM/jZh8afGNj8WEOOxfxNIHL9z3xYsfuj38Nv+ex983Cr11rQsP2K43ZnYj4XRj32+WA9Q72PW/0tft2weDzQ/5rm4MuOPfd/uW3+9bfxjYs7vivjV8BxsxvEzNoaUDz2fb+v79DF/877HdAhX4/7iLjP1U2HrfX2w3wS23vd8bFIKZzVru7Dj7Y/H7+uOjRAW28Y4fnMQT4zflNwlXIvOj4f4zUHCBIa6aRV+v8I5DtMIjGP+YMwOYBZAdtwhOx7HBVMfGz38EKx96HN41/KPNWPHscXYHo53YmrJGMZagxqHGzh7OA1YG6EtQKzBKRCpnbIssOyhjtlPea6H97kv0hjwtRaFhKpRcX5zEg1wx1gfj1MBYXHMCygbkX4RpgAAIABJREFULluOvbMqERHKArqiixbmLP7+fYD2sc/nLjh7GHEcwSzhzCz+v1SS0TsbzdmxQRuhLeZZL/sxmIVhG63YzfKii9YtumcBaiO0ZSWSLJ95gFohElXkE7davRWIRrbEKcmUUwk38ERuNhcNO5kxCtZ28caHwyHuuDWEcyyHUHY/LaQzxtyKPX7si3jPevdBWt+3klk6trX26bTjrtaArjdQNhq0t03au6KPhRRalTcm7WDUvurqy19r1tPWl8+1at71cnKautVVrY9fcH39e0nomW036/dij2MvLbkM/bQW1VAycbo4Ml3dJG72hVPXP+9Yp1rNnvXt8jzj4rkV668aK9NyP048DSZt31aUFLPhfxbr9qBWyHDBkpdaBssWdi16aaWWbJrQT/spoDbsQwBrhc7J9XWEtYKTiUOcLwmxHwLeApLJQgZw21woqyZL2cxPcKqapy8U1+fs8ueD0NFcZaSnnWivITWQF9ra7KyVzVWKoareFoj4jeBW9JvczP7WFut/UdNnP+A3/atWc8cnyeZUeOeuzMn6RC+PMP62ezIXkpnz5NjX3SIOk5yeHplruhCvhOo385Ns+/Jd9WwhUs58281Vrl5O+utqzUUmf/9/nVtRTN4za2UiWJWNs+3pHeB2jXhYlB3fxB5bK2y9Gc/7hl8FcFdYl4UnV8Xh+4A2gtrQJFgH+5b89X7o+QkJv0FDGjvKPBOilUH5mv00ickAaxcZkfBh3GwSWLjczTNEYrP3R0geJYR96+NObH+t/OTvEm7+uPRqOguQtr80ISY2fYmQyirEJHfnhpJnahg+V/to5Pvs2luw95318viIqNmB2rYglaypXzivn07J9ZKl2Ozii2t4s5zlpYd9C9O2b1uRlRNvRO+7FYqM86H70Nnhvgf9t+NeXC+yAGnjfUIhrCyZXO1diyy8LTpwiXrLnoRnCHHoHcZxRyK9tRkLfwNuOUsAaD3xZGTZDkbtEGNMw3xT7qFuhLv7IU67hpsHgA7xzqoE6GQkGwt9d7frzecQwvmaXItnZoKCJRLrXdXcQN9bXbIJ4GUTjEV03cpcDOD2SImkta7DWVjtAT7DvirGJ+9jlPtweUCAuEH9RbD0COSODdtd3HJ8rCEiGesjZhkAN8Qqoyp1oEDBLN5FKQvlrOsaHnpuYc3Od+QR9u2xQl+uSCfB6o33hYUbYe4AguH3Ryg8PFxz3ZI6Tchcrp16kg52780DDPcByIV5OzKjR1/7nf3r2/D3h9cnfE6Chhls3x3AxZ0SAeI2l0iiZU68b7bBMHLOU7/tyE2yAbbG7tlE3bJx91A3AtqD4fi+t7ZxGIG869a91bM7Brq7Z3jYw3sn9MVjHRu4gLWS2tBXC9Aq4JFbS5hfCJxaz0j4JgBcQFq8yrBxY2wyYC3uA5AHuDu2bnFfBLcmDGBwsx46cnGT3lCpcw/oiehjwNy0r6k8e+Jh4ALgZm3nl6s1LCGumoo3bvgswbaN5m0EufGdxjS+J2k6DbNg3zqtuLDWLXsrupGti+UR5raewmNhkZIeZLKwDH+r8Yg3HmKKMf8Q4gLgIk81E5lxrlYL9IK7IaU0AtrYrSsJiQP48Oek2extXMDTUIB9AHHHFm54PioJlDhauOjljeAVV6Fg+vAWtz3srQbbM3blxvXHzw9/A/HLMSIaALcwHanihI4S5c66SqADV0pBSQKAe2PgviEZzuR0ntgIRa6rkPpL146r3DU5yYkVwijgQmV7wvuRSAXpEcfmaDHdR+THqPzxEFZtSW3SBe6F0IXWN67vMqF040yvcNUdyAazV7Zj9OGmiGaWpdIsKsdmWvdrvXUal4ZlSma2dtR2tiHBXnpKexWKUmq19enG2eq0F2k/k0L+QKv66dNseiLEWmqUAhCb83qxMN7PyZet45oyVXgpdLWq5yLX06z3Facy962tELx/+N7kR+msWbcb7z5sinwI7tbOVgC5EdoWgnFpYV055wFzFXHtCQnh3JInAyi4NrYv8QaSL5kIBysuxi7Xzle54AzXC8Dg3Ti3LQXnzKwRxfwxMPe9D+NoxmN7dSPIBeC9tLY7lUL1JBCA0E6Itv/wv/0v6sXf/ejoV//y1S9f/5//92RTNzBmZUFcA+Iq5smERXNubdiBPFFCIG45wtxrR2tGdEyMYfa8ORPCz50pmFieCFFd78DuG+vWsHgtUZsRZc+lrOfO5ycivMb8QontlfOI8vDGefFciepN79wLiYv3eAVAi2shIpRFHy6ik2Hdml0PLsDuiQhHMQHsxvWxTke8DT9Q5EusP5731vj0VFL/1vjurfVQyLZngujKutIgPRgnWp1rOu/MTMi88Wivd37pbPVM6tlEAlR7/UqKdiZp0nquUvYFhh6fmztugLhzY2eG+Yq8OyEW84Z8emWswymNlTW6816gb7dyRhZCWYSTYH4cvzDOHCmE4uOZqi05lyVMvPW8/crr8p8S7n9VN9tjQdM3zm/ZufRMabN1vV44UX8PsWQw+YkoWri/8pmYi0RM+mULiLuWE537xtacyU6lSjpbA9RuZZ5gGut1nMleZu3UznkrpvgBayPMjXDXszSIWEb08n1wN7dNO+mWeScKBgQeIplndgC8eYVo5sw1Bl27ALze+X6TztLMVH3CDlc79Ss11ZjW1iDWuRVM6er/Z++9uiRH8iy/vylIF6FSVFVWVXfVTo+gOrvkh+ETPysf+LIvXIrt3Z3p6e4pnRnSwx0OZYrnGtw8EEj3yMis7lnyHOJkHgMMygGHAwj72b03ndVQ68ac3sTUqhV53clsyNpFFvAR5e5pf5duebHpZZogXICsa871XbmRRaM5sDcljicaKl0odrdMtAC/X9rG30rZQ7W77bvmKn8hDZf82+4XuvSprpKFKHZg16bLLLWrDqg9wtua477bO+0THgEv1LtQ+kLZG8eV6cK9UYauVIoi9B3D3jHYjYB3Wj6l7gXslX3PUDaq9IC4gLlj++Yp7G3YzD+l8J2CXueGhv9xPWBuw1KJhq9Hql726aB3rOytRS6hovhUle8U8I6BLholpTPhmLAcpo3wDmpfAN/YaBktm4V0Ag2Wx6bHjaPRzrkQRkYI/CGVb7hGfoXF86eC33jr+xAAPpT1+9Qz8NA8NJ6jER0Q+FDD+7QhfjwdG+wBi6MSGA34cRr7mzb0H1IMP0cZ/JeEwcfO0adC4qiK+xhYfOgzjAHyc8BVzDoO7/67bOKnxj/22vg1y0c1MpSPv2Y7B9dFR/IjQPkvvq9/jQ2u/zV28uv2ge+zTImH816n/tj1+dy9POf6xn6m2/sYiDpd91Oh6hg8j+2Ex+NTwPqpwPXYes+BreG3P1HVxmm4W0S17SFYS/UVpZq48ZUxIhFEJfH+EiqTAGT7VNoIamPnINTj2fHc73y8XMyIRR2ekyijk0Uc/5Tt/iXWea4yFvuaKc4PKWMHM6djEHbIiQVwfQxnH+ojiA3P0OB1MoDZCGszDeOfYRjP/9TjP2Zb/NT2oho2gtjxNCDs2Lo4wtfYUXGqmp3WY78fA2y99cK7XrDQsj0umY35s4Cz3AkUzhqtBHdgs3yvnjU64UJqS1IzpzPAVtgTj5WzcRorRkhb5LncrG77AczOCOMAmvP5S3/y4lXR1mvTG23ur3/2ALlMsDTJ5zKqZ2FY5hiahVXuiCOZh4QqhbN9sAPeK2m5EIh+HHJpy9yZXj8oaLmA1x96NjhvDGdShlJkj61KcWJ/he3x2OI4wFmV2mOQFmpZWHZ6kWvWV2mYNj0fWx5HUDsGtiGfdvYmZdf/sWNpmsH2uLn+s1RJ0fBiKaCklcWZ0dVNxvMl1+tLi/PAiHeUqFLlS6abe4+y39wIL2VQyUJB6+ZvrLz5R7RFZEFFu/hNz2/+r4SR6KG4ZcRC86xXs5ayF3NYHQvyvVi8JH3zPR+DWkfMce/bR1m1+Wnu+23/yPY42h/HEupaDB+hsH0EaiOwRRkkZcmZo/72WClY+sKRqZln3gEqpUvF+/vWZS+8rH4+93rb++VvPWtvpWOsYulpNgW3EeiS3iQB7Oo6N/nnnPeXBuBW3v9B6bN/x5P++21Znl1s3byHPXJU3G7cRfFCXRVtsihvN8XboFpKeCp1Z8+y6tW75uytyuRnM37P7rbZjzJP38z1bX0vX+a+t2uWsQV5s/YsPWXtupE//m8rLWcL7iw8pkUoHytqo7I25+Qrn7/mvnlX/CXBLfqoK19RxxePga139ZBju4e0O1XtZBpwlgjWkHVQ2sZpQFrUo/RUDGpb1MlsgLNQ3I6n70qfvpSs/Rl51APIhQI3DQrcOWQdniMsblQGi+OlmALax9NjuPt5UIRHkBsBL+veWSfOTphMa2+6gkm1peZt5tMXxEQK22K2B7XDwwSiULTvQglbwp54r77FvasDL2i3bPbi3G3eXhMrZ95tt7AoZay/eVgXnS3gTIjYazsjxs2wzX0m7oxEAumu9B7ty25L1pXE3c2gupXXXnfnTGVhOqhvHb0Kilo0WxJPGXO1J15yLmun2xlThfW6FqGE+pYn+yzavU1yVHJOy+HYoahuPZ+VBPCbLgclKljpDqYefd6yngBDXd95nieMdAM4+r5q99F+AW9hUWxxNN7pXMhSBlOP8HzdWyYPgNVZyw5ZKg/wFsB6BGHjNFiekgMIDpm5w78HBS6AbsiTewDBO+AaFK2knUMsw16F2wy2ylF9mxcu2i8/smZGR4wxDI5QWCmvb2qmzotQigVkWsjDLfh79tMPttaD4jYOsHaWpxKfiSdzhv3G/F3A3GABPQK4zG0d87dCqtKRazhpQ9agtXtAvuGXDUXtWEF7wEb5qfzavTJ2pJDdb28EfMMh7KCtK7bE65AC8Hh4Yv5Y+ct+t/jG9+bhr9MIbh2yul0VQGxU1M5VRsbpvRIXy2z61X5+hLYow2fcqXShvu3MmpR6Sam/D8CT8QUBXkqQ/d0AQFggBRUv3VKykgtCHm60Ur7w5AGMN1oTIG7Mwx2g3/C8BfyN6lvAW9QDDPr5glTXeZbnxL0j07RhG1gHKlwMY/gLWAtaNa3fdBuychYsiPGLM6bxsDUeWykD4AJyou+i85241mboF7CzSo4lIC4hpRNKZcpDJm4AvFzYoCwNVuzoj/RYiXvISnmswo3nszX9Dj0TSa/JBKQxDFHBG1W6h6yWsZ+wrCgM+U4oHPNOgYss4VRIKlXqP/PmqAL3HVO+05r1anD+hfrWqJx6ZyiVsJfmlputSLMFdd2GuMzIGbw3iIMQF08AWCPDYpnbRlAGT3PvHRfETSW1mPeiuw6qXWcG1S31K1Xx5XpOfYGUc3RhsoxYKvOKm/W8ZSneVJqU6SzhMvxsN5bVCdMZFLoaT0Xb8YaSZut0ufGZSM11ciE5nWTL+m9S4c5fzGb5aSZ81VfNTev+XLuNyWVQ324FpehqmXHhm22zhu9DVOH63TL5Ip0B3Ca5yrudEvc5MHdqs7x1dpPP0s/qun9XEMujnbIs0oy1+s45H8AtlL08RIwiccbnUO8WQtDWOl0KLrfOVxmj85TzlYMKmDEOyFsILlvraC5lbbw7k4zdwT5k2OaD5bJxroz2yytj3ZxzvnEulKBDnzKsja1KIYqCUQ/F7dqYbVCEC1FU1tY4pq8VX//uf/mf/+nLN8tv/vC//u+b//Pf/4dc9z2i4C/Omd9cW9fPOIeSVTbObU8Fp96zAvbMU4XulfV0zhkbq3Mj5P2DtuvfJmLWOM+g2I0A+G+V7JcC7gxeKM4sypXz2bdK3DU+7FNKzpB920aQm+weS9EuOYDz3XAI7ALaRmXukrNuxihHXUK++Ml6H+uuQOkZVbWjTHsftrl2vrqxJJGwcu98qskLQNycswRlwXjaemd67/WZUmCu8wXj5tuE+yzY/gSNuOiIbSLMnULdO+fSSxN66YT83Zzz1ZXpTi+NsdO83el10DBWZeQBKcODYQx676zrG0/mlWLJ2niHcfy9fy+Wimx3f+Ga0y0XqzecF5fOb19yVo7LtcxnzHTVvVxwqG8bQFyocJOXxam5bQvTGihz0eVlaSstnXG/5J9JKHKRGBHBLtaLy2iW67FS913+oOCNsHbWb8QmmbnCNnyq3oUdcy84hWzwHQiGPXOEubBn5l7r8XQl5m0Ca+Yd9D1rr7KVOrkPCl6ZN7Nuw+ryTOyVuyPF7ry9cbUo28z1s47nfSfVAHs9Z7ldUS9yspSSxV8+1jUk0MrFGZYxnNcQEuB7eUPdYsVkE1W7X+o197otb+WihiUVFLnf8Ca/Jtmv+Iz/d/3P7ieX2tvsXJXdTQvl7gB4q67oV2YKcY1QfNHf40XBR+g7BrzRxvlYNu8Y+IbraKfwPQR9AXnHls2HxqeQN163hwAvVL1Pgd5jal7A3vfmjRS9U2Xvst9qKClyV9tYhq4c3jGoKKKitxWMf6q6F8f5lJo3zh+D3UN1HwN7nwOBGzd0vgHgBfCt9PCyEu2en6P6hdo3vN+MAPDHPpc+BICfyvrdv4upErlr7Fjm7xgCf+znO7T8GARPAS/Uv4eAcFxOqMJB7TuGwJiGcgvrjefH8Q/lBj8Fh49ZSP+1VMQfOr8RIH8MCB6v86HxX2O/ehC4fYQi9y+lBI0AEedyrHycqiGfUkd+6Hv4tfOP7fto/Qest/+i5+5XfGf6GTD+uZD0uXmq0+1NFaqH8lmPqUk/FapOr4dD2xkDViw/nX4K8D5SvB5RxcbPgGVNORdyuxls9EfjALTeSia9ke7+n3qa/ZZEwpVY37p29plPVcbt7f+tx4DWnfwDR33/7t8/7sAz/xxRIVJv/rhXxKKzD+7DUMeGYwQ72AHYQ64PRm/fy6+Ny4/X/7W/t7g+wCvcOfTOMnhaD4thzB+XU1Us1pkqY6cwNtoV470gR6biThF7SCkbM2MfQ9gxkD08fuycPBfWHlPIovPdVBkb9zWN7BgrY6cRH/1OKRshbZwe2xR/DIA9dLwRynKV9ocALaduDyenytkIZwFrg3PmLneWCx7e7bB8gLBGJ8iXBaTN0pznaZKsV9chdxZ961WxdKiLUDZuJ6pr63rlooIWjXJpWrB6vXLY5nx+5i/efFVgf9u6puuf/sUGULtX0aapsF1nxVACynqrew8gBcn4aDzAWZEogreU6fWgsAWk3dXHE4j5e5A7mffMH9ohSMv7dt+YGnJow991UzjbiQeLY+7GoNbxNPOzLxNx+/ttXAYfJ8JafvMf6z24vf9zUNOy1Z80T5TixQnpu18K2B7DHjmAWmZLiFD22bSAr57rCGGd9+G8UzInKr8gtvov1quyo/SiEO2llbOXutsMilq2+a5zUDPuVLROpUVU006VtMM0uJtnXmbyKKyNkPaZ53y62BjYMq7mAb6OVLWMIKvk8hG4FfNzm53ey/rdqeOq9vk58eqnoaGZyQJezsxqybt77uZfOJcsmWiucX8PqmHyOJ22Y0yig3XjizcnvPlB75W4PGOAtrL52ZnZb8SQPasYWT2UpraJcP18ebG88yfbeWG/qqrk3VlyyW7lF+elub1f8VPjW24Z0w3L1AXTzi6z+vSuWdwOkFbfQSbsYWLIPdtD25By6bR3HKopYpd/vAUoHKBtmnHXVDt17WynqA2lFbMlFOCkys73611u6cdZIw+gdksdW9AY2nLyhXBNo1lZju2PQau89y0jf+aJ3Q4l3TKioWTsYm+H7NFTaqe0BawN3wOBHkDGV4YSlslB6ikqL+dJUNwyxVz6WjC7qZjZ5F6dCtZfGzDgCHM9z7gvf5ey7T91+3L2DxnpKxNa/qGw3atvd4A2To/Vt+/VvUyoeZtS/rp7gLVJO4DaWKYNecu9WZVMnm4D3FU5viMAV4DbCrCVl3Py9bYmrmaUpBkZX/OU8aC+1ZvWs7xkTnPvWcKou91n1j5A4BG8DSDXMqY49CLBTjn8bHhJvm2JK0Ouh6+sDTm4sYSgCG2CMbfWbBnjoop13juA160nBre5EKEYy/DTepxxu8vF3QHe/Q8btsBQwjYgtxyqU66K0Fg9BqfHbxcArNWQHetTTtQ6V3c7dW2NtoadulfMHil9sS8uSc4KMlvLI6AN+52qYwEqi/yRu1GwVA4q3PchbFDWjuDzADc141INwYy7eXtVLkBwBK1R0Qpw3K89Qg6DChwl8nlH6tsAbvfr7UAyDmCn7N2DXQhjrzsKWXcBEgMew54Z20w5+XbI3T00cJgwFJwcAknj8lDgzvewO65mttugFo6ZugC43t2KfZ+LnTI2/JR3qttx+Z5lclTmhufVoM4dZ9QeUuAeysYNmbj4Xnfg1qcNsW645Y1h7qH5+2XMcrBghv3yf3P63/pt9zZsoHWWMi4CeEWHCKhxh2cGbK0ZFSIJ8BVq2t5sQ4lloLiF8haDEnPifhuUuwC/GGqnwnJoGGa+pTQ8i2ywTYb9MFS4AMOwVg5glIhOwbh228yyWYC4sHWW85IB4prNNihxAXFhkTy2U8b6Ed5iXDhDPi8pVRJ3pgBvcTzIwcV8AN9A4b0L6lBYMY+HWVqSsSaobwGLkWvbEQvWyo3tgz0yzgu2ASANgAv4Gy2U7y0c3y1D7m2OY97ZJA/nZrBSNru63ivQMKeYhXqWRbVsPC/h87owL3zEcRbu9JofA1wonO0Olo9tmcfWyeH7GymL47gSudW2FcjEJduymVQQm1JueiqSjN4ITnmiCC4kkKRzzqhtB6X1bVK4uq154wZvYChrt86QdCa4B/QWFtRik0s+M06zAj9wq0lJyBWykDVujLdCMGGhyFVCMG2DMldyJ7lKiRlvW6aMcnWieaEjwPV6pUidaNnfqEqeVblrcgv7boDxXa9J7mqhYN3shRHMSW4q4QTEjIyhPy3qWh/M2unOsM3WUVF5mdvmO5kwRyfpSfNNuZC/S5IqO88X6Wkqmu83q3WjN1dKlU5w1W6alVEiK1KV9VW3SspsAehMnalYKgqocbNCFQC3+SydRwVuWqoywtyDNzRc2xOb5aC+zZPzvtW3SZG8VL27dM6lPhVzrt0tRLhba6uc81Jxvge5YH34GUf1LvJzSyEtNJAAvIC9UPCig4UnX9bOXaeMnSnOtSAG2WCOjluAj1DlOu8hDccfFKy1fpNyKjtH21xy2uyA7nNALqAtwOxCCPnOmOpCqaK1tga0bdG/yTmFea33za3R8iuV2K9+99ufZZ7py3/842d/qLas9d5/nqSzV8zfv3VezjgTt9aZU9hJG7uVQp6eMb/pCRDT1p33FrbKG+/9GM6O6yrr68o79YpzuXK0ORFUbuAM4L0HxP0XbdRvlNQ9JNzk+d8pebP2PnjEG+cZlLhrRwmALsZhrXzsO56C3Tj9o/X3yNBNGckIesdqXQBdWCxDlfuT9e5CcPn7znYngonO+y1Art0pcbHvAHLxZOaMj8cx728TefdC+BfojiW8z6ASjvm7Y6irmC+0Z/V/7sxMcflL5fXLraX7hOjUM7ptvStW1uhjILcj3ihEFuDlDfmkUnWrnWoX03H+pZy7ma77Ss6E555XlNRf6NvZtVpuL/R9qYluS2dPAHRLb5dbEuu1muc1S7FrDUD7bgdu7+RZBoALxW24q3LJZnrVj0FtNYK2UbU701WXui6oeXuZiZne9D1TIo47lgS4uzCVuU3P+NSaGepdqHZrkbvwhy4JihD3WFmlc/jsVAtzVwhj+3W2kIltEqh8AXlTU1mB71Cgg5xtxsrd7Uixuy5euTHg7dIzm7ZrUwulLf6Q58ws+1va8sJYkZJl3AHiLvSdbGTpMlMXLctvW5UK5PAC7M71pmxlJnVa9t7q7ku7na1Y0tZy5t+YFbslkVSstJmu6m9trX4szsTKe116zzonQvZuTdS/y86S3jFbeh3qy36ja6E4VLpQ7ha2tcRsALuJ4hLLJG5roqp3XGJZrHssnzc880znDwHeqXp3mssbrsdk5qKK95Ca9ynA+yHQG57vR6ybD8LeUR5ZtGwOFs4GeTNP5/ViXx/K7P21yl7sI4LcqOI9VjeuF8I7O1L4YrrvhI/q3gh8UQLsQnETGolDT8KMpirgqPpFpq+10ghhpNbOodH4UANybFAG8FXGw27OR/g7nT52D3+q/pi6KdbHdWNj/KFtPVcJPFZQfdJn3amBx+sCCAMYoDwEhB06OPIeypYnbaMBHqbrh+dlt4YHEEFhFq2iY/00a3hcP7WVfi4o/tdQEn/Kuf//0jpqBzzHQHFad2iZf61jPLbv/5qf6V/r2D9lPx+jXj0ET6d1Y3h6bPxTIG9cR5jawXoYxzpVtYrVn0MnlKklvc9PmWzwTnynMS+Ez3LloXhlyYuEz157wFXJZtKf/pb1rrJQxQo3V2Jx4TCNbQO+uuxbJlTrAGsjlI3b6HTrAHBNszLu9DXLq54xsfYtPwkAt6/eWZGUqveV5a3xWIZCu881idV3LpGnws4/532W2fzqT8xB0XH2N+jDKLjMHeuvvL/+7lEv2emz5DnPlGPXSYSw8VkJGDutO/YcxbMUQBWuHePtRyAb82IPWRQn4XmtuRAK7akTZeyQMeucY5jPtIUzzF4VG/f1XLj6sb+Rca7sc5SyMUd22gEPubJTy+KpdfGzojyekTv73GM8CGaZVhZZuIz7oISVUg/U1fqpanZqaRyXidD2kL3xUcvjJHNpUYp6c6eHbNoZ1dVWq1QlEcoGVa41SqQJ26toyWgSGbFuHWAZuldzpmReJObVm2+DsgEA9+qXH9BuNbQP7SDtI9ga1LMjUDuGswHM7hS1EdIC6H7EEMBsUMAmblpGQAs4u7c83ilnx3bHTmUG8NbrNqiDI4wVWcF4+Zrpmz9B4Sn9/Csl7v+wwXLhnMiF8OWFYu2tjuraAGPVvHOzlxm7+6Nn6czY5HwmNj885NNiZVWQmr3w+vZ7EQCtRxrOg5oWdV6CNSs8AAAgAElEQVSddFS+LgBq4/wAbqvvrC8+79j6j2moZ6zg2ZLLJGu7Zl0w03WUzsHfUuc07FDJOeMBaUMpEuGnCtpjitpnfheH1LSAtHD/hBXye8DWe4s41EeWyFw5Kl4KVv0kRiD3wpp+jZsYU1kaLJLrdyeuvqzE/MsF4Cz3LvfdxrDiHO5bAdhyOStN/pkXmz+sA8xFPU8Au2e8v/MP0PZrEWEt7yvn9S03+Zt5Wv/LyuRfhs48af/Op6/+Pt36vDvJu9c33cl6WWxPtzq5Wtrb9Fp+7m3rtcihYYIEOT3FiR5grV4xJrMAaQVDVqJmzGrvVEoCfdCZHUpvydbC//x/9DAXH4BtMeO+awPMHZXjPNtnfj1hsT205XMQiwBqDZ9B8VxL35aaFc0OzF4/qbY9pKp1BLvRwR55rLSN4DZaJT+pwr0tA7TVqz5aJg/lrj7AXMF88kLCQpk5eNPBStmNwO1uPOTdQo17Ndgmj/Nv1blERw1q36aUve5CmX/RPcDatiCgjb0Cd6fEBawlx7ypcibnTVieq87briSeohdV672b8aIwvu0a2Bx73ES5vWPp6QV1N1fEZnM4H3vPQaHsAQVu5a2FxJAFW+VhHJLQYLW8KxUhH9tsKWbd7sqXnAykltkwbV4wlW28NYvgEOlN550vgtrWIH812zrdzEgoKP33EDfc20Im7t4mebjMppmqwfcY4JYTudbx/KUIHQ4APKFm/aAKd2ej3ELsHRAXrI/9kPPaO+I5Y76qvRf5ML6tofTlKUxUciFn3LlOsEfAVUM6IrxpWi7zzIVyAnDjb+YRhN3D1weoC0PDmEU7QFwJWDOoc2M27k61G+2V9/XS26DChVKW55wAU33rZHk+ZOrG9YJ1swoW0ntQHMcThbsJmbsmqG/36tweP7OEB5Abvhc0LY+GsfJ2B5B5rpjDeQ7NtcpzGK2OhjHARay5t/cMbWCuuef7bFrIb8eZslE5O1Levqe4jdm3Y0UtQGrMuwXoFaUj1fP38m9HVsljcBs/9rju0PxwHY+AL/bJ/mb+lUfmLeAtIGyyi/oBfAVjCgcIQ0pk1gqxB7PRRjnC3bhsItFZBepWR2nw56YwHnjVTs0bQe5MpmHbgJ4xczYezEIqX+KmFGTkGc0TWMwTlbNiUIBzQXnX+xtI1nVL665mY4gbbZjHX2qikOqJ5vueqeUS/SSYreug0EU+K+BssDPWzR4IqwAad52CRvVQ6LrgzUus6pFbPgxMZL7gcOyloODtPfNb5wJwDZAX+Gu3LMB1hLkAt8zXoQdRyRrSXlEBo5UdxCWWG8W0GMNbbCYC3Jh9++giDgKTnf3zzu4ZUDYqerFOVPiG0nYItg3WzZiXMke951DKeqNrplSO/BxKdrbX+H6WMqE3gO1ZGo5NdS3pJCUmeIC4Nyp3q+0916YnzWWAtoDkiINYU1ZlrC97Uk1COsfXKqHslUn4zl3fhOgI26xI5MuQU8xkSrZeUSdLm5IJdzslEupZahM0q3pme4tvxgRL/qntMsgs/ujAS7oSXvSmpzIpyPS9hfuFNz3B00GJ1GvXM8UT73yLCFzTdNv+jtJ+y0Th9Ib31shMKDpPZvf/fSHoVEk7O1UnftPXjWX2z62v1oKleSLTrmpX6dnsM77uLinhSNJWrNFrytSMWl3FMi1U3jW6IUdOCTvXjm/JMxfVuJLZclq3t1vO1YI6XWHdcB1kogzQNpEXorcDyB1BWo73zR0EXhujc85neHoFFe8O8G6M7TPO5oC9GIc61xMVUOwC8I5hLtS6yNStnbvJOS8EnDh2sLfksLsYLJc31qYzISDSC3m6h3J018a6knMOaFswBjsSXhnrcinQgaPJOc84+uzucrYXQvAmyIsFKzm1uJwvjU3uNd4koegX7LUSGirOgosZ4C+SLzfGUs5YUXC2yoQ4OWe0iZB3QaxBpm7tWQGwmzI8dYPddPVCcA/AC2CriCO7NQHMjXUwAYc187VxUNuyF4J3W08JlLjfabtMGZkvldj8c29Pv1bifu19ArUuLJefgrmPft/EtoCzUbEbwe7YVhnzes/Wt86ntfM8ZXACIHpnobLdC/QfPS8PTZww1v024X7B/MIQq+UODgPm1p6uck6njhgCZnsodGHbfOl8X3s/qywskcUWmvob2yv0vtg403xIjYvPERW4eLUdf65bMTNz24iNyC3Kf84/a7/sr5MfkosepbJ9DxCsPfXWsx5K3VoUyY/q3H7RX7k1y3TGfbYlhU4MGr1PNqJQL/urOgJdlJwZL5x1+B/B7tiCGWAXKl7A37H1MuyZ34e+D5AX86/SF3uo24gk57u83cviVcjYhSo3qngj3MWLKLe+cVIpKHPJsWSdLP1Fd6Xu0lOD9VAij3ednlSdmgmobgF1odzN3SaVxnWkuHSOq21S+lRvG1g1h2mRNcjYBdCVupaZ2WjA3rxZ+06mSjitOpFuctNmHVd6b9eMJyHy681t2VJ21yYZF47P5hqK32KlVaZgVxSVvF+5qgDc/dzU/l16wgFyx8D3G33Fr+SSUP9v23f0A5t7qHe/NTestbqNkPff+Ca9Ja7vHEfXxMR5bZbNfQ9oCxVv7lo7tmuGHfNU0VtYjTeBAIQv9GV/n5zIZb+C/z6Lil1k84brcZTPG6/HaU6vF8oA5grq2SHAOwW9CFYYD8jizX3HpN6GXF6MNyz1sdTJ7H1bnsmPNoLfp0BvmOc685zMXsDdLc0U1L5Q+ULVG3f5IfD7wZvLBxaYQt/ptFfCoGEXzbWYB3ArJCHvJFg6TwFwtHSOy0xB7zEFcONSPYa9UnoB28to/TxVDh2bPgR/fy0I/rUQeAyA8XV8CAiP1cK/9vt9av2pomzIEh7soKNa+GNVxMfWP6QehtI41n9KBvGxbOK/VP1zrK3/mt/P/7/tv94ZiNmmx647lZ/aQ/mnx+rjdsbzD9VhfjyquH2XvOQAhTn+TO4rbsSp4EnpePOjx7Uc1zk2r7NKZbBuV9QfArOHoCr2gc8RbILzL4LfB+AqxlNdByvh+DsCVKUipxb5Y7t1xurWwXZ42B7V39He1aD4mpTQQm1Wti5ehHFtlVWzl4Kan2g/Tg11pnSAqLlVzM4/432NZ+Hj6VQ6vMYxwNUAXdF00KBDueMYwTaSohDeoh8QGiMOl5Zlwcdnugy39/irXfjknIn6Zys2Pzudn0rhEkv5GZm0lKyvPbW/EOs2nt1/v39XGKtfp0rYQ/OOQdjEWyRTcmu1kYaEFokbwKyV1mSjbFjHHk9LBjD7GMQ+ANkxgAWgPWRR/DhX9q8PaAcYi3QI56blofxYdPvGJRbB7DEgm/vOxIxZWBmP7YmnVsaHrIs/9q4zVsqO1z1ua5xYznSAjx6ZhsR9tC3e2xkHBexEPYu0KQ+XYGkBaA+tE5Wxm9WNxvghe2PYII+Xi1A2fB4JN92MJCEarWDb7ZYAY/HuPy2ZSJJHFsdI03LGgQaSyvI8zfTLzz4P3xkA7uW7n4Oy9pFqdgxmnzrxz4C2TwHaAGxByZBFCzAby75KDwHaQxm0sW7Ioj1XzfV3kmWnvZ99nqj1nxtenjG9+tlFWMvv/9SGcwrQLGTJ+nrlk3lik5OZqH6oPJklsme9JwGfO8ZlqJsqaYXKnMjmpt9cJULlO/XsdcaKF0E9GxLpZKlddpFR9SP3KpfM2Z5mrzltrxmzbeNkOmO6MSydqymoDWrah3zanFltR9B2yKlV5ftW1M/8oaApCfI7NP4yUnNcM+9n1D5AWrQfci4L7xHe6BwaG+M6g4J2JWAFHRS01Y+GdfeJL15pcj1CF1OfnroQ8DgCtpSfw9mm4UINeX+jAfm2JnnZeb1aJN7aPbANatsfnEteMt5f+lia7LWidpVx5re6+LpMt3/cmNnXInFbdpIZ9Tb7d0ylflHq26ZOTuYLutarZnE5n/VfrPTsjliyJJrA2fdgrbcPFD3S9KEkCY2mze0vP1775jLnvmucnOUsOW1ccw0F4qcNIbuWCk9UD9C2bjSbIfYNpKw7DGrhaIdOD97tLZNH1shBGOlZ4RmyZXclY9jHYI88HqJV8rQ+LoM43KC63VZM34Vs4sEyedkxfR8sk4mpGayUEd7txXLB3WoFiEssEcx1mRNJzSAUI184WTQkTxTvrqRLX/akr9FyvWTqbEPopBEskdOaTFd6zs1eXQsQO5lHXPbUb89YOr/ew9r3VLeArLoIPwVvWu/5Ged0TT6oRskzcoznIH4wsRTknfNeZ8zbBnB3UODakrioB9tjdTXk2UKgAq461D8GteYFk0nlTVdGcIsc3EFv3pVMZFAFo/dvzhgHLc7C8rpfMKF2psGIm4TqlgHw8PeslCEu2tvxejzTBnvlyZcbbHqR9Qp1aYLIXOlN3fBBscoGS+NdDu3BC5h1ZDYV8SR9sFJ2nXNN53mxEMjHDcC2z+D6HpS+shRuUKKCwigi0ROZJGTK7jNwAXKx7115cN/ItcNnjbB5/NkjRN3l6u6VuOOc3ZiNG+2Y0eiulH+wR9bBlni4pDNOrnM8e4Gs9sfQFutEle0RsPuQk7uDvd39oPA9NIDJARqPlLc8wTnke9VvtE+Oqz8CuGP1bV+xYF+MAZm3ALKLfK+o3Stpo50ySlxhvXm0XFTgPtpGVPX61FNqWdj2DgoHxSzYdL4l3gyWycfG4zF8aH5Q4MYM3B6PK0DanQIW8BXAFUPMso32yhHaYhmAXMzHslDdYnz/AVhB3A9wE2KIQeU6qHmx7DxZkqI+KHDHA+x+lSqDijUOsFRGLm7CWVDjIhN3udm6aKm8qVa8dvYReM3ykz2cFUVOVG3IcklJpkgK6XWaMdd2u/rh4oGdMiAiwCCAI2yct84SQG4iU2SZ7BW60WZ5yNFtQ27vODMXgAR3FADeaF8Mq2UojaE4zgTu70NHWYBcuABC1VyyOihyM+7J7pS2ShRWMsOh9h2fKwBcQN6YfasCX3s8ROgb4S1uE8JrZpkKVtCwSobSt0fHMmQ07uY52++n8dkSlXsIVbCdhOCXAItZEQBuVOCypiXKsnAtdUz6G8/8urrnUDU3MhnO7U5525GqyZscecE4KKdryrJl+PCJTCC9oB5et/2WDHr4hU67uH7QuaGnLSXV3DUly86tEF6WbPDEbrR3ZBvhYUip18LxzArBg4LXwbCUKdsxJ1I5N52pkHhprF5LUsve2j68iCEvd0WiWZLL7om3KLHfDVG/8aq35HN0NsUXmAhx85tMLP9e8KtMUS4VnTZarP/c+arSziYX5RcAt36ZvmL33TtKZYkfgu9MRSfZZ6EOUFdwxeoHqCuZy9QsT9qqWwdr5UY3klxmkK1LzAeF7g72hpOWiZI62wQrj0cXyQ7kOnxtuwtuco1E5S2g7nvjgKW0q+c8Q55uzNCFOhZANeU867wPqtzOOdzu9FxwWaPfjvdiqVQTLZe1dyeN83cpY6cp5/fO+xQgd2OtSTmbt87D7yD3IYuXQrk1zqBViTtbeM5bT8wtJTJ7iQRj+J1CdBgGwF84+G6NdTMpeOWcmyG9PCjkWVsKkVXW0r1B7y5KALVPlMSlZi44lyljviFCl4F7qHLDzZY8u7LO5FyU3NlVxhGdzjrYLh9S6Uar5Qh0od6Fz/QJY20huL4yriwZ9WOoO+csSP9jdu5TIPetcwVsmG+cz1DGZVE/Z/x27ezJOef61vs0TlvPmx4doKwtzyRv3xnfvRJcvLPOds+AuYC4f5uGPOUO4DZk8Xq2xsUGS2cL5fVuHFD3973LC8bN2kGNzWpLLq+stbBnBnwHxG3xyIH5Aw3lKRfpdnhrC+VTkPetWupTV4s7Xli8nWvipMjRRb9RioZ8cgxQ7d7JJTv1VXLNirUWKkm9k9FxpCJZl6TT1rG2F4kDyP1t95b/kpzRVuQ015sOnRE2Ik8AeAOs5YIv9X0X7Zcf1Lsi5OxO1bu5bdBtSESwO522xNjSbnpAX3zkEnm8asjdxfj1zprZSmVS23BDqQPcPZa7OwDcU6NwD/eexdzd0+5KbdOTijmngt2yqfKa533mWyONKbdJ2ZzVV+Vm9notdV0IY2CREWDvRpVVXD5CXqh2AXZ7hiwVl5ZmbVqZW0tpCBgrzSYfg96o5I3l577uV1zJNUtb4f2CPNuiI82X9pag2EX9V+aeViLLoN79yq9tVPJ65rsv7X1Q+VZe9t9ykwPmdsR9VPRe88zeqZPQuPNv25/2IBjThd5omy5Sblo9tXEeQG8qFXMuWjdH0Isc3kfvK0dyeqHgncLdmNE7tW0eb+9DFs4R+I7hLqDuorvhAL3T8en7wKNHw1ThGy2b2UOj4lTx8V6G74Hs3mj1d2jfA/A93Cj6Kbm9HwK8H1L9xvkR9A4Kn4dM30MAOILhQ0rgByDcBogcpw8pf7l2rmfCK9vz54LgqRL4L6EKHgPg8Ew9knn4a7IQD0HhY6rcWD/NXDymJHvqGn/uvJg1HI5/pDT+NRnE48zimGMc8ymnJUCxZFxyWFEnhdusrtFgGmyp8ZlivuV4+mMUyH8paPz/9u089X3/pT87OhE8tb9WIt1FBcj5KaXVNR/nVcdpXBcPHRcSJlNpMQ+fZVo/zUUdz2e8994N68flMH/8WQ/tc5q5imkc66E8VsyrqQ7QNIwXL8IpK+oriuNjqDq+J0g+k2Jx7gBmAVfN9tLEum71nZP8pdQnS5tqz61Mub37vYZClc0WQdEala4AssLchu3I/ESO1a3pest9IvbQFYAVnw+Adjr+IfAazn9v4S6JIMw9oB0D2bgMYKvwrcXyT40fu74CqN1RYm5WDgAX+4nLs/VPPvvlP6AVNFgSS4O/V1sCcH2AsBKv2AzTtpwLmyyMurnEqzj+oBxlxDoQ1aBwjSUyYsN23ABqI5iN8x8/RwdlbASzY9eMY1myz71vP3e5p2BsfB85ZF08ti2O0HWqko32xNN3JdgV/zWA7PSYn1LJInPWWcBY66UUj95do2qWUD9Wz5LUUjg2Vc/GXNkIcY8qZUdgFmpY2BUHWFuUoqkqneSFhIqWJ4ksiplbX7+TjxSzrreqPElSqXx1f6U5T4RzPQIAcRzAydbpVoegoimkjcrZQ/mz0eLYO6vSQp6fLnWel04bzW5uV6prm/fzop8BZsPf7QfUs1DNWg6r4p2iNgDaTnmRhsxZgNkHu2PHYv2QRTu2Ox6UtLFusDv+PGHX/6lnaZam82A3rNT8ddNf/wtnKk1Uedp3979Ilp5on10oVv3gSKiCum3lySeMWM+Yz50nSwAhgp8J3W0CrEUXDTVrZXkuurvvMtgcx2zaqKZ1889SZNXuLZHVrICiVlT/soe5gCZMZd73tQzQdg9ooaBFiw3iNtF/OuUAtMx0+tH0AGrFDtgO5dT6+Jk5tQ+Q1jaMxKCmpWF8DGyDApvjC2tXnGUnKAXLLpwziBzbg92wnLeZq68rPv987rypgm2yc8q31xtWfr4YLJGtZLpOWX7GA7Dl8jEUjD/mqLaN86Md8vZP6AxhHTHtRXnOme5YejKn9n7lkgvG25+cJyGNOitZMq+CfXL+hWLNWzQLdVDgJs13G6wj9PY+ffkPRUULOs03i3f1xSrN/cmMr8Vte3IvZvKFrZrvxCz/xlbmrZjJ10+WC/XGdW69h7aKl77Td0R2y1T62tzc/+RXfwgP/EM2yUfv3QzowxWeeP2oDFm0h7JrQzOg9Z5NbJHZLfP+gjg9qGk91aEdmdjsIbt2l2c7VtQ+98EyXg72yOpkUN2qk5611+fEaQsWhvxsn76yzLSpN9cb5nnp5ZzIbmovL5aM84qFH0vbedsuuDzpHJne8+RUeF675ERT9856OV8wMWsfQ9vHKluSSbOHtbrF9YZNb30cH0NfnnR7yCoSePG2yLMlpu/Iq3N43A7kRhZMJJ0na4NlMsty5psmyIaRfet5Qa4HLAesxW/7w+UAZtP3wK1zswHiQmkblskw7a2fM6EscqWDWi5gTuhkwRAeWyc/UuGOs1TxfQX1LTYbQS7skx9yXQFsQ64qVK9jKJqooBw9psZ1XccILc59JnjS2BCyCviIJk5I52DR7BjBbBwfgyeJDwpY1oVMWnIwaexBQAbj51127fRSDNbKI8Ab5keAC2tii8+eP3x22CAHMDvsz3UaJqr7HNxhfXpCTdsPVsdBHTuymkYO7W4YLJEHi+fu7ZpDZbsHudFeeZ+tO4Db/u2WJa+gxoX7dVThQgkNiZbzQWUbDFAt8STzzuwA5WifJHsimz7Abog6cS6DhfJGkLkGMwrqW54v3V6FG17yzWML5bGSdqTInYLeaVZutF8e2yvHbQf4CxCMMM6dgtZZyMIYi/bJqIcajIvBsjt8HSO17X69UWZuUOD+bvFb35tNWAEQNypwxxdMhLlRlTtW5B5S2kbrZMBIqHExAFpWerAujhAXStyCa9KeBXAcQS7sfpkYLmAMJecEWDhPh447gLizWUGpNn4uJQHi3jU1gxVy5XmwVAYoNOkMmboDtFUAlC4AXVfOKGtrr0/Pmeo7X2/BiYYhqHD7bbDw1abbZ+piGj8QHbJZ37dZ7m1PSfjMD0MEvJUxvtmBs6jCxY8PymMobxOmQ2k8lDieBEtCHu54sCwLdQC10W56OK98r5iN01OIi3VgMkwiDcsC2kLNahDMymVQ2wKaA+jihii9RcJs6M0Sl7VMBHtrwF7he5aI1AO8XnBBp66nmUrodDmn+/WWziSnO23JJZm/ZcLXzZbXXU21VITYufgbjIA7KpWlbViazIjBwlqlpJwL9tZovcIdk/PcONdJkSyN1fey96JeMpdrEk6kuThREl1waNUYl/hOdpQYon6whwHT9dIgJ/eeZVXOdOlFESyA8CIm7FY4Udi9Ohe6W2f6jEvVOqNLyfLOS8dtLbY8q9cQTJIPBJ4TX72Scv5NRvrcs/u8oM90y95+5/ysTlPhUjnj990vEeC2kp2n2t2wTJXhwciYCGrcVORBmeu8pc5socpNJEOEx5bSQakbs3KjEldxt1fkEhS4UPMC4I7H44U0UegGpW2ZftZWbZVxTo11LkeT84O4ChbNsEMO9spjZS7AbbRiRpYsFLvI292rcq1tA9Td1eFZEz5XKD1U6SHvGvVrY2wphOgdVb3Rp7Wnu/D4C9msPOuMQWhCzZwLPdrKRMnGuioXwtfG+kIKdiIEslyDahdKXLw53FvrXidKXHbavUwVR5kKDncLBri7lxlAOShFoxhjs4eM3SQlj7cRC3jLiflrZ31rfZaQ7zWx5CvF14ieR34uui1cO0evOLWWeBYVuxHyRqAbIW7n3GdzId7dOXQ8oL4Q3MBa+c75/ITjJXTIvoYidwppcQ5Qt8vT9VgvLgtb5gWn/o/anXwp2eYH4+fj8s/a8coz90Kw5Fr71bmkecZ4c2VsWhGvFPOl9vjO8cfN+8P/mLEsI14FBS6xEFYAeAuYu3X0NihxPevQp/HW2Xxl8Vhi+tZRtuCsB8xdOath1dyQ7/shLKJfeWPnJAld+tbOti+lWq6sqRrv9JLL4hDMHatwK+cLJXl7AaeAEbyNRxCX/SU5WUtyCbp7XaoTvbBbyOk5jgMgd046vRILP/MtX4vcnulK9sSblZxxb9pF4d3mhHXyRiw8I9Nd2Hqk4pUMkDf1ne1YKrLuLj9z9d1V+jI5NatRxu4DrI0gd2zBPEDeXFmSO6j7MI7MXah1y4ktc1TwAvYaUQS4O7ZhzvuNuCle6Qewa1hi2g5KXuat2Mj59ry/LjbJSYM/QDue9Knrk9Q1+OOxv0/P0kJvnHIaT9GCeeo28xd0tvmpXMt5lVjt26RMYeHc5Oc+7zdpQ6qdgt5OJP2iv8saXnSGZ3Kn0EXGFN75c89oxfCmRoYtuusCyxVu61temF6gAxWvAXq98zUxaslT5gVp5si+oXoRLZutszbCXVg4H5pGQjVXmfpG33Goei+zC/WVvhdxvLPOL9s1spx8W5znAL3GGCqsCbbMALoP1s7hxu205xzzsQ5Ar5zA3Wk2L67PqOq943N0gXdbn/BxGa2cpxbOY3VvTYoW/ZYhqxfjTCXe48WKNH2Mines3D30+0fd1Nb5STvnUYYvbAMblsqCkN2rBHnBotXzGPhGwNsK3BqitfNx4FsLZNw59ynwd3yMEeTGvLxo8zwFvND9YL2h3rE4HZXA04bu8fRjdfD7jeJj4CvkYwCMaeeEmQJfqIIjCP5YVfBfAwYfu24Owd9jy8b6p2yjD637McrhMSR+Dlz+0Gd9an60mQ5/Y+xUxKkZriNML+epeDU/5wVyYvBMVbl7t77yXa/9+rIPryqwmAbMg500BgBhlMfAc/w8cX+HYDmWiXmZH3t82O6xdcZwOh7n+Ng/BO5/zfynjuMYPP/Uepy7+Fnj+cDxYntx+lPPb1Sf43gAPuM18Gu+s3huOom79vuW5vGzYj46B7j8DZz9OGv/EHJVO5k5QN9xx4SYuRqvM5qoWoVbq7TtNGDteHyvdp0qYDc/27ANqGCpIV0NWbIue82gZIUClfGFj2pUjEdYeqgO88YA9ZC69dj8aX34vR2BrpgXVbNjkDq9HsfLPGf8Ob9LtfmFo6siERoAO9Lz37j09p+Z2n4fOgax9Q0ERTRYFB9+7liZc8ZyT901xWcWwKxK+od11BnDPmTzCzeDNtUjQ3Y8js/7oennHNN0mQhgC2vNc5Wxme3gy7HPlJ1myGI6QFkvWCqMnWbKTpWy0zzZv4Q69jnnIgBabzhjiFTtBaBsVMiG8x3+WrMQde1BbFDAeqH3lsYTKBvh69jyOE0yAUVs27edykpVXb2lseIWSlglkySbL/zm7lpDKbuvm80o5tCqpHQiS4u2apg3NVqkKclzmeQnvKpuW+55gqzZWCJzdgC0Kf4MD20yaHwA9+Cm06TQkj7kyqLOd9suwFzB0F4xKLKUgx8AACAASURBVGZRxuxZkSUhi3aaPzs62UJKX+Z5uLd0xrGuOZwHfej7OaikRQYtY/iiGKAsSoAF/B0wBbNOZgZBdVNIK/JTJ/Iyh3JW5ctGlieq21zLdH5hYjmoak+6AGVDBm2mZHFmdHWT8WLp7eZSe2dmwZd9DGqZUCQSyUy32itroWyFOnacTRtA7Gckqu8dz85aW/1CThTFQTVtdxvArrj7Z+uykxlLZsbX7yTT2rC0gIxsALTB9nhU7oCt7yv9AG/RuyaTByHtc34ku2XGoHZQ1R6AtEE0IgvydjvobKDpMivOkgBsI7jljp1FQOuxHTsAWzH/YgH1LRS1rKsTmy9AbpIAZyOIjQrbY8D2wDGxkMKXlH36ecXaK+TZztPqD3cP9W8qtf0jWjRzT7wCuLW8KITbbo06m7n0lMvmxw2gbVb944YYX2ixQJ4ol752WpwRzV528uzrU6hvV8mrGX5uD9bH0QKZwRJaPLTZkSPJEjQD203zJ7Es/95rt2WSpb5rfyKRXoTxvnvL0vQzb/Qtk8kL1/aV315m7vaXcA8giLXkKaf+MuQVBjjrWbUfj8A2gFg69eRvHgPbnZqWCFYH/T7DNkJaj4brgFMerI+nUPZDKtqPuNawaICznmWe+XZfkki9nN8zvToZLEN9Q14WlJwo6q9bz2XP1Is58m19+sqQrhJy28alr854f3nj0i/Pha16x2TjXZWz/Fvr+8ucd29vXf71BVOn1XswFn7IkPvGEqjQBTNf4FT4MrJHYNf2RQjhG7Juc+KiOwxuRcGYgxo3I6iDPZfetSEObjfssl1N+766dqq21S/fB7OiGoAvmukjuD02jouVz8gaxlRpQUIfIC6oCpS20nu9FSSQ4jfAXXwH7ytuxzbKOHPQKQ35rtEGOFgoWzuA3J19cYCfOzXuo0sFALWpuZxbZ9aS444ScnA7uDdDkath9TuA0w7erbgDZQ5x4QCVSI52LW5Fx8FteA/ew9dJHi5ryVRwesGhoAU3HRBayK7cWRpDcTtW1QL0FkMH4bjdcMzjTNuYVRvVt9iYPJFD1i94bs7NbU/yHM6pCnHEpK9qpl4U3tw2TCwVAeq2P9xzLBM+X7RT3s0fMnyRhctxu3bY/iD/KkVU3nJVMnyu4TayA+lgYDPpTGV4VOGaLTqygkZHgPvj4IIe1LezUIY7xA6q4i70KNd2pJydzjuWdbtfbrzuTsUbDnhknxx+j7YhhkfT+Ed0oG56K3pkrQwF7t/Mv/YbiP642Gfgxizc8coR3kZgCxALsOt2KttYjoFuXB/zoLS97Zu9mjdCYbw+5FyGbWW7A4rZqxFUwk4ZebKJGJS6yLdNOTJoh1zcuVJUW0uV1tQ6z5q2DhAXoDDNoehEnq7zW88Z8nABdFPdkJ6f0MIad68tbnp7ta7X7S4PF9fKwHYBAL1uyGbzAGqrDpzswwMgZZD2ORuya7FGhLiA2lDeooNLKGEN7xsy/DTYKGPheA7Gublju+moqo2ZuNj+OBc37hNQFhAW6lomUtzzwmcaoCxiC2yA5npnlTyAWs0MkxBghUONNs2uXzPGVYC2F1xS3m/pPCspzxL84Ue8achnGTWdprfAvUazpm8CwB0LQPcK5p1SOeQGy4Rgia0ZDxm7aOPiqiDRV9TJmeW2CaAVIBUfCupZr++lyE8Ib04AvTUcnnwvakuWc/Q69iSdoy3PrNIbUbO0zoRSPfWKsTSocgsATKiDWWqFrYVMltYZ7Vm0YpYZaWeodLW89EllRc5qa4IxfgS4M0Xy21Q2S2VnumU/r73PfpmVZ7Y3VTAiD3kSTOi61ypXeMFwvt2pcNfdO0Wm0CohaTQ3lm3yi/JVe9tcyl09dXablirvPCnZ9dYYqiT3BWde9o5vKJX5XoEb1biwaI62ymOFbq4Wbd1dJpk67ZuuSdEpwXmXcrwAPXRCHWfsBmXuTo2L6yFOA9LG+tbYbSJ5HqEulLvYBl5qcQoAgzljHVS3sFqGCtd6uuuMQQ+0VaP7hUVPw10mbKmkaAzYJh53Qz+XQgnqjEXgQoC6UOTOpAww93WWiAapId4TLJcxDRCTc87f9trq6PUOZ4GROhfK3EKIDF5ROfm6I5bBuAFwtiMWYO61tf3KGGdgn+KJn0vWX0jl8Ly9st5q5/KvFV9viS8W5DdrYnOUkpG5tc4tGOc9Y3lG1KXMzedcXG8cXpLti2+U+vP3xhV4y4NKF4C3Y2yzYKwC3D3nrIkgN5ZjWFsy0mPoG/N1JWce60ag23omvteOnQvYGXuP0hFV99aeL7hY3Tn8JedVT3w9hrkp90uA3RecvOCkvuScS862UYmL6wEWzjEfF6XxrL7xPlkw0hvvE8DcayR5cN4B5GryYuNsXTCett5r4+FXz0KrttsFksfxO++E8x7A+JFiN07/F1YWb1zbbLkQZ97oFNx9NFyqpV66WvwzLdTXfuN+SF/WhW35SpT22/5dCutlTEs4xBDRpZibzuri1GtTJWUHkHtHImnVrD1vr+Zbtdy2MtPnzbsTjAtd8S5Z6Nx1TSsKldlat44tFKMmQZA3l8ySZ/XOphlqXABavF4jy3fIzlUC441IDsJbQN3c9nsl75DFO6wT14fFzFxvCArdMdTtkiLc0QFyI+CN6t0IdVFu01PDrWHK92wjFzYqdoXrEfkta1lsI9i9l4s2c7oE5HWMq7Vc1i/qq/J+/tKKvmuVbXOA3r2CVxbbmd1mIbs3mfWWJ3lu61QzWb8HeplqZ2abNSLtctulh1S8hEgO7mGllDhifQS737i1hfJ2TQkotj5pV0Unsq7lGZ4GD9Mi64mz4o3dujXJvkoWYp/Vq0okrnf/Q/ezf0szus5PEcBpYdGW2qr7Tb+RFWcG0Bf3FzYYBIRhsG1+ALlRyYu6C33b3yczqfDBdxD4Kdg7d62pnBKHwO4x0IvPcEzFG+2b64kz1PRNZpPM99bN0bJ5rPD98JvPsMQY9qITZMjk3VkG7sGvFyzZqXgBeBnUv6jjvQv2zrvp5QHwO1g7pyp3Opx/QN+nFL5T5e/HQN8psJ2eg+n8Q8sf28a4Po5PQXC0iD7WAD+Gw8dUwFMobCSzYwAclcAQXxnzeN5T+cBTu+hoEx3P0VMq4V9rHz3+Hj5GORzXe67K92Nh8nM+F5Y5OzulFxdnvCyEOj09g6yDa91ya7mpm8798MNP/ur63o6PLQLnD4HO52Qef2gbx+Y/9x4wXh9gcAo0p0A7bvcYAP2U5bHNTwWpzz1OANfw990BsP4x59jorcB3vbf5xTZtN8D6iTIey4yX/5jxeFwR5uL8xP2w8mvPX/zWW5FwqE751X9yfvsdQz2dfYEOwIyJxB8qoQR1GvGjgyr02HhUsx6bH+EpoCz2g21hgGIVitkPKVefAq3P/U4PLXcMuv6abWLdCGEBX6fbGs+bwloA1aS+5NP7czhXUN7WV3wPZXcAdgx7I/SNYHa87whi4zMnQl7Z3D4CuM859jGADc/qJ+yJp4pYgFioUhruYTOlt75I8N6UO2bvSSm8PxyCsL1LOOYBvO5h7O59I7xjoHOekINVN8Ik4rvHqIzzx8uM655z7FjmEYTdwVhAWOvA+6QbA9npNiOgPQZjnYWjkNRoXcIyY3gbs2bHy0iOvvQDfAWMlPnCz5enSV6UkEpLuLSiBfzu5ierW23kfO6ry5/QOmDFbMFSURTbu18AIgTUsWhPVdmJhFoW8Z6As4SOnshgtc5P4WzMmB3O6QOgPZo9yyXsQvWjXFouObbLAWvj8Ey17KHv7EMK2n0GLRS1EyVtUMceALVj1SyZnhOEnaNs2rGSFrBVJbOG5UvZr38SSs06jNvmToj81Jr2NuXJjOv1JST1HgraCGhDyXAFm9l7Nseea6ZSJWfnul/9+JBPW35u5d0f9gpaL+epW7zR7P67x9bHyYl2s88LWv+wszpWswhoHTh8sjCsvYLeApGKFEohuRdC+L5+ALRjNS1UtB5X/k5ROx7/wA9qALQMHq9wogvloKiF8ZrdMBBhJk92QPbifUgb56lzqGZjbu2gnjVqALZfFAHkOnEGNS0vP1tGYEt9UzzKp/0EUBsPMYBZ5grn+Trcr8kLEmlu1Yuatb8wx/MMcDbW6/RVD2tk4eoa4Jb5rjXq5CLpb99pUS4EMuC81qFO31w7kV2Q1ddanb/itq5S7uzJ6Ywu5//TkEVqeyPaS8dnL7MFX7Eb+9LuoS2M53CLBLStmj+Jefl3vjM3JJ1nQp36vnvH0vR1gLUiuXhvXpZ9RY6MraqVe/efCwbozFRFYsbJ3KNRfcYAYhlDg/swTqEd68QTAVqfeuZvyDNA5mB/PDzToMCFihbjR2CtI2Qu1rBADiXRDMe1H3/uTfvAclNgO8BZgjqqI095yOgbyNYO3FJOXDGfXBjW/oLcVxaUuLbNqF9pSi8UjA9Zf5Xa9ItMdL/Ubv4PxPob5RhCcd3akzglJjR6rjjbv+bZF1fe3M+IlzpaI1NS3kJ1+6jsqnMSyfYR2MX3ig8n08b3zTlPiusBnCaQggSfY088hR4zjg8WyYMCN9gmO11AvRzqQaK8qcn2oHdRTRttkh+A7aDK9VD77iDuMB5skV1+oC5jXAz2yc5hf5DGNyH3Nlgn78DsTuwyhrUBW+6tlLcCP9HjFso79W24oJCBO+SqPjxSBlAa7YthPxyeW1Dj7mDqkC3bI7Aunt0AaXli0c/AIeM22P6Gup39b1DDCu90zcgn4SgCLD6ScYt9Qnkblxk+hw+wNgDgvPVmLUI2LU+z0NEu5OdGC+iouM0LF2yR8dA2egC4UX0brKKHOxEUtfvlNPpKdI4smmB3ADcAV7w6pdyuNamLwkf462vyrIAZ0ABasS27NoS6sHU44F7WLALdcK6xfZx/v1Mr4+fOUg4ls+vzR05H0YI5fA/I8h2pcKcAl9lbhB3u7h25c82aM14677Z4nxmowjHl7TQnN1orH7FdPgh420GM+cgS2dZ7te24fn/NjayWD92q9vAZFsprq2khFMXykBJ3bKk8zsdF5m1vthRLzAOYhKIU9smwSnYsp4L3wW4Z2wH8Xek+QGPsayZk+FZLmQYVboSKsBsWTFIuU8q9DhbFGABylbOUZ2WAuIUQJGYl83XjI8TV9T2DzW6aLUjih2INIRittZ5BhRtMe8s5zU3vAH3D9dNuWbfLuwXEVYCbQgWwi2kj8F7siSdFALiw+e2wj12JbYzHMQ1IGe1Jx/bHY4hbh9fBOtgn45mKHyXQ7nClD7clnNPpgHOci9DFJqho43yocqOyNvzCd7asKKU3nkHttBugzAXQjdbIWjdMqSxMY1nL5B76DlbLgrCM5NzPpGIL72hp+wBwF3hap1nIv8WPout7esuU37ZbVoc85cGWejpEkAsL5TRdBFAaPivUxlBmA9xDDY19W8zbdSkZ1MpWCCaQmZvoLih1MXSUWqvvheWFhboWn7sWpVUGlsqlZTDFlUIExXXI0VXo6xmsmQH5s2xOrXEWf+UgR9eqmeGmFkFJbrp+K0prXJcb5DoR65ZCqUKm7utCyjeJE2RZpXt/930iXzdMduRw4hnH42tcomMQFLcAu6rvrUkUl712KFPBXbftt7OFelVvzGVSJqVvGtYJ5fJUcVfX1Bm2kcznJkskNWYzzdSFqveYrfK+PleLumrWx1S4h24gx+paawMEbr3fw16oeMMNbIC3TSy31uKvjqI3eBL4dGsNxLMJI88dEzXzLsuU6iVnVGtj7QjiRpgbS2x/lmBJXktGznpXbq3bvkoTBqC7U+a6O2sdIpIxzKVgEfqi22/M3TXO1UqIDBtbG1uVQhQAu87am59e/13/4vrPxU2zzfUO4sLcYWNti3DI3yaJKzjbq3ah3i0oGItDqdt1zCep9z2SeOI5fM1C6EJ6TayGxuYF53Xl7KsFF9eCs944jw4mTHGk93gWoewY5EKNyznDGxIUuY+WfyV5DYCbkLfI3Y1wF2rfbxRf/Uk7tgSPDS9YfHPnzdm9YdeZoPPW0o3gDNG5rPcsKHTJe/5ScvWlYG3C2FEVTgS6UOdqxzaAudZ7Xjm/Bcg1BFW3a6HGRTdqjKfE8C0+Gn9n+jvB+LyC4UmQygTZvIvlDSXoeuHOqFdbkqYkI1Py9TuWyDPfa3Rs+704FwC33/tkBtD7g1z6hPNuy4T6N+YW1rrwrnw0nbtW3iMlNF1uzt2WNo7lvSwaZ/vkc9e4OznrG2czkmlHpktRFq5ttUHGMatOqFVQ6vJ+rQB3X9itADBGt+szW2dNyN8lgxs4Euhxrwm3/523M8DsdXJanJp12zPxCPg2MpW56cwY/GLccdkXekPbpEzRlBNsmWUhyfPeMZFAuYt1d9OKe6ujarcRSRanx8B3VbzS5QTuAgSvipcbgN15u0qxjLBtJ8jBLCMoescKXqh2KzXrYt0mWfaZqYtW5E1u24wbo6v8pT9rfiq3cl6JsaK3uHB5t8b5CopeqHJRYl3NUzvXqxnqYh7vK9dK/O1xq2Y2NzUS1/OKz7rC1a7l2VaSXWouqo5l+MMrc8IZ7rhZ9qt5BL2x7o3byHtRpC9d6+5IdatkIY6peePv+Ru7Viue2Vam1Fnuy36jYyZvIRhHXfL/8PYmvbIkeXbf30afYrjTu++9zKysrKFroCg0iEYLArmiGtBC4kqACOqD6Stoo42gYaEWQKrVQoNciAKa3WKxq7O6Kisz33SHuBHho03CMQ+L6zde3DdkFds35m5uPoRHhIeH/eyc42sLoJtUu1ZoBvALu2bYNyel7olbuzd6iWHLNALgzXCnM7kcentYmuDZoXL3XaretC4pfKf39Ifq3lHxxxTbqXof3v2nsHea0/uxwDfC3iAYfGRxhHctp3VvdbjiY8546J0U03WHSt9Di+ep6vdDADDA7+9L+Rt/Gw/UvI/VpSv/vvaPQeB3qYNTJ/1jKmGof5F9CLXv+8qoElajwvQYCD6ExlYW6EiOVp8fWh6qh9O1eZ+l9O8TGH/Ms9Gxtlmm2GefXIqL84Wczbg4vzgnIQRrm4a1bRu2tXfX1xv77cs3br2Ohhdx+lAr6Q+Bzh+6r8Pz/5B9HztXQMcEcg/h+fQYh7beh6/98Pgf2j7BUcDOdH4JhE6PcVj3Xd/rj72+77omj12fDx248DM+hB/l4yj2NBU78Nzajv/Ca/Y3tWNh+VPmn/yUJwgaVa+v/jJILZ0/+Tn7XQDqFKx+7DU9zIX9UOXshyhjP/Zcvmv7KYAFeMV+hnLps9awEG7YUH7uU/30GOneiLoEZk1RBsbOgqh/KaCeDaFlKAFYTV6ENJ/2k+pSu8MS233M6+pUjmzkoxmxxzJjMdAKObHJqvj9iljBAlL3UmbsBLoCV42q2bENBogNscd7NwDsCJz9LuD1setxDMjuVbITQJu236tkCTbGj4BWhnGqDjD+QZmUtAnGPsiX3SlrAWiLogwy03qzWplDtewD5ayzCjAW4BaK27ZuhrNnnypVLqXxyiqzksZZq4XK+gEumZK/+fpXCEAbuM4EmZ47Z/1UMXsIZb3MFOBsKqOK9lApyyQkxY5PrI3jfPDuAZw9Bma/I6x9NId2CmX3Nse19iq3PHieAGxSzd6XI5idqmlFPmdQz7ZXXwlVLLo4f/1bLlS+5UKpcd2BkjavlJ6deSht1fyyG1bfSpK6oG5bHwO0yKYFG4c3a7Qx3qloY2YtoWZU0rLV3zguqlYUcz1sXupoNavmPWVnJUFBuwO5Xs/KMP9EspsvLck8wlrS5QKQlvJTz/prHbp6YHk1lsU8/2BA+zE3lUnbY7CWMz7zRP4BeI1YZISxIUJRfIGgqH0XpH1exjY+7FW25NqG9a1KitrYObqzPcaDaQAq4WIMMfwOU1LMKr9pAG4DIoN4KILn2ynMTfMh8IYEW5gws4C2RszmHKJmRPAeKQlDrkITBj4H8NSC2cIGuYniCV5UGdWb5bJ014s/XsSeBmc8q1/V4vLT78/s9XplFrcks3MGK+SosOXlHsxK/ST09obItlrRJ4v613fXs5/ORpCbfyr6tlnS6/ONetpg3d3sBxfL/gV/Ez65CfWrMqxejG6IxBsKfsbQCRvFUayP0Jax61S/z6qdKmojlEUmY0w6Lfe2yFFQEftV74EtIC8ybKfq2/cobxk5xt1GOHGyd58bYS0sLAh5BROlLUHeCflnHrE7Cx1HV1/sTZ4qYcf/snAlJ30iw3C1ZSRPgz5ds+ENRDw8kMQ6BZgb9BPNOOKmLXqGmRel5K6xXpaCuWYTeH5GXBsmqi7YbcHkrI0gl2L2vCAqAALuVbiHqty9Ohemc7Cj9YaJrIuAlCvoV0cWQnvVLWSCYVTgioK4Jha6NrCyIt+6WA9w4fs+MJ4zcvXO8jiB3Cd7CHsIaUeLZEDcinFRjzBXNCG44uiyc/N4qbmA8ny0Y3WGjXm3o+L2YV0jJuvwZBDi+wPb5AeZuLhicPsarXujMjZZJ6t7kDtCWsNSmb7+CVAiJuWB+nantB3BbR94lsF5miEDl3y+t0eOIDapZHcWxFMwvD9OtAa+t0FGfbRzhvMKem6j7TNA6xBBKOApOR1zcdE2WRw/VBePCty9qjfC1tHeeP86AZaHDUgxj6pWN3C3PeVy2ViChXIUuw6kn1bx+uOc9hm3u+u3v0Y7BS22AfSFOjdtL88U3Lt9fA8SxIWVMkIOA4R9O3COfe5UwunaRLVzgItfUhsPDyyUcStgrIQuiN0rcbE4QtyowD1Q3iZb5Edzco9tNwG8D2Au7JPzllg3qm6TAjdaKVeMpfr0etCW04IcWx3NzE2K3piBOwW3KQf3MRUugGyCsCnzdpqDqwRsiwOhqwFqUqwD1E15uQn+bpx9YNec6gFx079LG8b7KCAuAhdLXLCoMM0i3MuEpLNqEX8EsidnfLlpfANZorWETIuurZkUkopy5jd9z+dZ5lfGwWdlZ6ssoEOJ20NDJKNzrWMAvnYY9mpdtI/3Co6c2pThanYqXR6BMkAgcl7hJQpYOapDR8CbIO5UhQtlbYKzw15925DlZyT9bYTesFaOvubBPsjL3T838CyQ7wFTo7VxmpIql1xPtLOinoLcuD6BW9ONwDaC2yJ01rBM6gA0gBL5uslSOUFh7BfHnElNpR3ojBxd5LM4xCkU+ej9yhl13RAVuHftmjVwb5nYJ8f3TGoa7AhQ4xffApLnASYD0x4G5A8D/M6Dpy3D0NER7EKhC3Abb06qIG17clyQ9JYG0o75RgReOOZbgfcOos2MrBhIOA7ou1PV+qEhporxPGDzrfIxIQHUKnJDES2lEfGkuWCBjLjxvDHB5htkVIVAmciokMu7H85E9XkmBf6isc5/8w35p5tZpehu+BYWymR8yxDRmmAuXjpuIeMDiFDMla71r2TOLm0XXkvmSo5r2vWc5Zn33RBkmUN97F3TBRY8Hzzf7tW3CdimMilwYcEMJW4qYaiRLJW1KNqmr7Mynw9Nv8lgRIHnjgPL5f0H7MhMbW20X37EhhnQNsPYB6hxMZ9UuFvnauZD4Tlr28Fk8QYbnxg4RuXpIMTthZYXq8G0OeNFQ3RN1i6cEGvh3CIwZm9IhJNg81Kpvgth+0TJGUjweCtPQHf8jNXG5I6xmKGLZahwF0IAGI7qCQTAxExdHusY0V6Z+7Of/9Gy/KMfi+7lN//Pn/3Lv5jVTbuMAuzdFDN5GTVPhODI0c3Jdz1jGIOFFXEZ4LYJowoXD+DYFIrbOQvVjQ+nbWCrn2j56jfGLb+vxN06BI28XKh0Z0K82nriP1LiFvUYChXHF2BAE0cU1f38tfWAs3ewUAa4hYoXlxVwNwHdpNo9/CcAQPzCBH8mGLtxIfREloXAB+IbZDBzODwyP/+plncV43uv9+ok/wfbrf0rZqw3gbWKhQLj/PAaE8xNqlyA3N9abz8kexdgt6WQbbyDl2RwRIUmuh0CLSDPuw1SLJm5o0BLzWiNepRXJKsF2a2A+peUx08iADeu2w3Tein43Z2nWeVNKMi5K1G5pe+4CI5fqcUw963c8NwaEvSUhmHl/LJTi1sWrIIyd8ach1L3xNXijljRyXnz1K7ZW0rdEBTg7jHlrrQ169TcFt60gmyYBVMB7MKyOVkxXw7Xza1c5AC5KDnzQVvjDtW7gMBLs+0BaKfwNs1DsQt75mmZFLxGamNIZZ4FCXDsmYZVc06cBumdO1Tu9iKLil5HgqDkXWUXe8g7hb08DgEynedCMh8kVL0qdDx3A7yaaKro3aoTrtwwaLelIFS+Fos2KnrLcyfgmue6gngYNmoptBt04ep+XT71Z83LsubVVpAJnaiyfqfeHUTWa9dnKDsm1cLWtpPaDTxzIngOO+ak3kVZDXfI8m2MyAwg7I0sshuWddx5+T3WhhXT8o6pnnvkeo/g97RbFxH6inxgstTodHru19WW6Q7Wzd83t9zs7Jmh1P0xdRo5vStecO+d+7G9Zbcs8zdMozNMa1sPzvmgdSamoBeAdzE0FqqTh4reEegmwJsyewGBMSUQfFhO1wEST9W8RubssA5g+EadUWm3YWE3D8xHprB3qvBdDKudpfPbkU+dnvsGdja/5+kt6Ou9jZ27R5Q191m+GAziRujLJ/OTbF+sW2LoGjTcQcRIlWO2z9Gg8pF834f1yucGeTLfbXqfGjjt9UNUwfHZawKQ3zf/MRD4faph/MQe2kJP8xdTDuOx8i31sOL8EBZHiIyAA/Sz7FTFAMTKcY7tPxQWH1MYfwwoRltcZyOZm84/Xcz006fn4vTZCVsupFwu5uje5c770HW9W602brUy9utvX9tvvr0+Gmvw3T5Bf79b/aQSAfAQRwUwrHTh/023EX99N16Xv8/pXXnP6Tweg8F/n+f5H+NY/7QS4Z8v7v8s1nVdOCf4YpHHQZZfOsv+piX66/kf8l/CK2V7qRxM0wAAIABJREFU5+n0k5itisxVcf1LByXsHuCefE9+iA3wfyzVKs75mDr1UMV6qG49Zjn8PpUr96TMybMg1i/tsfnBCa/x13K3PqiCMdMGc/L9INa/2W3z/WhRLG3Hrcy92N4ILqD7OoOVj0F7bKf7b8k7zTmCZWyW2eLMYz3qrXoe2y5f/qUPYRWBLWNK9bJkmW0CynL9d++9VyT4OloSJxCr/Ahk78uGcTlaESuPeVzztFwHEZWwVd8bJ7WAHfExZewDhazHAMyPV8SO9sWRoNznrh2oZr8roP1YGAvtIK6DIAu3HJNK5k2Oc8QzBxSxkjuegCwUr+9SyR7aHSfIGwF2UQaVZ2p9e2vT/qewFnUgIbIoQ6YrgXxZWCRjWaq86OuaGOcWNsbddsvw7ClkRjrLrJBZUW9uu/nppTh78owZ9I+4WnTrrSHB1HxxItCfdnt7FdrVjR/tjB3UvqOvGB9t/6OSNpuXe+viqbUxIO1UMfs++Pq+9Y/cHB+Fs1L7fR7tUVC7xQDcmDELe2NI+0Zo+3YOredlHuaXil/9osVpRJWxzFyqZ2/+PRSvWpbnZqqkNdtXBamCCQo1qaKEklZwxpFBCzUt6byUWSldt5GyPOmHzbUIUuZ86JspoAWo9brKE3hN6tq+vssTsI0wVxUqlM96tv4yI6acl2rGhgadZrtc2k6G4kRCQRuaF/EJcA9nH0Da3oyK2oMs2rR8mEn7ET9cxwGtnPng8Fe/vYe1BOIEf9BdybknP0JcFhDzgygzHhjkQayIebTOSN5veCgvbGobzf6cy0O32rDq6RLqXPI90dAVVJzhu9pPoe1HvJR908dALICtC7KGqlb6bQdwS553I8iNoPbUslJx2712opjD8tiykstQe0dwsWy4odKjBKA9CnEJ41dZ5Tzbwh+TcbEwrHA89K1nOpfcb9nlD+Zh/nweAW3MrLU3xGzLdPbM98NrIlVxzed+8Bue8cXeKnnoXyVwezf70UVlr2QjTtsIchc/O5feMNTV8sKmcmlewHVve73yc7e+ghIU6trVo2Wg86iSTcpaQFtOHfMhj4D2EMw+Vg+o+9ETAG7DvZhDNhnBbWDUsTDCWgDapKzd2yVT6HlgJ4GHGxaoosDQh7JCXSxJnYXsYmD9y5ipREwJ0hec+lfIqNDcDp2XOo+lKgsuljZAjIWPsW9KX3y+5u1Xi1B+sQrNrwrSl1BHidEgsCeSiyb0N+csO7u+L9884eIEubsIMZch/iapLpYiA4geo+x4hhGzgLczBpYQuTjPd3bJ6LsbFba0G7AAd99Ch9D2TRAnc2avN3EdOsABdQPHze06WDOFtlOQO0Lae3D7tvrW+TkJ5VhwOK+KhAI9xIC1JjCBjN1x3vtqhLM7SOsNv4e5D8DtqByLatxqFJuMtsuwVN71PxwocHcWvUc/PrgGyKWNdsktlxX3tvbRLjkpbn0/BF5kcXhCBLe5RhJ1tE+ObTKMh6r2MDiekrHsLbXsFKYqqGHbEcru1L9xu6jItUwunCc7I5Kb0Y0Y2bHRN1lFO+TD17KHuRGG7oxmp9bJO2VuUhv7ARHSegdwDXMbzuWJcCPwLt5S4KbzjMfdw9Z4YiOgHVeMyyzn7nbjxdniAbjdK3In8Dm+9pSjO7FRRv0eGk8sn8cM3K/v4W0c07GbegHtHZvC2wRG9/A2en4eyMWmat3HgO1OJAaIO7VPPlTbHlopA+juc3A1fpJfBWHPRyYyAcDpJTwAuIC2SD5FDu4xFe5SqbeAbFLmosQEJS5AK6AjICUslfH9BqBNoBdl/BMgRFToYkpQOLVNlszpRAFxJUAmYLnQe4i7UDpAEVvNSzqH3I2IphB3ZIOenFCUcx62XccBaKHErcgHtftCQIWbcxbaZsuFVOBr8dDW9EwqfNFZnI8gcKfKhYcD4G1S4QLiAgZyXcS6WVZR3TcRDNYBAdtESYWb1MWG9Fvq22RcDhUulLrJghqvDQrQZDENq+SHSZ6jzXFSMOcshA5/7bgIyQ455dompW0CttbAhUQRuWGEvrsS7bFtH5BD7GmIJUIeHCs4o1MiWghJz7Qm0KssU6T7nkyWUT8YetX3tHKWGqkf2Cfj2kL1ioxbvJ8oLS/I+44U7PpNQ1wWEXInJe4iBNrE5RHoJoiP9wrQFQpcz0VU0EKBWyrizg4M1tGYhn5DTC2dN2shiiX56Gya7/LQM+r7TfysaiEjhC8Yi4pfwZTrEdKi5qCrAsfAk/uNMeF22LDWQUQn6CQ/bb5flOqHs0xIyA6t376yptrOKhFM2JISZYSoBPcvlyshej303s7Kmarb2gjp4AjuW/cqF/ZJq/JeDsaqMue2we97ztttv6lm4rLZujeCuRIjmKBYHbKMU2vXUODmkBZu+nUArMUXADbNE7AbOJOssxvS9+rcCGCrbG56y6y1m0IIxgtVHVPvJlg7zcrtrPNZVJcF9Jgjlxb/TR78bqQMXdgqpxWwYXbO68Y7WGNE9e10o1JlA4xeusFkSsoBdMMjC5cxZGpYCqFck7AzcoiX7SsdwUWA+rZk4az1bHWhZXlrbG2di9Jz3JLTMZ4XeY9MbdgtmzjwIlREvF0KTrBcRnYuFLwl5/wf/8l/+/N/+M/+sBy2L/6///W//x++/uuvXs1eB6Hn5KNnVVT0Otc+y3QxZwzDqmIHfU885uZiGWpcqHDnIcw8sZUgvzwV8oUkv1g5X1ZCvlDkl1eBDSfM55LJmzfO63NG2S0Fu2C8VuTPsL4kaqZgdpqfm9S1ALhTe+UEeqfrj2XlTrNzM2K3W3InUOVCjQsFrmZh/jMt1g8A7jz74ba1f0sGdu3UiRDH3TzooLVENeoTyH1h3Wz7jszd9D7dec9uveuh1gXe8+jlD954xiox9vi/BXaxHird10GpBbPuKyroOfXhBWWsCF4J8q0gsldMZlUItmZCVsHFchB5R85kT0RYJ8ib6gMXGL3DztxWbVjm5qEXdeBZp0+uzuyqgKXy4PFZC9yrsn5u7qJVM9S6z3zr744od2f9rQDIPQ0dT0pfwGBs9+lw5V7oU2QVmVHda7eS8SEpdfGrDWvm0nUWhvgbMdOAvgOXHPA2gd6k2p2WCe6+yZ7wE3vnrOcSv46tLCMElhTapOiF4vcmO+MLe+e4F7YVMuchHFXwJtUuIxkO83jvrZlHu+ZO5H60aj61tSybZ823yOIlKHpT5u5UvbuN1s1dxYM1W30ZtKvz3G7wngxJ6ZuUupYXYm5uQ1uchGJYh55lCjm8y2GVNbwY0vpeZP0g8uBVFi3lPhk2esOlXUfIKx5YNCN3C5bN3Aa98HeqBfSFp0muMEa7Z9bopOB97tr5Rqo+5fB+Mqyr/bIdsu/5rYV980bNJQnFvujf0F0Q5lTwDKD3zNaUAO+o3kVAevz/EadUV4XWNF5xKxRPSt41n2NAUEiq3obn++W0zgTB0OZByaHBACge26d1aT8J7j4GehMMPqbs3T8765l/k50LHEe74b0g87sC30OgO/1tOVTxQvn7QarfXQctoO8eAh8BxMmikftRJYT2KDPAYmTVHUwPVcDowXzYkf7Y8hQEj6rgj4fDH2LtfHi+71o+VABPQe5j8x8Chh+zj05ZxNPjHlpKC0kiZgxDUZKgbvzpwCDAd5fJejodv/WZiXnDgwlQG0dF3GR5Co4Bih+sc0PMpUT9Z5+d6YtFJc6eLURZ6uwf/aOfn/z855//cLvt6z/903/9i+22tVdXjX39+tb8+tffQAj5ex/0gPfxECwfe2+nEPZjPgto+5OC6EdijGLB9G8bI/+00ew3ZoSJU6j9sfv+0PaPQfTHjv9dz+mx46T6Dz3f33e7oXrq/4t54f+5+soncMsUOe4dq6oqwohU/2fFZ+3/Zs54WF6wgKfP3QSIq7e/GlWjs+de9sNRAG/mz/0IRN+epuswH6//ru3hurfr73Nek3Uwtsf3oi9mIWu3LIT6qIo1tWmrH/Ji9SulzSvTnv6cl9uXole6d9mZnM4nyJpK7oIy5YXn7a0XxoihvGDS3ZpUn3KU5XAjGEJfdtODbU4uGMdfUkmZg2SDw63WKYUHc5jcwGBmV8cVc6mtgbySBWE996ktjiPXo2LW50s+yJwV9YsIbnGOgLltjmGKX0b4mn4/EoRFOwxCgiI22RPDkhiDlKZlg7/qwePRENIgnF9Uuib1637eMw6AmqyIMZ9ZrJUPoGs8vx14/Rjg+iHbJBDLpYqdTO8Cs0czZHfqWMgG7gGq457yAxhrBOre1QbHB9wF1E0wFxD3EMZqmSs5X4Tm9jX+zzKoYgFaW2TM7pWyI5jth94VmdLrmysvspJlmWbNejU+P6EvQ2Csmg/TUngvoYIdc2PvM2Yf2BXbwVSzWbh89tn+C1s3DdV3K3b65Al1bc/LLLN1sybHVfyT7YY2bDYbeqCejZDWOS7Uva1x2uNHQtkEY7kqYI3Lgx04gwXxQbkHs1i3y6GNaVoAq7syKWjv1bQjmJ0C2pCdyVBeKrH6Dw3WweoYSlqWnyjbXElZXtjh9ivB8uUQ82e7lQXIZbdfuqiUJbH1xXkuVl9yKGMZg9UymUCkYsn5Ahm0ZLs7Igw+Fy33TgR0uQLKks9ZYBbdrx4KQz2nCGRvfmlDsRyouCzF9rcOVsj95jYP1aUV618PTGa5yE/s0G40FRdE2295UEoydFiqPOCasKzYWRyPln5v2x0rwWwbf42Pw1oh0DEUFMZOf7cJNw5GPA/ku1QeAtpoYzxR0+4hbYK1k3Jsi5HEw5oA2PZK2lFZKwJ/Qt1dv1fT3tsjL5KS9oGq1vU+tLeWzZ6Nr/FwOf0GTmyPR0VtUUq/Xd+rZlnNeJhHy96dwpY8a1Md7JLvIS/rhfDnzvFrLujShNn6ENBiL8LXvZfFObfttVezywhopwpcJpVnWSFc3cIc0bBZgrYF913teLWAMZ1ktuYX38v88vMTAFoh7Yzuvn3j558wrdjl3FzX13QJu7eowFXSLBfDS3Wvqh3B7Z1+bmC4yPt2uxCrJ1t5ZtFurZ+ZaXmXfdpV/ZthtTFzd/vSAktCyIHvRoji8UlJQbJoRRzqmGF7qKwFyD0Es98lzza4wN3We7lEfFmcd3KpJsB2B25hiRmNejsOK+bH1KzEYvbs6IBN+i2Aq5eGhlszglrTBXWSseFGeKkNd73zEh0HHOjFMV5x8k0eRHXrg33KuXrpvXkWyxCes/zZdei+fcLk5ZqoG485Vd8GJ4OvcxKLLWy3g+tLjHlgQrfBDcVopxzwc54xPb8GUIUOhHFNsEJOlsg7cDtm3xLPxnpZsUwRDbwfc7PbCG1HgAuTQQYrXqjDyoeQNqpq367zroqQOKlvE9iNGbcmelMymSHrd/FgHqQ5WiiPErj4teRql3sL1SnycXdwN1kt7+ogOB7bAvLugC4uoQCIRAZuUrJaJovCwxY55cHiaBHeRgaM88NcT1FVq2CLjE83gCTa+eAtbJNhzJjFPridcTV5/IxF8Bv4oV0y9ovjTRXA+2Vk8CZlcLR4hmk8upk7z/OMcS0D8WFUtK6SriZQiCplfP2n8HTMkd3fySfwdrRyxjmMVsvR7vhNw6JCNtoo1x6KZ6ZmbrRTPo0D6g7Basqkja9pp569h7I7eEtgwsTlGQYVwD45kL3aenkx51D1yrMxVzcqeA/LHciNx55k/o7HejsDNz7vYEwQxveEFnarxLIFkvk4DXjDGv5YLu5UTXtMrXu0Lrr6mn3Wbnwe3UHYB6B28nN6CHSPZeXGz9/OYvmoAndQM1q4+H/uwXQIWZO6FhA2wVhA3pRlmxS0te3jdxyDSlJ5qORNCtzUJtkup32nE6lgsRxG6IdpxmVUYc51Hi60CjMFi1sbIW6aAGWhwjXw8SZGgLbbvuOzbMwsStO4HhMKT0plASMPlVQhbYtnItgsJxUv7JUTyMWW0ZI3vtYRNG/7OgLcjldkXRumADe+ESwnHroIsgG/k4Uy1MsjxEaZkd45lUqokaUOaxvYQrLQOM5KmIV4F0FtZ9GdZMiyeytqAF3YIfeBMUBY/HuMg23wQncqXSwD/gL6ol22KwXHb1xPXGTBux7xEvvtJBfhhHN2IhWdeUOV0tgvnWeSbgdLuMO+MkP0nrhjfJ8ZjFxgxQIzgRF+NaMtgzfkeEasx7c5J49jRsvs8S3BtcQ174KPClz8Uk4hLnJyocAFXM0EDwPTjjMvaGjZAGtu08eAgqTCdVAtB+UEswLq3cGbmL07Mrcx+VuLjJrgqOBiVPY6DCAY79uNKN3a1Pyu37A7Z6l1jp4WS/okP3E/WxSwu4Vv7Pq1N7NNVcnQu3VUvxrXQIE7UKgksVbxgNFyteChArj1i/xS120bvHfydLHw623Ns8z5ruO6UFWzda/Kubo0TR+jXuH74CFYzeTcQLGbswspZOvbPgwyPhdw1pp7a+VAnnJRFVrJbtttQiZn1NttK1iZ2dA01p3Cx6uY5TMOb/So1JVz6nfz6Oq01mdIz2GcjsPc+/XT71fnfa05K1rraKrWve179HC/1TEJG+WLXM1Wg4mQlxhH/kKWIO9epct4B7vlWxLmqWCZCQ7jMTD6LILeQkmPzNwH4Hd3Ys+KwkBrLBjrvu0Hc6LEk5Vxt2dKFIC+mRC+NabIhRz+5L/5F80f/dP/5I9E8231P/4v//7/+qt//Rfil53NP+XO6qg7H6dPci00bmS7KafQDsQy/Dc6pXBbkF/iRrQU8pvX3n3+hLG+8Z47ZNpz8a117scNYy91CJ+UXH7ZendaCH7VOn+BsiDK32CoaKBwwUP5jKtvv7L285zzK/TFQlELBS7Abc64xbgWKICv/X0d5qcK3VxwOx3SmQAvMnOjPTOx8MrHC4tRsOyZ5OITyTpFzM+Wxc+7xnyVl+rzaWmNjaqOY9PX1oULztkvrZe3ntWwZgbU9bAUnky33vGKC197x6+85xXnofbj8HeBGGYKmhMbUAZiGAoe665IhyWZQVHI1kHVJXPlVyF3l6xXr0NmFO68zGP0c8OIZbckw5yc2JBwc7LdGo7mJPhpsAPA7SIYk+pIZA3grpe6ZXbIg9QdSmyS4G7qPMA99oxcB6tm2C+f91ezjVrWp74lwFmodxPchUqXmxaZPhH8JsXunIYwtW+eBRftmaHUXQe+ANDt5YxUMA7K3FqVOs1PLZkT2J2qeaM98xHQC3g7c5sBIDdZNQPsDkdyd2Nur8zkWi3DeXttjUTYOR9gzQwr5zSP7N0EfQMTVpCj0Yp5tGgG7L3JTm2CuajjFNpeFSKpd1MmL/NeIXsXqt2ea17atTAsa2DRDPgO5a32nd6q2UY7mynuBMMgERfyWlct6rA+EF8FYkUtSxstmPMFD95LZjtLDn0vgQGYxl7qwIvA4WJOZlwOhSda4+sVBIyPPK/MShhWeRVqbnhe97KYBR8TQbiXbICaN8HdpOI96zZ5ky1Dz1X7vWFdbaXqZ671d1RmS9a7u5CJOyEHKTOCoheAF1bOmL+RFa2CMBVZSnCXq1wpszU/MHfitZyH0cr5HvyOGb2CKW682UHf6XcurQcM5kIadJ7lrg6HUHcKi6e2z0nt+9h3H/XRGjo7lcu+jSP4GqE56gB9t2IpNHVhoJwNOndQ/eLhOwFfIwXr+NId2hUu7U2wLAsSDH1S/r6VvlPI+05A/A71L6CuQ4cWh4Og5b3UER6PQJjL0SV+hL7J/tk7KcqJCjiB4Z3YmkqMnQqOtVwJzH8oAE7tAIK/KwB+7L1+n5oXMPddn5P3rXts//HZ+hFV8XTd7wqNj23/mAX1sbYXT07k06cXcrnM2enZQv/n//gffvbs2ZOneJD+n/7nP/+39WozXF/VdrW6Cy9fXJumhglFTg+zjIn2cHoYgejD5eOAGrbVaCttK743I/djRF9h2/Rn4+Di/7S15dMSBvKCC+E8D4rhqTqjjD6m/BXPh3+5IfGidYzynIzxHopoQHQjtE/W2+977z9m/XiMEZwbkebB7tPxJ+sU52+139mBv++Ybx9n8rp2x58OFsD75Gy0v4vvGfb/9jKNar/9+nE5DTxI9dNtDwclhMU5e3b6qfmv8o37wc3f5mbjSzXnMUcuvZ8oE9D9V702/3v1E+HVPbyFre9QXvqsvcYQXpbmp9dkqlRH/dQSPbVLbcaf0DH6Jw1MiOr49ibu35ZP4mc57cOgl2R+Tnr72rAg1Hb5vaC6VwygY1pXrX9thyBUVMByuF4K5lTlmMi1wBDq+SckulsZum6ws0upuxULwTJTXPjp/B6kBubgy8v8PXR9AFqxnu6hrMfQZO75FNBOYexYj3/HmqbwFvPTdgC6b9eZYbqd6O4M970y5SUGb3sxtFK62jAmA/NBGTJUfP1vLJSx+D2Jvxn4/cxOpa6eBS7Ih37D2N1X+9+b6WCjNOgI5SGc/RCg+iFtjn2npiD2EMICzj4GZmEb7KxRcjdAKngjxjxYbR/aFmv7UB37biB7r469h7neG1EUiwBL4XazMvfLUMC+hpKKY/2onH1jIUhNgDbTmWjWNxFMAtgqwXQEsUx4BdWs1jlUs96gB1B4UpI4SRUVs0rl9c2rHvmzGK8FK2OU4+/aQ9viB/bFdsCA1qiY5TgZOxjCeK9dvqzWOZ+fnLO8yPx2sx0HZghBfdcj4YQt5ws7n6PTlqLD3fXtWvbtaEO/nz4C0r4P0LKhVbAtZoCpwCgpY3Zqbywzx7Fuly/7WDnmzkIUrX1UypaXit/+ok3QdpxfiAhmV19alpUawNZuAW5PzD6Htr+Tsjh3dvWbzOl5ADDlm99y4ooz2zq3y/w9tDUGoI1K2eqiM6tvRIS16sT52TPDb/4DlLCGsrOCrb90UT2L3EddGcrPC7b9jWNyYXx+movulY+wdnudk0SA0dBGZa0x8Zy9N/6BkrZY5nswO6aoM/jgx+zZvaJ2B2dT/TFF7Qdm1B6HtHIGT9jAguFMX1Aw9b2alntOnntKJTAHeAfqYEULSJvskPVFlKFFVe2ZJWuIhk1O1VOBfZI3xPpaueKsZ0CQXFQPAa3xoV+7mF97AGcjUA1D7tv1hldnywhZneFk1lnIz0el9Q7cTm2PA0nhuZqpUIeHdshBBM7nliqv/LbhzC/QaRn/UAa8WCEsy2Exfu1ldi5sc80FezrQbCNDHQa2gC3fvksmIOWNu8J6uY2Sb66qzN10nbjME7Qd2AJaBwyZpoGNLs+AtlDfOlZEy1kupZcXz32YP4vKWi58SfXVJsyelqLfvJyp4fKOn3Nvhtc8y74nfT/Mtl9db2dffDKzV3IEta/UWj818/4lvxGf3Sppl2fD13rgpd/KCzu2S+WZnXcv5VV/3oarX4gASLtX1SZ17b3Kdm+LnJS1AKfHwO37HsR266e2yElVy5hvmW21k5WBkRLzTRP4bA7kEzN4PTsJItyO0BZwFpFkx0rASqhzo+L2lBhEBXCdi5m+sF1GRnPsJ0DOrxdacmd84HrO/LDyIiu465nDcCkWn9sZdwMCxy+kbd644pOSDBwPzngs9RN0xgO+QklbE+yTR5i7Jerx0eJEcPxeV6MC1xPmmTjZJGgb83GRi6uyLfGsD9ZccJW9pgBJtyu4kICyowo3gdtkpxyXfRt4NY+XF8l3cYq2xBRVs++zP55aJL+ttj2uvB2VuPt1+/zbPaiFffIIbscSWbRTkJsycOUO8kJQjW9hApg7BS4A4lR9O4Wau8/TQ/tkfKKGmHV7ryZF76jmEVTCnhG2yQNyb0cbYBgt4PktGr7X/i2AGy8r1LhKRoXu/cd8PBYskUdFbVKzwtZ4ZUkgKxbapIzjfXENHNnH9yYC7exihFK4A+0UsBG4TkDtCHTvX9PUctlc10zMXXxNwWK8zOT6JUXtrkxK2CnAHV/XsIPIeTzHESjn3OH0ob6NmbpQ8w6EY4WuYDFHN1pDH7dlTtdnaqEcoTbOc3jp42fhLQUuxPwjzE0O6zRV465bYsi4TZbK4Hlx4ALG143zYddmD3aPZONOLZmjEncy7S2UdyA2AdljebjHbnUJBLOfLH4QtuYuDotJmbRGllQ5jEh/qJJNkBWq2rleknHbqJzFcrJIBsC1gVGG7NKUhUstHUJcbAPF71KqUaXLKIIyXCAsT4FuUvfifABsofUHxMWU1LhQwl4Wpa+kpD7XrOiHsDXjRdsD3Dha4SGYnV4cPJTiA66U3oNbrJ+CX7Spw87LGY9DOztmtAPMhToXEBdO11D9JmvllhehMw2DjTKUyQluxw82K+O1hP10MvE+BLdxVAQro60yAG7nOeXc08YGNpcsKnGT8hagFZA2TfFaiSzaLItgx5xYAatqFqHsdDmpbQFuAXdtVD6P2yfoi9eA/aBPAzbK51xQOdQxB7csRh/yZKH8qu+oF4puPEjgOEGNXDLPml2JM1I7vKuCJ7MTSHrTjjDXdpRlc7Le7tW3sE/upCK5cwODahZgNwLcvApQ5yJBWZmOjNoB3ABlb7e7TpZ6NXfaboVTuEuMg5lEvyGnK5IYCcKgJJcuC70QsFi26KwaQwJg0TxwLzbDljaeaDW00dL70+op/ahSfiklSRf2CtzNathWy6xkg4UCF/7Re5gLubdirrIkWvLBFa6vWpl1GRdOmKZqRNZBiZvP9NxA0p1lTphuZh21sN+JEDdXM9v617mw54MVV7wUT2zrr8Iif0Kb/s0g2Jk2/prlqqLObLNKFX0gGb/4nd32il9gfW3dSSH4SuQyP6bUTTB3cD5XjHW9dRYwt3E+Wigfqm6n368Ee4edShduNwG3UXiGBk8tcZWRt7C5xXaFygYWfNY64N23RVopJzeqcUPQdyTsnJwSoxCfDtfjQeyGZL9gEXzH6WmuZes9LFNaRiwvBRfXg9mcKVXeGNNYZJzGnzXG//g//dkv/vif/JM/0Vl28q/+4t/9+Z//u/9Xveqs/pwjIGKrAAAgAElEQVR6Df1zsmUGwF0w6hK0zSnOa0+BY15TWLjAtgvOtjljGDnw45axbwFsh4NyzsXfboJfegpFfJ4gvroQQa8C75CXqyggvrYOzs5mQrzZ+CCW3M80ids3PkhA3DqQrhgNgLnHwO2h3XJqh20/k2L7K+uXsGFGPSDuGf79U+CXgrf4C1nNsx92rX2RF/L5tHR2HAWUAO8U6CK/F2AYmbuvAefJLRvPXwkKmWWikcGVKNvgqk2glgWyK+9ZArgwoD/2w5bqViRdRRbJ4eyW1GZGtqhJsD4IL5hnN0HZT1mnAXPfBXUrcqIm4UryyMeVnSwawNonoXNrUaKvviChegDdi9DZaV2EuaarIgsG8NXza+bqZRDVHZS6DSlWQb3LMoecXbIdRnxiFBojVdbI2uXeqjQPwJvUvOVwu6jVoukCSQDdVuL+1C3K4DcnrJfI3hVmIztVWU2+nyp3k01zyt9NSt5Uvk/Be5i7m8Buyt/tRKGTNfO0bbJpLu3ae1YY6RqeAC+ALqyYLWV7yFv5TehFubdqBvCF7TJKTGkeit7cdRxK3rHMmtK3GgYbsG8G5BW+UwnwRvArF53ytlz2K3Mzfx6UbQtk7NrZhfVxwAKi65lkfZMT140nq5k11hMhr9nOhlVmslOfmbWFqjezretlIaTtTa9ymZnO9jyzeWjKnhdDL7KdVCkwQN7C9Wwtl9FOWjlf1NnitsewJo4uM3iWU8dhuYd8Xsf30BeK3laqfi1n4TO7YrdOqVrI4XvMyPVOsXullwJQF2rf1PYQ/AICp4xeR7j9HZ8AcKNqxNVRiQtoe9hyD4SPKHkBiBMonpZvKXx3ql/se6oU3qplkGFgEoPyeC6Ww8o2OYZ0MNtzIa3MyXnYwws28ytumY7tp2XmnX0M+gICL8yavMjslmeSMekTCP5dwe/Hqn/x2rENOtD7XQ7wYd10PeanIBid7PF3z0kx7XifdsgfA8Cx7a7DO9lCJwDcifFPLaZp3RQQP2ZDDCDcSiUAYA7n33Xv/ph174K0H7Of97U9piiebvMhsDjBarTFttySWJ5U4uR0Li8/O6XZrOT5vFI//8nn57/99mq1vV2bzXrr3rzZuPVdY7755lX8Q5NUwOn471rGOmfJfX8h7A8PXmQCtQie/mklw9O+zwFmp0BvuozNk/vPdyl/1Tr2pfHyFy5zr3bnpXQ0HX/wWw7Q/b7342PXm0F7QO/D7aIie/B+CkGP1SXV+PuOe7iv+DtljwNYHBP7tXz8E5Ned7oe71se9507pQGfx2l6LacDBvrFj+k/u5z3/13z127TdnlS3aZ5z0VAXdynE/z/Ztr8H+wLie+uqF/G7zDWAarK5g2sJo/mVZviLLSnP+D5m79Vargxh5nWrnrmsL0rnolOFaxa/51tTj4X2js2GBdiDAEL5hC8IpvVlScOalZZ3wjGfMC8aq44clw9nxnBjHD5E8XrW2SzxfUJkAKaAqxy7/wxGDuFrmneOB+mythj2+/rdgA3qWhjvXQeClovWCVYsOkcRrgrjA9GHu4f63DcYyAXbQ+3gwqXD06a6oSm6twIfrut4re/dKx5Ebr8XJCqKFt/E+MC4nL5ZPzQmDsicGFVETXfvu8j/tHr3wVj8Xt7LDc25cUCxNq4gJHe+F/HAuoeA7NMaJvWHebIpkGVqI+f86iObfOkrgWATZA1B5hVSjabmwhi0aYqc8EypZsDGKuVkn7oHcsz5eomqDL3zXptoZ7NspJhua5bz0KATsQcU8mSGfgxGAvV7DE4e1RNG6KB7D2gfZA3K/HfXOzzZuPNAmN2vZvWCymDlCr0Xcun82iOZUDc8uSMrRubrV/9ejeQ5OFHYgpmsea9mbNZNRxTzk7B7BTAAtL6CbhN8w8g7dDmUL4if/ZtBe3pEPIzxe9+1SVoG+dDkICgujoL3fpNoWYnrV29yPEflSEOCK9FFQw2x2Z9hR8pRCJhpISaqmm9PjEsP8/Z6leWQReh50WonlvZfNMJXeph80ZDaRv0wlB+8gDQIpOW5p9y2vyW+NA2nokyaC3YMLioqt2B2uMqWiHCMLE7ti067t4GtoeA9gPgbAKz0Zr4qJJ2CmnV0gdzl2BtjGslUQCyTucBbaFzYd4o39xu+fz5InhzNwW9sb2zmW+utnz+yfw+o/akh0UyM01GBTQHtuec8GexEZwvAsndn8QDVW36qOLnwKwZL05HWEsYo4v3+F4pe6+eTTbHY17t1PZ4mmN7WO+C7Enqc7L2Oih9yV23hiUyBvdaMSvJ+bWilg985lmwWlGdD2y5jl3QbCgZwCsvc+dFK7ibBVIQ5jiA2148qVSAOAj/FdFfWTsXRFTavusGjbSd0+fP/JV/6qG+ZZuXd2L59Mm8fxE27OzlnFafb9STZlH/JmbYLvoX4Vp88kLJ8MkIbp+bKaBd6ecG1slTuHuTfz5I37NRifuJqYY34qZf9HT1S0XzCxVuX8gxrzYgwL2B8RmbX5hw+1LuYS3Uyx8LbqfK2t1FYMEJ7trSylm9U9ECT8BDd5dhy/IR0EZsMbwf2iaYS4ICZdHuGVqCB8A2ZuYipq3EvUnYtg/ESy+ywCEyksoKb5xnesZ8vwk8W7Dg1y5/Xoj268Gq+Zm09WuXP19ws2Kh/MGa1V+e+PwyEiQ+bIXPFo6CFcE1RVTjhhqUK2dCN1EE5ljBuOyC3xZMLKOQAhbKEeAO9dlUfQvpbSAG6/8GXaAT6+RRgQuV7TgFxkIXeIVIN/j3jkAP8JbzOthuNubdRhXuIzm2U4tkV93n1iboOlXe9ot7IJvybdHu2DweNUdVbjxTqE736ltzv01cN+4jUj5YR4uSR/C5m7jWGBv10LIYFsZJATu1ToZwM9kkdzYQ19wqeKotCOpbb6DCRT7rmHl7D2cHFoGsj6aQcQIcnn539wA3gWTYNHf4KAGAjkrfKDjzkNWAEmceWb7BwuBhhL9MaB+iffTMxe3AVqavNalwd+riqHTN22DX44CweF47S+IwvIrvd9x3eg/2J8yI6acPs3aVCnhNtm44F3j8FQIZuvvzn75YnJvrvd1UEqpbfLb8VjG+gLr5XoGLTcY83RHqxvPLRvtqOefed2Kn9g1EwyuH+HIAXIDaewXuLgt3Z6ccFbn9hrMMueGjMndve6xlBLcfrLpFlu4h3AVh681eNRtfww7cJhAblpbYnXzLJvkQ6E6XMc/+YP79sDHraJ18LP82AVocdJp9O9cLAovSch4tgKEgnSps0RZq0THL1UZgOYW4aD+1aQYSxS8uIG5S5wLkAghPJyhwASeDb0lCZRowiLCiSnA6EyJUxSyIsmDZYAJArts2D2EsRhJSgKXvgy8LIG0Ct3uIO6m7V+ESAQSkc0rQFstTVW4A/LMDDVzQ1tkwBLa3T0720gnIDkFGpW3rdbTvBVBNClzYKEfAyhihHdzDVYTjIipmAVMBbrGMc9jX7VS48byCjQraaK8ckDmLcUmSMuYJ1shJdQtom5S6PALy1A6WyRjdMkJc7Af71b6jha5ogfBJN0SAW+RZ/CxFED8MdN1ukXNI14Cnu4u2tUj9RSBqVNg+UOPOdUW1aeL2ALdQ4Y5Wx6Mat+KCGu8o3wFc5OqmBHBYKwPkQy3LdzD3QSkUAQozWA3Zjnq5cNquhdcVKTmqh4PB4CkfM3VhqeyQoetaAbSoAK69JRXfIxZVuC4M4nZipfysvKQ/qDL/NM9jliqUua+znG/vunWxyGcMClwPHZiaK9MzG0QNaCt4mEGJGwcymL7qhK6VNQEKWet5rcwQ+HI29+t6g8FaALast/ALI8lD1Yqskal966MS13bhKpWD80qWWgOORnOh1m5CJkriTMBOeVDiQg1uD3BdCJnKlWCDqymXVVLg9ppfKuNvrMf+lOa920ClO1XlPvjCAtjv8nE31iI/ta2kZFDdnmS5WPVdxLPYZs14XoUwCAq+kIpXUojBeb+1Fo5E1Ee5ErEEeQF4AfwwZqidtFH4Uxpfp2ih2B0YQ/y8W5GEozjycjPGeAuFbq5UtGUuMIKZU5gJITr8rYX1DYW8NgZ2+PihLM60fvXTn/7hM5sVw7d/+5fXf7Hp0RG2eB6M5ILfIDF5JtjsROlhxqhJ0PbwekCRW1A4McTWn3HyJrhnNfGvAXARJnEi+GrjQwn935LzoQ4hW3CqUdcGvhIUZo7Y1jOyOvgzJeTKOntiGF97IqtCOJnvYK6hwJ9w3tTOfZIJfoUM3QRz195+WnB+rYh3j6l0k4p3qt5F26TQhYVyArTndvh8TeKrJfnv3RH/rVjk3+sa81tdiGd9Y79NQDddjwRxR3WvNz2+yvsYegrI3C25f/o3xq+ecaZeOCQ7cJsUuIfX9bHlBHPXpCLhWJIRNUmfYK4LEFA+hLpJoYt1t1GVO4LcmRT9xpGsgrEZQfUN5e6o2E02zAnyAtw+cTXdEcuh5k3K3QR8Hyh4McLT9tUU8iJrl5l2EeuCVSTz7tzXtPGhGEiwZM98RzzvEPvsBj1m7V7NajVvAXenls0AvX0I1YJcqBlTMvA1YO9OyTvPiBoJUP2IgrcWM61C7876u/ZKn5ZJvQuFbszdZUrMJhm8ScGb1Lw32ZNov2yYVPttdkrfm+ycLezGYx3aM+Lt3G/oEOhaKj0smRPsTfbMRczhHZW8sGI+LJNVMwAvcnnH7N0Wj5dmq8+Ddl3eq9KKp3+Ah17JMN5CstBff+NUdcJMvQp++8ZAyvEpWwdjjFrpU69c3SvkJ+2yeUvTeIBc2DTPhg186wx5BiVwP6qDZa+d0yp0Flm+EfSqXFquzFvKXuJsbm9yw3IP0IuylYW/B7zoPAoycNZ+auoCsHbGhLijYDaAmjGnl1vuSH1G24C/FVu9EAn8bvLC/2C480nRm5QcKJm37kd+I2/VXF4HdHTao511x75zRWhsBLfMBSdLDEFFkrw/tGqewuAEgb0uooU1OlkLtw29E/JYHfblhYbfiETHLCDu3Gx5zx62j+ph26LXlDmd+bJvvJGKlDWEsmOZn4ctNzTOT0GwVXDNGieImQ47mg+XmdjZpCBWor/mUAEDAk/nP/Se9aHtEtBNwHYKfrGPPKqAR4VvXJ4A4mPbTuv2cDiqgT3c6PcqLeZ6KFkiKE5KYFhsTpehDGbRW8MxgjvLZD69vkPV8KGCL7UrrHGAwViezj+2/kOv3++r3bsyid+VQ6y0ZM+eX8jT00JUJxXpTEofuMi0cJvNNgxb41er1l3drYfbmzs/hcDJNjp+Pndq4y+E8l8gnN1gtDRssgTH/M+XzD2pbfm7AFrnkDdnApS37yphx9tuN2Uyu/2yz+gXjA1fDk5e2xFa4twSuJzCUUDtVP/7em/2/9U851N4fngOqd3vel6HqvLp/h475rH6D9kObaagFtfv2HVDhuoflWr4Z/S1PAboUwZuArp/5gv3f3aL+OfbMKVIa1J9bZrimVB+w2kYaJhfBvhOcJ8pRw0UhgEgthOnPKicieG1xbrp+Zh8Ge+pAKwoQ+Csz5c86+48E9Z35XMpvDMRQO6Ur5akJuvDvar1Xr2auTv8VnmA26RsdT6TCdQaj7+53KdlPwSRAO5e4TpR2E4BLI53rM0UxCbIe1ge2iMbWB/v4CxAbFpO+x/h7A4yMyQMB5v2+eB4/ZXn1mrHcsvab7wLmeKycKzIvNusFA+9Y5xi/QMwa2rCPZiaN8e/Vmr57vW7rT40KxYZsQnOQjnJyWjA1QRmBb6JE5tbFzAIa4S0kuOHxnHUpXn8xuOZIO7XDwWD0jaIOIo/7WsKbOMzQRCWhz6bgtv4PJDPCKpZwFmd50qqMqR5IUrWbN5YVSxClikOEKuk1siSHYbeJWVsfFZC3wRZw+F/JSH4LsV2dY1M2VhPMFQKGJ1MBscLzknI9Hbjlt9dTnNlY+bsgXp2Cl4Ps2aFVhS883C9xvxHqGLfdc/FtdMhsOzsqessU2bzyh21NUbGrDcy6MJEe+PxCz9myiYV7VBrwI37rNmBQx37mILWyzKHOpbfIqEbuxvVtFNoO51HbLMoF9pvVy0rlnKqoNXzJ6G/e61paGAOF+2NAWihnhUqJ0BWu7lCqmoDq+NRPVsoUZ3YYfVNRnpJvrp08vbLUSlbnBhfXOj9cgKz3a3zs08M2/w2Z+UTx9ZfmQhkhRbc1V3MpeW6Ym5wqItleSooOwmsv9bUrLuQFUgUu7c1fheUPQSxHwBm0/v9fkDLZ6NKFnQIfXlT5WxMlhWM0D8DcJsArjr3wSOLlY/glilYG3N2UO+dDu3tllWXi5Rdy/paU/UElu0dD76AcnbMqPUdYzxPFsjjbwhokrWci2Uw7S2324XPn6J3P6pqXbu5jarbaKk+iNCvc15e7Kxkh5nvNhbL+2sBmPsA1I7g1hvbYltRnnewQ46jSSLBQtc5bzj38yhtYRWDitaxQilqio6WG3jqy9BoD/mWHa69Ki7Jhw7re1o0kvdz4XuHecE9bG2JkWHCG+rEWcjdNWvFZVBhQyPIzelg3lnK9krb+OwX1bg1QZm7fwbKFJ08/4y2vqIT983yxs2uxez87KFq9m0V7b3CdlTg3kPacR77TyB3CnUxH6+7MWRfvhBcWRXurgWTsmWLc+FWr2CxX7BqacP2TgS57JlZl0GfS9a/TD6w73wUfKisbbSTM5PskHmgAsgJukEW+CLwqJaNWbb31sjJAjnq6yD1Zw/LEdYSiyaOsHiGXTDeeYDaXR3Utw+We0BRL5QVrrcUAHC1ZH64g/JWOEs+f2KDuZXC9tzLUpMoG3LbMrBQEyykYb3JS/K6MtxjeNtwysRsy4PrPeNlcHXB5HK7G9iEPu2SybyOGbleaYKadq/AJR4QG01QZnkXrRWi5THyX3jOyNdMaL6DtYGR67x3VXyVQkP9usvChccwHDObeszGfaC+Lcd82miNjFsCrJMLxvmYWZvWxVxbg2fHOtZHm+QEawEHk9oWgHenpJ1aIT8AtRPwG9vG7XflPegFyIyfQwwCi3AXy/G1hL198u5TBmAI2DrNnH3rA8h21snaBd+lfNsh5sQ6ee2V2DnX4BCI4IRGJVovD+nuxYj1Y0wtcnEn2baxTYY7oecRng6bHbSFarWPqtUpvI2vykCFPL7eqLONbj94OEpKZNhF42TQBY+bw5hDG487sYYe1/XRInpUFo9XDerY0F+9JZphYYjMPDA9qnz3+bbjlknFC5vnBJsf/TLji7qRfMzCJXJrQ+oCX1WMNRstlKfzyZY55g/DqGMukcAZwbiHLtHe2uMZuI/BXIz5mmTk7k4UXXhJgRtB7oFC9626Hf8an1PuXYc9WxPrxrEQb+XZJlC8O+Yh4MWyCCfk6WAfX5QXYe0MLZDlGvBvh8dykBXNXUs9VLJK77NqUw5ugrmOYAHcxhNNKtypYvZER+eGOAFcXkNAyDmtrYkq3TShzkAdi+PvFLhYN90XlgGF47STgwNOAkbOZUYnLBAycSPErcrRsIIzihB3B2NLO+BhIxoIJ4jbOs9SziogoIXUOysD9Q2LD+Y621koj4cGwM0Fizm6UwXuYZ2rb2L2KxSnww62xuvgoR9DxnUe4TbycJMKd7yeHeUCEfRYv+s3hSI0WMoEfjNgHD+2S1OCuLBQxrc4XZf99d3B2lQPm2V88aaWyExkhHrHgLtGZS6smKH4RUYuE9Do4/zHc0oAt3SGzsjRRT4bFbhwhu8hiiS66bZ0xxXdMfwGjtPWmmidDN/93YCZfYw24B7ycDEBmBp4PO2UuLhmyM0lWB3H6d5GGeeK9kHmxGwPH9mYkQsQC1iruKRBLR3rb4TWFZlhS1wtnDObmIcrgo/g13rhuGsEgLFrV9SKUfGNCapfHKdQcMlgUYUbpBC3Q0Ov+w2tzECX+YJ+PFuGL6oSBojRyvtNXnA/uC3cq0Mu5zTYBvN4UMPoL0uiluQLG1grMdKToVfDboOWJe6BmFfMF0YpQYPbxh7RTMX9oN56Vg86Y7ntK6ckN114CSVup/IByl2r0BcSTQ9CfNQObCx3EHfoLOlMsaE3WONlqZRtrZWFlAC0Qd+D3q2Jdr6rEfBqgW3QLcBiXq6tKbuHvemzB7gbOJul65EJwerBbColq9rYGj4j+MRtGc9kgO9xME9ypPCONsTXXRu7fgF4HTG+CL4D5D3PC/QYP2iTIG+8d4y3fQHoi+WWeLMkByuldvRY8EWyZS4Elx3xqzMtzwYHF/EQKiFY633YDuhKic7hDLFOzgNaB3VHQqIrs/BeByFuZwLWI/GE2pmQZed9AwO3uRBc3ov2kbjXnZBTgfgaMFYFf9lz/hUAridqlpzXXXBPh0ANZzRbMvES+Rgr5zPYLJvAbxK8xedjJuSLxtvzIXAAuIVlfC3DWALoaibonHu9dm5RcfntrQ+4BjDK0TcQKhBrXoVw8oTzTUFsmKp0CxbtYgOA7YIzSFhCsmOGBfPTk+pHxEm3m+GX585+ckf0Yk70fEP0Qszz50NjXljrm9my+Blgbl6qCHWTGvcXxp0hg/fXxrMZ5/IWg8xA68c7PO5lfhM8xqoRfGxe+1CfMMpXgbruwG55fzN8ZAYgF9D2lBkJGIu7GGDu16EYkgo3lZo81Lt0s4O3+NUByJ2R41sS3jAeToMRmJ+R7xPM7RkPALUJ3ALqblTZGWvhixatllN5KcLmzlM1cA273rcUvOeupg2xvNNnV8zVC0bCBz27o+HuNIhyw4IXp2FwtTPLXs3vsAyAS8PmNIh8E1Tenbevl4C5S9+F9S6HNwg9MDdolBf9dZVgL5ar0LfGuoVTpfmif2XeIHvXNOgRarZ6yXM3xJxdwNyL4brZ2zGrRaa8C1iXlLywVr7KTotTs+5L29hvimfV6bAeHD4wR+yYUx3KqNClhteiyg7tnG+ykz3sjfbMfhPQLs1f6QsJGIyc3nvA20R1b1rGRwQK3qTQ1b5T/tk/cPzyZ0JL33uGm6Yxw3ZLlC8yb1rn2jtm717Z8823bgvzriDzE7MOwluVAG0CtrUuO4DanisDcNvzjGvXd7lv/DY7i/UAvCZbNHrY5h1TsnDt0OqFL1ydQw0MwCx8UK2qttoB/urBcI2MhsJT2DAuoNjGE8JGEJsF7zqOrLPg+ay/YnvwywuHfN+o6g0YwcWLBH4/t3cEq+YEc9eyoqsgDLMuA/Tdqrm/Ddxi+fu0oQ2pHvbN6MD8wt6yDcv84XKybP7Mb8VWL0XcnzMe1s4JDj/2XQ1ZGTPckG8MRQysp5kAjL7PNAt+dLRGfYnByqZhQ9eZ0jUewNfoeScwjgUObLHDVPhDKJwTDQMnYWTGAHUBfgF4D9uPAHgcyJWgr+FSVKYxA5dCe+tSaZUODUbzElE11DYIzRuh+HSevwMEJ+VvUgJPgfD77m2PrT+m6P3QfT0Ghw/3+bDdCHqn8PchCB7VxeM2b7dNauHD3OB7GCxg17KHwUnhVwhkNyoBBTE0nZg/9joLb+LDK9a/b/5Dr9PR40yAc1oP8ByPPQHRWIYK9+z8RLhcqKoqeRGsb5nkXdcH2Tuzut3Y1WrjzQCHt8enz5Sw/2XeyOeaW0DU9bqrPkZBq4u8a7dDCTg7QthxPgHb+Ey+Gzj6WNlvh+I3JM3XjoRgPLjg2Usi+qVX5l122Yew8ne59u/a9mOP87Ht/2Od9++6X3zmTgRz/zWrw88rmBaMittU4v1O+bd/dfoT82cbm71uWuHmX4gumwnAv+r6rwZfnPFBPyXA1hYOF84PrvoEERuO8S6wvs2kMyapX7EdQkgAVQkPwfGvQNCEwXga4vBDODtmwmIMl9xZCE/hZoK4uB7HVLOMTOthZ+op+1C4OoWox0DsY+pczuFBih+qHZw9LCcK3gikd+3T8UK/Zsw1nvOZNu3rEOFrfrpfTu95grIYV8zaWwwjVlMYy0XmEMLmzHaE5WpJs8WpCv0Nr3vWPwZuP1QZ65m5h/A7NSygaQKqgLMJksKqOFkTTzNIp7+r922FkZyEyrVOEDXZHR/uI/2GY9sEXTf1pkfgCpSxSS2b6ZmQRRHq1esAUJsvlrFDYug6G1WyMlOuv1fJSl0UAK+wJNbFXO4hrJAwuY5q2YzDgGuEs9ieB29djATGs9bjQBb2xDg2t72hYxD2XVD2ELx+LIT9iPbvypd9AGgfAbMPcmZj0oiybAdok4p2qpg9BK9cKMXyuRpuvxGjYvbteZaPqtl7e+NTa5tbKcuHpV5cesBZSWwDcDvcfSsToPWBWZmVluXz5VCvFLddGx1tAWq9h4VqVNR6Pc+ngBYqWqYKzfPT3m2+ZV5CUXthxd3fIQVMJ3tjqGc9HAZuvxxBbXkqGC9MzKRNgHYHZMk7+JsGpisdhnpgxTIPgLP/P3vvtiPJlqd5/dfJju4eHofM3Jn7ULW7ugp6UAOtmWlAA9MjBOJiLngBLngMrnkSrngChIQQQjAjDWKaHtTT0F3dXbWrap8zMiL8ZKd1RN8yWx4Wnp6591Z1IS4wKXOZLVtmbmFubm6+fuv7vndl0CbV7A+Asu/7zjhV0XryVvBs5b2+H3NpnwJaj06peK5GUOu83sX2T4HtqLwN/tJ39y2vXxZx2fsr3z8ceP0iZtNCmRtc1/J+J2CFPCpxmTqC2WDLMBwcyxcidFvLFs9nmbRbyxfPKxb6wjW7++O6ZHEc+sJ3hz0vF0vf7rZseXMRPD/E3wsj0F3Yvh14uUYf0NvLzFfO2iYM+0JUVxHUJkCLbfUwOFa/RIgdfj9GSJvRXlmXR5Wt8F0PSOt9uHNy+bJwd06z5Q4K24yaheG1RRvLF1Djt4IBBBsmfU+GL8Pj/GJ61nvKTGCaN8JbCB3T/CPUlaEjy0p6LCc7ZRZVR0UQqpXXrzK1vMwBbUfYOrCV+Vbt1AtzvhxVt6dg9imwheL2KdiFzTLqtvVHPpeHi/1dcUvt12XYvBtOUAEAACAASURBVAZcDBHa7u5UnF9eGb/bcao+3rPms6ugLgXTtzaOCQDU1XdJBRpNXgFooaHB/BHSRmVtUtQ+Wh6PjD3oCHCZ3/HA16Ny9hHUxhEmnnIA3mihPIJe2CKfAtoJ1IYBwXWjbTKOJS4fj3H67OFjc6xHH6wThUfPPyNZRmBr9/XIMpgntWrJbCpEyWOAG6OsCtkHmg1fZj6/MmTubODlmskVAC+iDatRZWsLxkUfga5YdORdSQQ1JuS+rmBi1cb8W5m3xAD5YLUck/egyAxEeUlhGIgXMfM35sQyFYJr0E3YBpLJWhkKdUBAxkLTjrAXGauaGHOI/UPOLWDtWLqweAJjY97tST2ycedgdw5gYzZtskSeq27noHZum5xN9sljGdWnE7Ad4eaoHh3rp/zcEwXuk1zYaFLxNI82vq9TRuyorA3wt4vWxTzrHMAhjzadSdGLu2X9OBAc6lGkUDpFFkrehfBRaQvAGxW5U4m3YRiBMNmthbI2qm6nKQQhmMzj65NvYyZtWocrGaOPxnueCSQWM7vodCe8lHNlK5SyuAzLZza0rwUjsSe7A4QabY7xt5HXcMxkJuxJHiAvGocOjAxHMqYwfuVSxuzay4zGDFsVFcJ2w7lcNtZuJZdrpPoR2a3gYjVGtSL2/Ph9BQh8tHmeKW0nyH2qwI3PWAWGPS9G22nAdeQRzwBusko+5t9GRe44MH0ObbHe9zvOi9WxDP2e4w6S6hirxrxc9OkD6MJqeQZq0XYKSI53nigMTOWJEjf9zadK26NFMuyaBzMCX7+MamDAZMc3xLuanmTgAtYCqqI0qqaF6yPMXQn5lq3xXCWb7I5RnubiCiZpEdWT4/Rtv4v2yK91H6Fxmub2zKgDuEVdmvB6mFAnkYPLZASaEYZOYPdS8GixvK7XoV7W5Nsu5M+u+PDmwYdMcHtowxLanhCoUoruQGmQ6ekDE85EMAsgC1Utcm5rcmHwgS3y3MOGGTAXFsnpzcI6tJUKlsaBXSjhd8Yd/b+g5my8pb3V1OGeOYO3RxA9gW2oayF2xHcAokdXSpKKObYjsAbkjedlAriGJDEPkAkF5ngeAVqHI8CNIDbWJ1gL0P0IcKMq9wmwzVQZjOmYUmXorWEZCwTlcB4BbnusT3cj7Osyy6myjwA3KXD7CHBDBLh3gVEjo0F7hLEOdp+RzVB8jagxjmMrxuU0RRtkHLODlfKowIVlNoBsyqoF4AW4Vd4SUyUB/kYIzwUVGIrMBUGli/PkRR3hLBS0nYHBsiCcQSwrkUXL60inEe5rxvPdYN8ii/st7BAV0nJS4Mb3JQRqgqcvhwNtjKGrrKZPF2v62XKBX7hHBa7H3XGIkvUKylsDVS0LJRvMwSyqpWi6A1eiDpy4dXxfuqGyUgLY7qDCVUYzoxRTxuARvvG5qlId0/DfllXQtsmYr1pV9L4fsqyQsm3dXl5US2YcFKVB+1AqzgceyOFxXLfGUS4WYbAty2WVaX9LuSijMhfPN705RAUuvu96c9CZuPGD6XkgqxjrdC6fKePuWSYKNrgWql6UEeRq2ySr5cb5Swr+PhC7tN73GWeNJ3bdW3uH9wCQVTOG1F6oWItLpQZ0AOIczwGuDORgqg2F7RzgAhJDqdsRSQxtxX7QDlB4CGInmV/CnwfgNylzkaELFW7K1I2WzZwgL2cl53XO+YMJ/uKNdvfWW8V8qKDm3QfRrikODu/HUSKjRL5UgiFr1zHWVkIUgpEUjLcLzqn13uecL2A7jbEbI8T1eSC2ycl/AuUtYK0PdEAHz5Vgbev9qyGwA4DuAbFtcI6fbJQBauMgSwYnRn6fgK0IozoXYBgdZYb4vQnh+R8o9ddfW/MCqWAbYs02hOwDzreDcy+g1v3GhyoL/mIt+Dc7T3zBaDgEylMJeCuJwr0P5ZqFWjG+wbDXTy+rV66zn984+6MN0edqVUVAe23Nx/PlvJQfDK3+Oq+ylygBdW+9L40Hlw0M+4UyGGBWj1/lUOYvHbH+Hioy5MbMwkhuHe7NrCUWcgpswBPk8cZxMvNAyiYr5HE46GOkyZoZ+WXI3wK4pyAXAtlNeNxP2l8EtkSUYC7A7rg8ZudqeJZMmblJeZtKwNe9KmFvXDLyEtucLsd9iKJPMFeLqmfOZEEoncrT3N1jxxkOBJlMAb9E3ADVrZaL7pk9sJ0oXYdRiKbDiHD9gT2wPdFRyXsKd2PuLtS6Qepd4MsR8N6a2+wiAt6jVTPLBVS6huUiAl61ygFwz+XsQoULwLsC1BWSJVXuvIQFM4AusngTyEUO7/vyeOe2zZ5lBrm7tWm84bn2QoTStWKg3GM+2TCjpJ/+CaP1x/hO7D3j6KgzKAU5jdIHKW23MQC55dd/oVtruHBdVjjNYOMMlWzp+sEHIeH7dcgu2cCFXuhdMfCKA9Aq39ttfpWVrgMn7jlXyDFwO7WKtssFR8bN43LmdZ7g8MAzDRhs8pWXZmctL2Tmuqyfsn/Tei3yIQHfsVQ7LQpkG+BbaB8m2AvnJ86DTcsvfS9bIfU25DwB3qv+oehFrnte8I+opaTi9UyIT8zWPzim9sXCB2cHWDZj+71aehixpuW1710CvbByjpDYcwtV7ynU5aqU6Bz9vsC3Wq25G3QYBvyWH6cEfE9BLzpw+/5A5eJaBTsYzJ9T+iZFL86XYF5CwQu1L6yZkyI4qYOTEjjZNkMRjNeNcHkGhtN8QVYD+CZwPFcDw23lUQkcGMnHGIz5Le1i2DtYQsOGem4NnaygUwbwHAR7axT6Jv8uoPC77rPn1L2PsPb720Kfqn2TpfT71MPnLKPfdZwJEkPEnVTDT+dP1cUAXY9q43fv99FWdg6UBylYAsvY9hQ0AySvVrVgeQnlrVgWo1nNw8ExZq3Zbg/e2vfDW7T/T5eh/RPeCcBVwNg3d9ubzJETtewBVvNF1p0Ds/M67Cflo5rBV5/3lv+KJLxFw5fZ4jsVEbXpyzee8c9ImXNK6XTuzsHscwrrdymvf9v6d72H8/p0PN+n7bzN+/7uH7qv97VPgxTSQITU9nRwQqw36GQT4RMVzH+2NJ0SMtjNofpJqTwg/y8Grv7SSCmCZ78oPxm+LJ7lUO32+WWEt9he2gN/Amf1hoTVxlXPVbICxljopDQd4a0zyIuN92U+wtlUP1fZeve2zXAcNik4g4L2qIb1EGg+KlTnoPcIVCdweg6s8m6TOdZbOJ9yr5WoPzgqXd8HYmFHHLfLbwLmiRAfXFHaFzJ0sc9w+JrhZ2dZLCpRXot9b5uklF2USqnqEha3Fh5MznRO+JY7iHOGO+48nPzLp8ucxvp3lIC01htf1C8e2+UrXxR53u3utD18HSRXsc1pmQmhNne3Dr9SaAZm54Ol0vNjUaxJ5IrvNvdDUrymXNg5nD1XFy2Lo0sGc0UpK6hcu8OdcSKzeN28WoCEZ87poLKFT68BUJvaAsbi3CA3NstzgZ+7+92tIFlQVqHXx1J32Jq8vgQPjBmxsC9ev/hAVotLPugudIed7/uOdW0P1ZFmAd54soIiFipuXKPIjA26nQbCncBZZMdyyb3pj4FmZy2Lz6ljzylhfwBk/aH3je+CslyVMX8XgBb75t4Jz4V7Z6k7daqY9aqwUVU75c++Sw37xNp4UtKyzc8NU4tMVhfWdhsh8wurd18KVSwGll1IO2xlfvnKmcND4U1n1OJqMHdfIGwtF1lR8fKi9922QOmahwUvVoPXrZfVhTSHB5rl0cIRTsbMWRjKTfmyvFj0i8vnRa1cPRjd3H399WiHHLNnR2vjJ0A2ZtauRkXt5hfV6Cii+ycKWpgHLT9W9PDLI5ylfgcgjd/5LIHap/mzSsRlANq/Izg7/uzjkhEvAvk+lZzJqKZBHm0CtiOILa7GXNoR0p6W6HLACEgA26ftoxwXOAqjKxWDAiRm0WpGcCUqrxkF3SKbNi0HeFpyUccM2uFwVNUe606BLUDupJ5lsMM0+4yKG0teZ6HfNby+Xjlr2hG4Xg7ECU9PPXk7rb+6eASy4/pRSTsC2kdl7b6Q1ZVlwl877e6CPax5fnUHVe3Ruz328whmeMGzcMitU3dBqefSdfvAhHI8K4QzrRNFBUjrYDWLDFpvei0u6sI9wJ0ioOzElS3sm96JumYIqvPdBHDHectLDBOnsf39pL6N7rTkWEaPitzIpmO9oVIoNhSW8kaETli2KKAyjWpUIs2I1kyqN/zm4zxbLLKFfS0fso9nFsinylss38qDvLYAu/f5ZI18FvYC8t7KTfbKZKzLrvnn17fm029W/pvCLJcr3bJucPXevflNPoe2T2DuHgrcpWbmoSBY6yuocbd5qkvgdvybQh4YQz8mosUiz5wUteV5Fe3Y2Z9iQGclD4GpwMJ2BLYJzAboSkBeIKJJIBbq2zmofQJoZ/doEFqA3Sp6jYg8466H3JJNKlzYJq+jwaXrd4EXlwQX41GBW+MD6jk3gRcLQWJDvq98dqVJ31IQ5TKqbpGF60zBZNFG5a3IuuD2FZMXTQS7sE122wUycSkgErpyI8CF4UDkSaPNMRNdYKIaQ1WjJBMfd0a4FQLgwsWQiRFMQ60aAW6CiVF9G28BU/7tCGOPUBbZteixnSCrj8+go0L3SWbtXDU7h7MzdS1e/2idnNrjkp6rTCs3KlGf5t/G7Sbb5Md8XIDcaDkcSF7ImFnLCv4+9W0EhwkiRkUolJ+MHa2SYfDHtOe5elSvQt0qHgHu4zUSyLuWxXVME04NL/poXTwqSomdA7fH7QHZ5WrKwu2OAJcFgyFlI1Cd5jGWKL53uC+n91BeymRDDHiLvwtdl9d/oP2b/yvjJPf45mBQF+P9VhfWVzeIfCYybse6v/hqVN7yio82zRgOnwemXnC31dFhG0N9xIUk+2bv4+W9hPQJ0BaDl4jsxgl54aZts3CEuKJ+tLRGuwiCxzE8x2OebJVjHeBt7gPZ0WkAls3xcn6iwC1HBTa+iKModsy/fbRVLkf75EEGYj2jbBFoQI5wESi3jAY88hXHdWH3wPjFVYS8UbIFBS2E9nNgO2XlHu2Y89G5NSlx59D2VJF7XJeP+30CeHNJge2jmjdm4O7NNipvT5W4pw+N87xbqGTTlNS40YAg2edOubhod5WVEQAj43Uz3MX83LvhgbIp6xT7SarcpPYFqI02zFxFSAswnNolVS/qDxZGXSPYvcB5FBmt8gWtsiKUgh8BrigL1u92BCvkwhm2EILuIspNGbdEQ/z1+Zh/G9W1UGCi0QCre4pgN+csOKsZEhYj8EVmiA8M9SjRLlkrH4YGADd046dqzL4dHWPjlOAr6jVcz7gi40YL4VqCTVRR4axJRatqxpeUs/H3Q8rRTTD4KcC1NER7XZUslOP1m/JxodiNFW6AZSR84XGDjDm5cZ0b4nKqxygbZN7CcpmnHN1oec3pEpaBQhJuJ7XKqMhHG2VA3Ltu/xTgTrbIhvgx9xaQGFOCt3PFLeAuNLAAqsjDrbigLviYd4tvV8NlVNpiD9F+Gr+eJ5tkvDcWecSqpN72EdhOgs0IZAF/0/bIr40ZuN5G6AvugvcA7QB48V7LAH30ON4kqYSNs1BU0Lda0972tJAV/XhxEQHugnk2kAivy4I31pPUQ7AqY+LQ7VxdLoQzjHcR4Naq6ZqodJ0UtyEH6NWsk0UrGZSiMPjFBWj3gLRQ48Iy2UrFwIFQBwUvxvaEXC3NYIIiakwIJWV5DyU6gKwmX0nkfDAiwFzdGl+VanCMSsnGelgqh1XxAtm5LMOXdxTtRtgLpa4ZjJeFlFw/VedSNkJbhWNRGQ+DPWjvcWuFJ6qHGjkXggbngiRqA+NHgOu4XJvgeuW9Xit1tZRiI2iEcnM4O7dQngNctAPobYkJANxF8IOFz1IgBuVtwXxRBA/lpDi1WE4g9zrPs501h1WmKu2oqyRnUJweoMIdNPyeou0ysnZrFgyuS6jhUgZvLAljwkHNiFUKluR45xgeBoucs2XB+cMlBdUQH16Qu3Cc/YYHAkSOvfWShStA3AsuDl1wz5MKd8HkX3Xe/l7L+DcihHidTNdEzMUFsMXg9DnMzYP/BJm62P8lZw7gNni/AuAFAL4Q8tuDd1clF/fIzr1iVHzlSd4I9jB497wjBioSb7zPGJVbYgNyd5/DkhowmdgDIO4zwbsPOX26J/alWBavAGivnHsJNa5clkdgi/3MlbhfHro3lQv3O0/ZV9YtVpwND56MC77+yoZ2haxRTqufW9d9LET5ufP3PxLs4tcubEsKq62n7QWnC5SXnGUPwbMEdRkeUGkEvFtSbU0OJhRd73zJorWMjSUFbjjzMAKNNsqnJbSAUOEm5e1pmayVAXKvwqjsPZ0//R59sjzBXT+qc/NjXu60HGQ2oP4qaJ+UvDF/lwnVy7rDuhsR9vtJyXuEuoC82BafITtUIVs8MNcvocy9sru8JcnH3N0hh2r3crirW67YgLcV+btc2AR3GeaJKKl5Yc18Cni5yHQCwyvXCQDikwzeFSya11yLCIHlgud6g16LNghlT3N4k11z5ie7BxScCKre3A9QfWYAvad5vPPs3SzAdjWfwG+r5zD3vrikpNKVNPBNfmPCT/4JU6tnsUNLUtf9ez+Sz77a+N1PL31W1tn66uULvd/s1b/4a314/dnf4D/bG+0ruxNQuxah59w5hoxeQOKH7NpKb3sodBkL8qj4zS7ZursvDrJsancoGrHoW7Xky0nNm+BvblqfgC/gLmAucW8O2Y2/Gl7XB1bhF5aCMnc9vCkbseyxbPJlN6p6pbU8E9gvlL2Zawodlb1QBGc6rRtUznvKdtX6mhWq8pf736jb3vEDU6G0O+YoIy2LgA67YKNPxeCLlYKyxGt0hjIlxsyfqALG+eOcI2BNwMIZKt8dy/2OVA4IDMCLjN4fm3ueFLqYP1XzztW7cZ8zBe/71Lzn1s1B73w+KX7J9k/A77sgcFL7pk7ranUl3WB832+OgyWSWqg22uBnDcI5Fs70mBcBWt7W7/hSnFpKKzYEE3KW1MEiDBzLqR5l6bTHhxFfFqlETvDcCvosCIYyVRT2u2ygv2s9APDvEgb/Norh+X31VD18ajH9XbA55QnHZ2R4qUz5wvPlebbwuP9kM/39SqiMAZDHfXqmMkVlkfGoYBbk97uDcA47/u79lcHbn/Kh/5NrNfxoyrLtelsD4KqqHLqmwaMrAeKmeg3Trdl6HiT7jJGeq2c/o1wBxmLbJsgsjVo+V46q6RFix78J/ij27XztZKmNNu+y2E7bzfeR5s9Zcp/u5/T1C8QjeR6zWxNcf+/3cvyxBKNWnPwxIzrlQ8/LnkuBv3u+r3N/dzovccAADx776BiStuLHmVCP9/l0Gf7XOJ9p/fy8p9c83S7eK2fXVjzPs9d8kUdDE1rzsvhYSrtoPje31ss/W/w0dCyTvP/K+eXvC/biD8ITG9/AjpmtKVsW6xPgjdbAcE/gAlTYHK2QuVCu+9YyqG+FUo65CaAG5ZiwzPaxHsck6usIVOfgdm4hHNWrw61E2DnaP+5LK4I0Pz6uKnLtN5bl1yHIgmH/sYTlsO7VmPc6QmnkwKpywcpiwci+oYOrzLIspO83vDXZUFwsK2QUuOHgAVttdROkbnAT9PDVeats7kfYKlZe1Evuhv4IZ8tKZK1fGgYfmPqKO5/5kvYZrg0jKnO6zMmInJw4+FUf2423oWjAdMwWdrCw64nkJXzzxvqpnbbGCT+wzO5laztbyfKt8n57r0XQkBS4LK+taXsOUAtQigzXZFVcl6UaAe5W1+VK8kxEC+LgvCyWqyDVqHpNtsdZVslHJeyaUvtMFmqeEYv9J0gsy1VQeZk1zS6woQ1zRWxWLoXKcxvXTdcHcmOTItabzgLmzq2KcX0olflFVbqsLLjICja0LXXaiG6/xcUY771RIZvVOcBssjeGejbCWihtU/k+a+K5ZfF33Vj+DtfPQW20K4bLPayFdR+jJc7BeNQLeHBBPzPlyb7Pyvh96tk5vBXFkkE9a9utjGB2KqGsZdW1gQUya19PStpfGl7USuQrB1gLQKs330p08jDT7XhWKpYVS3O4FVwtep7XzB9u0SUjUuYsOUjSJ+g6y6MFpD2novXZRUnlDbHdLxxffNhffPrv1h+o25vusO9+/fOf380hL+apWPNQvxTs/m9Hi+MIaD9UyKc9/b3yqJw9yaE9hbNCTMC2epoN91tcE3NYC0j7NqDNrii4ZlLPFh5kZlS88klJezVaHY/wNubSOggzoaL9ELKm3Qh8R9Ab92NNdlzv2o71h5zqG479jPtm+QiPZXGEtvGGjUzamap2qqNhR7xcrlzXPPDquoSltUcv9dH2GMD1eiDui0dFrZdHIKvbDKra+F0X6YWvYLLIOC0QQg/VLcsqDXDL86VNgBbtvLUDlkV+uQHADY7fceFfhMD2SWWrqCs0VQcZ2uBYJRU1laG6TWVG7dLw0iZYW7pbBkXtu97Wuep2POZHiHt+m2RSGM+ICEwVjlQDkNvy5/jlXhjKOxW6QvMFVKMVJ3i2d8awxToQbQBwqajvyo9+srjQX2SWV36uwJ0D2qew9hHOjqpbQN1nEe62+SUDrP3a/exrIbwssmbdD/WmLPZXIXDfd9VDRpsLPIAMvjpk7S+fH7487I4K3AYDNZ6HlW2v79vdrnxW1XE9AO4Ec4+KW6RqTTbIUYE7X/ZURij7XgvkgP7R6Bg7qmePkBYK2gRsY37tiap2BmTju3O6/OQtQ1e/F4UXFpDoCG13gLYYbTwC3VhC9tjDJ8yLHFb/RyVusLulFwWeOjcuDGvB1Nb54VJ4009ZuCwCW1F3o/IWZVsycd0Gd1dx+awJdlcTPoY0QFvpSeZdCBy5tm0IYqaWFS3skKP1blKmQoFrW5FyZaN/I+Du07+UgmnFCGnHPNL46Uuq2Wn5SRbtcf1pRu2p/fEIYR/tkJMS96n69ph7GwHtzDr5ZHn8287ZJyP/NuMYW+gth5PH078xqm0dk0gxaLsIeCMchE0vYmejmHecAHMl4GT8iGIZ1siP9slvfa75yK7GHFyMDUmq1w5Qk1HoHwelx7zeBNCRgds9ArjJQvkcvI23wqMS2TKmJitleXkcHR6h9aTALa5c6O7EqGId9gEZvrA/VleKrn+W+fa1ZNWNDl/8y18I2RgfAS7ydQGHARnUc27vNaHjPIJa3PI3Os7D5/jxHDxm6SbL57gfTDMFbjyV0DXClHs2nWbgIrf4aFNtDwxK6JjZ6wY2ZuCWgfHSB38vGL9ysUT2LYZ9RNvkCebOs3Dxelp5yuIghccsXFgqx8MZLZcjtJ2UsgnmHm2WYbc8pchASUsTxI2q2gtDbDs+BqTt0/zcbjmeg6ntvF1siwxciPOguk3DU5K1cVLkzk/cubq5enaekzsqcjWtpJoALtwCOClRE15T230Er2gTlb8ztS+smqG6BcR0wR4BLo4FNrU4fVClJsVvLXKqR9YQIe5NfUWXSvqkwE3QFBbKvKiCGzrW4QMfAS5uPo+fW8clLIyRcxfrsWysYXEwWbGMN6ncdBHmzjNw5/NOt1EFqqHsDTy0dhotMoFXwGeA1wRwIfq0sFmeVMU7Y6jOxr9zRIZjLi7ny2i7fG4CeE32xhbwMpio2IV9cMrIhcUyACzUtlDZztW0UOimaa7UTfWoy6FUjZgsG60TREZrLqhmjKCr/SDLIlnK8yxC3IfmQF+SpD3sjWMAdYeO2GSdHF8O56diUaM63s9S9q1BBm4x2k1PddL7eF7xbW2djRA2TQC5ALHBDMRUTmg7f18BW5kq4nsClW4vs9gmqnWtJjvZLo85unL8PERmquN2eB+gwh0zdym+Pj68Ll/QrTG0MwfKeE4v84r+rfXaXwnHmyD9dlHzexiH6iEg+skE3lCuKihyFfPIEcApi4eKrFsobeN7Ptg9y2QtrWa9yA+F05XziEpWlbKaOcf2yL89Wi/DjjnwBjbMOov5tYegZGV7/zqsimeq6TqL/AA46APmBl8NnfF1mWmMc39ir5xslmcl2svBveG5jB7SsT1gb7JYDiwMnfYV98zlGadovyzrptOFCFCYMsRsE/Jqx6Fc4/PCvQ+u4lw2+LVMFC4Z8etM6aTAxevuBn3gnJWtI10IyOd8c50XHH0VrbW+EJwjVxf9G6c2yhiOg7pTm+ZxmE7UWcWs3FJIqb3z6yyTlqjNOItqZR9C3hlLe4f41ZBFISgT3QNxWgWb70mYJTkl4SEXnxMChK7Hedg0l1IgzxvDW/gVYx4BF7h4SkaDI/4GQJUxkj+6qD/5pum/ttbWLrDdpWC71vuXJRP3XXDXyMrtA11KRncZHtKhsg38/kBMLSOk5KYmf7RnTlAXytw54E3WywC3LLgb2C1fMrb/JtDFDWd77d1NzcVd692zmos3AL1DYF20bsa3s7frWvA3g/fXH0v5+YvL+kd9O/zm2rpPoLxdEz1R4Cbr5KyUL3Wrv8qq7NWXh/6h0RgpEml0fMCCEhcer/fO+4LxZo8BAETyhjP2C+cPBYU8Z9wEwvvAMKTPQo27ZFTtPPUmoKc9PjeUjPg2BL9gjB9SufFhWXK2/9Ly5XPp8QONOiZ6EULuGMOTrp8rdJOFMsBsUt3O1bdJeQuQO7dcTvNQ5M7BbrpXvVUn8jbCV6QZYkrLSWmL+qluHbRvGJNQ4wZnMsDdRlX9YG31BO5O8DbWiVoP3pUAxNjmXXA3Qd5oxxycBMxNkDdZMz8Pg4sKXu/QK6bT+pTPW4dgWllprH/uO7+XiziPtmhzYIUH5N1j3Fbg+4GoAtwdVBU+Hm7ZrVyyvaqpNo3WIpOZ0xbDuI6dJvFLIl40Eeje55flQu/00rXm6/KDGvNJ0XsEvLoxWhUCEXgL1+rTehe4Dj/7jx0UuP/+j/z6o6UJ3GFUE/E/+sOXq8uLWj1/9bzfb/fq59+Y5q//9RpOzAAAIABJREFU9lvxz/708/1vvj30+d3/zdrBuKvhjYSq9VxG71zpC8B7ugwF79XwIPdZ6Ze64yjjRez6AUrePKp1zDFLFxm66F2EHTNA79zG2eRVu25vqwOvNWNeqaBdUvo2qpbSmAiDm2zZQ6Gb+T6jy1cP+aufDP/o7z172X/xefvrv/i5dl0rt+uP2kOxEG3T5khkYkNjyWqicslJm+Ch4LWGEZQYJxP8jxd2yzXlQauyDeQXwYse5tUAvC9sWyTF7kdQhTumNpOa90O9rxohDGDvh2bPmxAMrJo/NA+8CeI4v/dc7kShCc+Jk61zBL+eWyEkP831Pav4dQYKnPjj4X1g+FTtC8hbr9YCnd7nFMCpAzUpcmOAgQ8iwVwLJ5Ip7xdlAr6AvMjsfQS54zKAr3LGD1ntkxo4KYA7UkjFlrB7BvRFvnBUAU+20rCHdlw54fQxMzgpjE8Vx/PllEuYSi5Kw2nIoKZCpwzGvZy+78kmGuveZxmd1MBzIPy7hMNnH5rfUfkum+jTjOEfss/TtslGOuUTn1uPul6MkBcTtjmtS/WX9k24EJl7meXKMR4u7OBRQlWJsuNCzpdT/by8Gxj/GzkC23ibdcBBjxnI6bXTcaR2OMZTW+wEp9+6Pia4mLaZw8bfxfxv8x5917bpb5i3O1eXIDzW5VZ7nNPTeexjvu50+fScf599pv0d2y5fPn5eqxvKod700pF5TYPTvOfluF5dkCovj50mEZROANZ3t4ayNQG6mu4h8GqFvNPAPcaMjlNs392OWaxpAqNt34zgNAHU07J6FlvPs1wxX9YIJbnK961r2Zu/8OXqogIE3bZ2wD4XZabi8rYbFtIqjMujbB1kzJZlXvDAXbP3ghvuvHpa5tejYrUz+L4MT+alyH8QXE3wlNcWyTElO2RH2MpE0G6038VrGJdbzjVPkLYQh2hVBkirqXCOlAO4nc+fQtoj1J1el+wecZAU3Rum0vab44CfIlMq2ODmQDdXWa671i1XV6prmjEz3QzucP8tL8pVAIg1QyeEyKJydlTDjvmw+N6K4HVS0IpswduudTkGI+QZaw4HBvgqkc7bNPE7mqD28M5x4ln6fsbPYhwzwFBQpQjDQQPOfq+8WPgFhtGiDSOLuUUmUJ0f4avpbZ6XbHl9zSSehvaHMAwDdcbmT7Jivw+EfVeb77Ptd91M4kCeURUbIexJCUAbP1sTpJ3ny+LZYm5XfASycXCIcFx36lzG7Fvq2PJK8vu/7UN5JfEP8ylvNuXQRvVstlSqXA92+xVc0L23XcGyWkFJ64adiGC2eygAXs3utafikqi8JLH97K0cPVIV8XzFHO4NsD+3nYugNgQJpazIF8psvxGQFI0Q9orY7rOoph1B7bWTD7+KebSxDX77ZRc2lNeGurvyaIecLWWqy178gfjguqpK0bGHTbN7/cu/5Az2xul7zzqPDyKTdRZso1k+WhxzxnkQ+QhhoRufl99HRfsDVbYRzjKRA4LOlbSAtEldO6lp55D2aHF8DtAerZCPEPZlMVfWRkDrTea7TcPrF8sEZbmzJelN78sbRJyMNsdQxx7VtNcswdqY+DZX2yZo6wZP5sB4ebVKgBbb07AntrhaAc4CwALUjkrZQ87yxRBMU8lyTaPa9pCL6krH3OJzy3p/oRaXeOC9faKgdUY43YgR1Iar4Nh9ArUjlSHFsU+SHZKypWueKGuDyCvm+t6LbAHLY8sLStbH8b49s0Kef9THLFsb1bQJ7ALYPipsR2Uu1g1sid9SGef8MR8POwuOc9dnWl1rZe/LQdww6Q+WuDKOlbUYwbIXoesNW2CAPzJwvQi9dqxcy9BuDNXXrKjb/OOfUd1/KTamatnF8yxBWahnz83vyw8CwGzTLd8kSIt5vAbcGPKsWQ2m3lXF7sY5odt+eY96QFzvmGt35X25HK7bbaWX64fS3r+WgLRKCnm5fl5u5NU3y+6LVw/t/lBeF1XzTbufq21Hi+QYq4WuoRUxv5uX0fY4xO7nucL2LUgbKECgMtWfg7RH9e2pHfKp0vZdytvpbYdpSKaQWzvC2q4PjA+BZatYl9bJIifvfazDfOwOlZ5E2UUlLoL9skvHh1sZOOQFKhN+GPB05PNrjMMomVi2I8hFeaiYvDkEc7tifG1JwE97qIkBNI1PVaSqLjhTMpE3T1S4MYu2coC2xDLvm4KJZeLdM7DLkdBkYB4bge4IcCe4miySkY0LoPtkeW51fJpR+z0UuCeKXYDb+LGYwojH7NuZ0jZ+UQLqprrxNUfVLbgPQPOYAxuVt8iaTaC267msytHaONkoz5bHUznB1/GDTymHNSpBY7DtFA85Zd/G/WjDAErHUoZomRzbqjF3drDM930IdjtaPUNBG/c/8gCW1Y6XJfPoAbcPRwgUA2DjowNEhkgMwATHJsxjOM2kTI7zsyzcqNYaM3HPgmvTjBbOYfA8d6G4sKzfVCH/6cA2v77n2Rt018M6eQKvcUcldzuobNFfN1o+x+PDCTKHMfoqJPvlqAaH3GoEwBFQ46YCqD5l9U7HlvJu5/fV+XHjvKZ13hzG8xgzewMxdxcVt0dwmwDuE5CLwRYlxl5ghOTMVrkIYdizBGHja0CNOyljU3mqvD1V446XCYt2yKfbxn2m/c3mj1AYcHim7B3VwOMUFbgAqfP8W3xcE1C9kCNITVNqNz+RSZmLugRz37CcbsJAO0Srx1zb0Z4Z8Pb44owT8w31sJD3bdz2+Fpg4lxEFeSpNXNS9ErmI8BdZitaSRFksBRcz5gownVeMahwk5Vyes3SGbasl+G2xyCbUX2rVBYOw8BhlZzK1H4OcTtk4nIZu+qjutPqUbFZLGmwhirOqfOeMpkRlLfIa9VOR0BpYEvt4c46TgC1I8AVkWSh7CbICzA9KpZHoV2Ct/GC5cuYfZusldP+5vA27R+Q+F0AF+AVo2rmxxQ/O1Om8Pz9ncNcwE1FjjDud1TrjkpaqHCrrKQrb6lWUBI8ZuH+rfW0h/nNDM5O2bfxZTCeAfvABMBbFCuC/TTOHV4PKtk0Ac5HO2N8xKAwnnJyj+dhslNG9i3eG6hne9NTEDkR4KvKCSB3fLVxe2iKYLeM/aVtkIA5H4qTFLtQ/sKuuZpUvXHUryrpjSPaAOkxRtdS0U8vLv1HGfGW1BHg+s7sozo1U1AtRUtlRVDXwrlmYtr9CG0hdGb9mIMbYa1nTe9CXokgXZYxqG9RB1grqgKOLcE4dpAc6szAjcqiMheqWKZtC5WvbLqDlZJCkS30pt2rVbm0u37nFa8yybX1IZdI3J1KHpgDkFUX5YXZdfssUwGZt1hmh+FbUryIVsu93Q+S3yjj700mrpR291nJbmwf3oRMFE1nShkIoyOj1rpz1nPGa3gWYOT3ANWY843komp80Gse+ELC14tB1d7CfpmFcO+JLl2AyH0cbZIxaqUQlffYT3A2UKW9bSXjVYsYb3IwvYiK23kW7mjV7B2ydhPEnV/vhVR4fd47FwohWE+hKRgrN4PGV08L2AsQuyGpAW4TwIWlcoK6gvEB7VLGLsoPyqK/ZOGyJ7bLKaw6YrsFC3JJAU8KFurblxcL//rQHZxzqw8vF2xo9LcbrW9gpSxCWDlGGL64q8gXgfhmoPAMMPch8HpFYb8jtkSJLrKC2ODJvxCM7gA7VQhrxEgjyMBE1a5fOcZ3Ce6uuPyy9e4GylsZwmIl+G3j3VXF5V3n3c2CizeNdzcM6mCPEB8i7PP3lPyNqLM/zrT78xfeX++IvloRvUIpluWrBGxRwjq5vij+jaG1X3wzaP+19fWKkcaQWdyPkL9rKIhrxrpfOC87HwTg7SYEeL1On9oQbl1ofl/x6nMXuopYvvGOr4XoN9apAcPHKMSbbTgBufc+LBecbBO4q1mgfQiVY+qOvLsgLraBZM/JVbDngU3PgydZMta0gRUI3pmXmsvmkhys9111Jhs3qXPTurladwZ+eUPQSRyd9+PfeBWMSPXz+XiPlEVz45uqcYx3qjok5e4R5k5w99p1tKdQIIcXwDcpdudA9xzcjZCXC0Omr4/zswzSK9/IhjI/cOUj4E2ZuwHiE4DfwJKK95jBS8bvWOGjbbNu6+ug3YI5/1osbYK73g456iP8FZlf9HeqV7X7RG8coK7jzBjrlznzLcKLKrKVCcKYwGDoME4T2G1ElV0ODx0JyR7kssD8IVtlgLuoy+xg7/OLcqEPGt+xUOuan/0n1lz/fvgPPxmyf/Cx+LB+9uz2+WVdfPzJFV+sFk9GTX39+bflP//TL/x//+f6/vVnf6UPr39jL7a/ElDedmLpEsR9k13KlW0898zCypkHZmp/wFCoYx5vgrmjandtE8DF025S9KY2+BOTkhdWzUnZ28raJQUwcn2xbrReNmrM4TUqR/5utmK5GSLwHZW+Kyacy9avfm/3j/6Df/PiH/+DD1+KfLGl+9ddYVraLW7Cb17vin/+Z19ufv7lvum2D173bU5ZAdtFFrwVLJgdOYfvnTg+afyQhpJzHnN+oRDueWZW5lDjWAaRRwVYmtbUFb0XDm3iM0jM9R3HlrGssB8Ou+zAqN8GGW2cD0FyQNtXbhf2vLrYBtXyLLPoDP7QHEqAX9g2P4JcxZzV+Y/9ziPTdw53T3N8hVDsQ3MvEiROmb3nwO4PVQGnvxdgFd0eEPwz1/mQ1QKd7dHScYK88W+fsn8BfbmQJnbuTvbM5xTAWFf63sHuGVbO5+yhUTdXDad925g7Pp5zwRxyQoLzHHYx0Ub6XctoO88YxjEmcI167Ddtn9RAab9Hi+ik0oxWnqNiE2phSCA9d/HhDyA4Laf5mN+EDJszJeBwsE5i3el8eh/m6+fXY7x8Z9uervt/a/kc4H0f9K00+j4x8mzMT5sDVQC8d4Hi7/v3zF/7HMCd7+ddoDkdF8oEpudtfxfz5/6+0+N/1zmYw/Pve55+V+3egrEzsP+9X7O6wBBnDCd/LNUzIrMlam/H3ZxrM98G7dTFCGHTfPWM6kWekW5Ys3kYc1dJ06K8fISpUcm696PpCQaSfs9Sb5jN6rBavcy0GyxArOJdprMbE1W3u1+RZXVYXb/M9OGN7QfjMQ/Y2ZmAH0+hLLMMcLP10mRFLUV/J3pX9/N6gKHSjsBV89wmBeyeVYOEHHtSxGK5cl2EPfN2AwkHGPt9yjp0+RBy/URNe/K6UN4u+UMdSLj5vGaZrWhX9jZD0FuQ3CoYe8ZlpzFkWJ1TBw99N6gil5y4OKcgzosqg9Ww0yaITDFYDsfrASprwdnQHny72/gA14AIYR8Nazj5TBZlkFmR9buNdhgUJUd4fw7CesaQMOSZcS6oTDDTIfMySyrYcb3wp/VQzb5XGXtONTt9OISUQUoerPWsLkukdJMdDGu7x/y47/05+p4NE5CdWxY/gbMTlI274zye77dsjCf74iOgnVkXz22M36eUBaiN32sTmBUPv2wBXo/5s5svOMtvbCjWkm9/2Yf8Sh7nhcoYV3ngqgvFtYw5tFlZinLp3O62LatFXtTl4s233wzRppgwwNbHZ4ho38pYh4xZxphNkBW2pZPHYywBZkMZc2XR81tQdkFYlt23QwS4h29EHGidrQSpVUnDhiLI7e5HULv7vMY9h+uuRf7s0eK4vKyRzcf6W+WhxfBuyMsqu/q9P5IldYFMqz7/4uut0XAnmtSxQgl0dHAh+RHSzuHsb6miTVDWe9OMn48ZpJ1gLXJoAzHjg5tZFz9R0iZI+0RdC6UtLiIkLzKnlR82La9fjIDWh/Womn25QLsoGRsa5cpLHT0/dZ9TeeUTzI3QOB3PZHtM/Xbw1ZVLdsxPPgZmQOSt5dVzqPxKr82WzI5YuVqGbn/gNaAt358C2gRjQ4AD3COUHcHtoZblJfrUuyPUNYdaVWvhiUwwsKGD3fF6K4R/5q3fO90wWV0U3tED6kLgh0DwdICql09QNgJadBYvDC9smrccwo+OHK/sCGvzhfCxd7eDyjath8Vxsjo+tT+eK2/P5dvOIS0LRuB9ApjNzF0EtLm5zZxcGJiqUvA9yhC8dkEuPZO7TN/XOnveitAsOeMHy+oLFfb3nmRl2Ni/zmNCb09YnuaFZXUepOzk1StJiytN7day6iILh3upVmu7tLdyW7yksmhXTbu8O6uoHepNArZRbavrzVuq21ldlu+uG0NBmuUm4+0LK4rbVf7lj1//q9svpZDi6upy2S7ydvj8a79erBZ327tDVvhF18kd8wTnwRGtM2S2+rMAF0CXBb5O9seBhQ59h1DRPoW2R/vjM0A2WR4fr+j3qmy/3+0/gdxBP1opP1HgRukl88Y4VS+EaQ6npVXLJaAtvE09zzLhdE8MIasD96JQzBVdkMOkwJ2UuPYAaOtg0kbelqNSMF4VgeQChLCMKlwvFkfI6kPFZNYEo5fIyfVtTnzRR0YQ7ZSjGjfzj/O4nULRCjA7KXARKpwskvHdTvLgmlzwqkEEHz2xU44wNe3jHMCdZd7GY2f0tH3KtJ3AsDXMt8vA6x2Ogo7zLAtuL2I08AgzJ4AZISHgpPY8W+AtONojv/XeAtDCsjfmq07zaJ/hUzlaH+P2CSvfx6snf8yz9XmEt6f7xad6BL2evL4P3oxgdsyzDWBi+E0ebYqPALcoWFTFzgBuzKZNQAXQejY9yfsF4M3W3uWGix4AHHfiuRJXBq8P4RGeYlgLrKVzTvZ+PC7Eab6ynN8OXiBFJF5WKgSexU8qAn5JrmU6vqi6nYP06e8a288AbjrmBG+hMJ5ycM991lJ+r6yrmRJ5hOTEe/LN1gEYQ6YW3DYCWQBcjOGYGQVPhsEjsJ0rch+zck9UuLODAYw9gt0J6h6Vt5NKd559y1YlxfVJrTuV8eo+Nz9B3eN2q3KEx9MUX/+JAjdaGY9K2ARx53A2bThX4e5FScspnxXrU3urapLj88lZdS+grJDPohK3Fhk1TlPJ+qPS9lSNC1ALVe68TGrfUl5QNbp2RUtgWP0uZUbLfEFrhe/5cYL6tpVZqDA6dehYK1QAwLUc/VMRvccSebihXlKmh6DznLEGEaMqbI3jFbmArFyv22jrC0jbI581bk9H6AiVJ+BjUuBq76COHe2VJ6UsyqSMRT3UswCqKe8WgNezkjj1x6zfCHBhmTTZI6e/Le1zDmAH11MmkLPOKGeePFPYf9wE7ZIKV8yUu6cZuWifT1m4sDiWTBDaa72nnufoxiceVbic1jKjUrd0XdQR4GqNHFyiv9QD9VDtvWOChbLC98QEeFfVFQ3DIebeQnlrpm0Bd/NiGZWvCdyihIIWE7JwceMrY/btqKDFN6SLSl0e1bYAsVDToowQnou4L+zXDAeCwWFGFnkwo/LXdOP75Vy0SsZRoj3AMDMDiWpNNki3Iyl23R354GgpJX26WPpPipw5JsJuUUUFbm79YeCs8oNtYkYsnrK1nsIZxgcVqHNLM5ROSR7GcU5RlYu7TmuZl5xBvbuYFLgR2PIyF7oz+xIq7mDqQSmBrFzYL5d2wFDuVi/rRTCuNc7nsEq2IUDixTLO+rbRsiyUho0y6iZVbQ2o+2Qd8pxyUSvORwvm1ji1LldsP7zWkl+FwfR5nkXIW5Zi5Qf/OmSyNL3xHl7GpVwia9e4gN72VnBe7azdLKS8aKzd1FKu75xrroSoyfuukBjcMJpe49PdOesE4wuA31xgXL4LuRAMalx0Pnuim8HaOynFtbXujjNWzEEuDmF+CeLqOgdw0eYqL+TOGLdSSmysOeSMFYJx3jjbJhXufF9J4bsjOQDqAkLE+9Gk7q2klMtM6RvGLIYPmkAlZwCN5C+J/JL5QbGwcoEOP14vXn7T9N/cVNmL20Z/+8Ei/+DbQ/+6t74TIVwNnP8mC+HVlvjDHvHvRFoTZfMSJuge36fxvIzHUhHr8lHpqyyxhyL4j3uibzzjXRX8pxUXnx2CW+nA29GSGd6JbAOYey2Yboh32rnVxaMd88VaiNeKhXrr3KJm3DwX8vPLy/LHALTX1ny0IfpiTRRLuSo/Qn2j6O+rwf3rO+P6N9Z+XHF+N8/dxVO6DaF5cD5bcy53xBrtXX7DuUwg99a55idKlZ8bQx8pKb4wFhLPbutchu0D8Y4oZERQ1YIr+fLBc+NCyNaCEDwSVuSKJnANr6EvLateyDB865TJyNYHEl2NbiVrV7Xg3R6gkIhdBguwGmpyDGVJnjei2BhviysWzIGpQXu7IC67NblwwF3mHcuBcXuanZtg7TkgPKl5xV5Whzr0BQCukWUDcIsM3dPba8zhVSV06TFjFwreR8XuWD+qd9N871v4SsOaeVLvXoXeN6Ie3lLvWp1/l4o3AOiadgX7Ztg2d2rZtT6oCHll2cK2GXXLBHcnle4z31CEvdPy5fBQd6ruWllq2DovvG0GdAsg94wx3Cj3K67Fli+Jmb1QxLtDtmQqaJ9Z4xpVQ3cR56fQphTeNKp4dWPyoN2LZz8T3370x3ZX1u1/+Q/lT/7JP/6D8OLDZ09HQs9OMiDuf/M//Pqr/+WvenP49f/Jrr76VwJwNaeBJ3CLMU7R1hkKYJ7xx3klHM/1I8xVOQztZPAWIHcEvApfvTYwZpMtc8rufR/sTevwrdhP1s4ok8IXiNRy1ST17UGtDuWP/n74j/7t6/V/8Z//4fLTTz948mX97Ze3xRev24f/7l+++ex/+9O/CbuH28JZy7zpJJQdy+HB6WwFBFto4j1gsckWJO3eWK6kNIN3cf2Q5/Yg93LZJLA8RIvnvbcq5wPPLQAwxu4t9JbGusIs9CGzXNpWFHHYK9aPeWbBJtAb77eMdUnl+8q3AiAX0Bdq38BC/YHp3MBFswwD38mL+oHx4aPQs0NgdicXAeAWit4Fs74lNWyyC/4Ic8f5pPj1IRjk9X5odmLvfVQBj3WFGlVFiqET+10q4DBl6Y05wKWMHd5nMoGPl1uxGBVVdnY5FguqqgV3ze5sBvA5BTDqoBoebZ+RB3yhgmUmWUBDpQuImiAuoCvaOAdXxoOZ5x2m/XtSWkDoGRwHnE1QN8HbEeSSO1f/NvAd280h8LugcHpdqIHx+qmMxzH9HXHMWFSjAQw/5goDAnNmVPBGxLazKa2DUQjnmUsQGU1+KEh+Apjf+QSMgfejTX0Ex7jGpYBd+XE+bfpddWl97TtX6D1vipr3VAcsYx+Auwn0pn0m4Puew/v/V/1/4Ayce++/67BOt0nLp9stV5cs2hYn+2KUizVjjoegN++vX6wZqSUG8Kq2uTfs8CaEehkVsKXKMisX2vZtKN0mgxKv1dYcoSquSQ3ZZSPzciUOA/VoF/LVzCa4hYeERVZs2gdgLOp4uRSi34qe5X0hRc7c2Bb1gKn73g3IBI/t7Fb0Lu9xTGl7l3/gS/tVFoJmJNcxJ/gUqr7rHJ+2e2t5UsUCsALCzsFuzZoiAdi5qtaEynDqRFxPlYYaN94XBGMZDYKTE9guky7Ou6C88IYjyDiuo0qndp6Ey0I/jqRG/4LWUf0rygue1lmm7Ll5tB865MZuXFbW3Hrizf5NkCwLhpyUXPh2tw9BCQEIy/LyCF9HBQM6GSYb4smaeA5t0R459KiDshf5t0IWEorY+XxU0Z5aF8cT4t1x3Xd9CM6sB8wFxB3MwAeEG3zP6buyZY/2xeesjOONnQXurYie5jNl7FwJm2yJz2XLvitvNpQ3UMwKsf9Ng30lUMse/sZCLSvLldMzSMt2gLBLla1feNtscuTMynI9thG5j8DWNh2AKzHFSciauf6BITIoKuxZwC9MxpmtqxUy1+vNm9ewJJRB8H5ubwxwC6VsBK6bX8GmegK5j6XP6mICuAjxU6Fcmwhq978mwFyqXnBqvzwC2lBdi9gZ334zZtFm5TIO3sS44ifK2WWB62xUzo5gtsgUqy9WXrPaS9dW283GjBm0xjPn3AhykfNUnLc5/gEq2hHOsjwag00lZ6Iex5mCbzMMzEOOWT3mySbJRvS+FJOCdsqeza4gu3vSDmpZ4keYm9Y/2hyPKto5sAWAjWre+TFNilrk1gZ36ABzWXUzBg9OYJZVz7MnytrZZyZC2TDkvjtsYIEM2ErGdNweCg8nB8/7uaqWV1dtcHBvbzOB9xrt520mxa23Wgd7uOD59T3gLkBuUtVinCfGonNBlwnWAtCOSlpfnIDbHnU+cGSlFIYVbREOK088Kmkz39J8Hn8alhOMPaeijR/nmeo2zWN/c8XtEdgyb7gbIqxNkNYTrzzMW8kzTzwA04kY2xc0ObOUwh0GurzI6WHbsetLYXctrC8SuBWh3TpWXKhwuPeEkQq5kvCopupKUN8ahoxNEjy4XIS2dfKS85uPBasvLMAtW15b1t6Wy2dZze8P261Vsny+LHpd7etyf32qqI22yLreQG0bMIQHhA+ec6ifrJPndU1XbUhtb5ZgZbF94LYzdv9Xvxqd1xQXUN0Ot7q9WNSLh/3moDK76Hu1T6raBHGhnsW94S1gG5W1I7A9sT9OmbXoBJ8yac/aH59T1H6HyvZ9Xxgp93YGa+dqW9glQ2Uz2ihP1snnA3qP4BbKW9wueMm8kBl3jfbq2oZuU7Hqsg12tyBeOoZBNna3YKxA7jyIzJSBC4jLkaGLezb6gaDwZRSsZ6Lojnm4UOJGsDqKmeNfOdkpR6Xt+Ps7aoXjuqh8PcmtHRvhx1ZrD7IWdfrNegph32GTnE7tLPP2Ed6+w1bZWubanOJrgSs/mS9otDaOUtkwV96O1+Ck3gRPtfYpyE3AdtAwDWFQ5j595yc75QSAoaoFlIVCF9bIgMk9Hbc9gtwYJYxuydhFSXbf4pmG5urb+DpQ4SaAe1TPpgzi0bc5KaEflbaPRwiEEQJkVgo7J7tQjKxh0iwczgMv0HU4PSLi74+q23zsFoeCNl4Fj8cV3/KSSDZxnNBxCpBTYUyWWrpHgIvoy9ngOAwAQFYuwUAxKYvsb6M0AAAgAElEQVQnBe54oY1AGfB2pg5O79FchftOgGsP0SDVt5sR4PpmtE2OdsnjNTtDfUe17VvwtjcsZt9iQi5ump//0QnanoDcJ2rc6NeKFx7Lc+rduMtj1m1L3K9iuyPoTeAXJRS8aUKbn61+HLQ9jNA2XjCP6lst6ydw9rhd8FFVi2kOatN6QF2ob1NO7h3P6Nrr+Bppn4CvgJMLWOTGsbqKCtrR3dBG4Jtsl5OiF/dnbAOAmyAx1gH+elZRxswRcgqytDrJwsVrQH3L8zI01tL10PD7vPbaaHTEswslPPJrAXGjvW5Rs4Uz/iAUl0YHURTUNu0x59Y19xEEoi0yWUlFV1nyGhbBJeyojuf5YDV14fE3wlx1O78e5gB3bq8czzOyc6f3J+YCz7J0ZzbMJGxDA8cHEtL8HneJOH+qrC3w6CjyAEtlANlRgj8wO6mCT7Nx8T0dgTMFQGqG9XgdEVwE5guZ0QUssJ2OABdKVEyt1fRr56nn8qx9MtqknFtsAQgL8A2ojnML0Dp+2gHHkUeb1jkS0Q55tDHGlLJwpZDEcX1OilrsF3VQ1QIII6UQn2JYI+Ppr7SauMqj9bLIVhHgOofB3TkFZCwjWJbL+Ppoj1fD4PfKWVKLS3Jeur3V4rZ5IO0N1ZzTJ4vL8CzPw1IpOiwq3vpAueC0RSB1D69lWcUM095GVe7cRjn2UEtBg3UEwAtLZQBZlGxwcVvYKkOBu1K87KxF4n2zVLzsreVajQrdXuRN4XTZiawPRVYhn9Y4XyjOeuMDxv/AsKgBzE11Q2t8XSnddkaJXEokdIdo5Swq9G5knLW6MxYqXLvvd3JVLM2uO8CZy7BQ+wnyIh08G9wtuyieIUvXWKdCLlcQ2LFcVF2jm5wzv/deZIwVB2PvF1KuJ5B74YMfSiGiHXcSJyflrvO+RTpEWgeAC3tlSHFcnOeF974fvMcwLWG9Q6hGVoegGzaWyMeFCjfjorYBij5ezcurLOcJ4CLM8WCty4SIls2wgI6CpdmUAO77gHAuBX4Q4+EH8LY/aJPlQggleH9JZNfMwb+Of7BeaNe37FaH/YUI9WK5oNtdm7XWb2Pi/ZiH7PvAqi3xoSSfd7PSMvLPg2MPTIQFhQeoch1BKw6z/4BHhrVl7LAMTgTiO0FhCUB7HwJuZRdYB2gbc3njF3ggIcQDD9w8BF++4vBS9tWS8z5B3XEMRggXnA+fXtVF6Owvr5x7tSX66oIolvtC/UOp3Z9vBwMJXokM3QfvbhxRAVCc8nZxWt847y/YUXnb3QhWbHxgUOHi98KtC/4nSkiA2wRw94G1LwQvoMbV8TRH74IIchkFsfGcau7hz9RtAyFViWN+g69n/HqaRPAYMb71LK8Fh/q7rARvc2Luwbllwcj0IeoPMc53cN4vLgS7b52/qATfNgHyOrsmWGizGFMZTUPisXC1x4jIlHeMZUBc5vQSwBfr1hMEBqzFNqfq23cB31MF7/HSnKDtW4AX9XOVbbJiTurd0NHeP6p3dTRLKprHzF1fa17YEQgD8lZ6gOv1ZNH8XVbNCe6i3ZqFBiC2l4s+qXCPy1MWL+yXsY7LfADgxbHF9k5nWHeEvBhj6m0DoPswAV2tancZNCfvh02QdU6hw3qodzeyZkrvkEzRv8pVeLb8wH718o+6n/zscvlP//h6+e/84cf6VH07/9z/T//zn5v/9n/ddJ//H//M0OZLghIWVsqWeHEe3GYcat8nFs5cCcBdhI0ExmVlDkFPdbB7RnYvcnp7UjmgL4Duwu3FQ3Yp60ndm2AvgPA5yItjhioYIDhekeR7qG/X3TZe0v7qxyp//unhv/6v/un13/vps9WTm9u08NnX/Zv//V/8a/U//tnX9hffgMpqScbxbPcr13vqs26TZ2avMAIaOb1rfVu1VHToxFLciYZV7aV+U3a81p5xOSqDe6XzVZ/rLuuZVJnrNMCtNNrl3qq9qrX0RiGvF+tGEDyCYi1yPGZAH/RO6NuJgkUYLPKhE0UA6H0VGrNnqtr6vMOg5mrYZDYwe4VeEcb9lmUemb7I8P2IGpYUvx/YLj9wIU7XN0GxrcjNx24XoPq94yVDpyHUvViu4PIpc4LyN9VhHsD2R34v59m/7wK/p/Uj7M0kwGqyf8bb9AiQ37aPnr+nSd0b4eygzwJgqHOxzXL1zBmrmR4aZJzyen3FrDFMt62Nal5nfH/YjDCYmMF8ArCprtm3VrBH++a5yvd9YDcB4VNY7MF8eNYlcBx7h2Yg+TT773Q/78sHfF/bCImPiuT5PNTKp+rl82pmF4SBwUiEx5PKeUw1xpQyYwV7Oj+uTecw0DiYwXtA3re3WYYDz5x1XVaH1ktRwXoZDra+EJXr3cK1rggH3oia38nr448TPuWdn/v8/y7r8Hek1/5dzJ8e+w99je/7t79vv993H+fa4dx4rwXhuddjfoT775vOb+PCcn3Nochu942uV4VCaKqork1ZLTLqN9T2B8MAX1cvxw58uyfY8GqXm6zIpajWyAYOwWyZ8+SPy4Ix2BBXfK+QyZomwEfT9oZTLwBpAVVL1mQkFwR7Yts3Advo7AOb5ufbH/djtgwWx0/yXqfc1zkkBfwcXDnzuMOg6UeI+gSeCsZUMFIEx6CITa/1RNU6g7rvgrHnXi+pYpUw+LRzwNYEcpMC98lxTapcHIMSWiYgG4+Pmbh9Tm0G6Jrm49szW07z8/an18i59uf2m9S4LM9lf2h5UVSeKR66thO6O4SmOTDAV6hmE6x9Al/fUR/bzKHtd13I59b/FgB3rorFrjme9FXJ7eFN7B07C2nnStkz2bIRyh7VSJZFZeysLlgNK3p/qpI9hbVJEWu7nQB0PS0BWFVxMSBrNsLW8rkN5Vqy5j6qZwFmo8p1UtNCLcuLheR5xe32W+RaHSKUxd8ty6UoKmd2bzjP60HkpcI8kwodIpxMBzIDABn3GQT1SNgFjE1qWdRXy6XNqzK/f/0tS8pZKGmxrlxUYXl1czFY4R7a0IjtZ4apOhPlyur9mzIIKZjDiDEpuOk7Ql4fBmJYN3jO67iuuhaUrwPrvs2oP/RBlaooFCvrUmw2HfyF9KPV8bJIEHYObp+A2e8CtN9xPSYo671rzgHaR1DLF9PA8nPjRkGS4qCyEeQC9BIytXeCZwnYHsFtcG3Hh0aE8goW0ecVtjy7OteOc1FHy+U5sIWiNk0R0O7tEdgebY4vR8WsGwSzBxnyaxeVtSMkjd3t5Pvc97uHqLrlfoFEMWft0eZ4Dm2j0jb0C+TRivLKYF+xrT7UsloDAnaoiyX3l4iUctreJ4VtArX/D3fv8is5luf3nTef8bj3Ztarq7u6e7rV0rhbY0MDeCx4DNsYywsvvTC89tp/i+H/wPDCSy8N2JAMQQIkYzyygRlprPGoX9XVlVmZ9xkPvs7jZ3wPeSIYkXGrsrs1GxOJJHl4SAYZvCTjfM73+z0DtgcwmwCt5FSHYMl3eyugLqahCv0+iOKFhIJWhx3un1Fda8KeoUUA5efT8f1qgrgpo3ZumwxgOwe/inrpWJEpahrLF5xoMIb1tiUkBAlKkFZwIrgTMcYqRhTiEJsfAo/tpsLIwDTL/Jtg5ZX0TAXj72lQL8Fzo71yYFIC1kpqn/wB1pboFlKM4LYER82Js54TK+GnI1nXObUqzNULu8osu3d14OsbxtTDy1JmXbMrHnh7m5cfVmXXVU8xx5YJ3/XVU57tV6ksAVrAWABe5/Kmrm+/87T58GdlcQS76I27H9CIVGxVfvtZ6D/4xbK8++7dl+vXpfjpyt5tQteqR9JC8nW2UA92e1XXq7cPT+1cbQt17VxJO1fYPgNs0clkrqCdw9jfAcy+74NqVMuKMEDeOY7n0DbZJX+D+jaqcYf9zpnFQvquJ6E4yUpzt7VRfRvyluSkvj2oblVHbl9xsfIIjptl4BIJDawaONqDw1BG+1vB0JSJptTAmWzc1tRy5ab8WShrkZtaetgmjxbE58rbowI3wcKvPUsXrJBTNu0BBM9zdOdwGJB2n7Px883A8XyHcxvlmfIzqoehDv0G5e1BiZuyby9YKafdATEUN46at+hDMzcVA9S1I8iFU+kOCVYjJIZ1cnANWnkouH20Ug695aHrT62T4W4cnw6RXkxWyFAPnw2T+nae8RtrwCsyWi+PVsoc0FRocjkTsgFrBcDNhVobxtxi/JxNMzZfH1S3j2jGEiw0YQ5ioWplYcMYL2YmpaNSOAFc4R9cbDq2ewlyGltj8V26ZrKEho3yBQUuVLdn8DaeNyigY6TpOAB+Q/V8rsBlasPckxSjkvkIcJM98vh+l/Sazylvcdfc8QhVMRxArWM8XwTqNmKuoj3YJSdlLa7fTEW17SHzdoK3l5S287KTXNwJ3Ca4CyVuUuAmkMt/uPguWb87WBzPLZJ3Mme17w7WxnOL46S8nSt0kzI3rZfqpHmci/m0UTXTcNyTV8xMznv4LHvfMwM8w9GK5uM1hf1g/y1lMQsWA+At4CWE5lj/ADkZYytAMLOk67ziV5MKV1YFv/ZEt13HrmcAF3AuWudqE1W2BfPUMBlhrXc2KnSNgerUx3qoD/UtGAHGKYeV6yJa/6ac1XSxbfsd68QIqtNQKENmBI8gMnHCWniYE4Nxwdxe+dx6OeX5puNNsBcqW4DWmKXL1QHaXsqzBYyF5TQoA5YfMm3xmWA3HAE0RfWp55okoTfCCH116HnjA0v7UAQb65qV3rJr5tmLvEa+LAGYv7EDe3KWNcowb/sISgcSB8Xt/JyMClpkGI8dH+fnMmXW5s6yTumoph2VtEeAO98WtqGGfcz/Td8v6gPSjircjDX4/ibwC1vkuA6UtTj/2pCL2X7jPQrbAPxFXyKpFVNaMZgAIM+Xq4LhO/6qadm227EyOPZJ/QG7MiYslzV3ueEWFsfacMQhWKW5spac1rA5jkC2bHbMKXUozwBwPeRbQ6wX62M9WCd7vguZrqDChW33zrFdrXkJeItP64KIylxk4yIvF2/7UO9qyRuAW5Vr3Tw2Q7EqNCyUYaVsexfvskNnncqQHMX5+XS5LgygLby9AWhZ53ZmXSyax8bLQI3IdRkB7QR7AX5NrrlBvrDWfGgdWCjodM0G3+DVwQIec95tgue1kGHwLkBVCztklE/i28NXCxUubsBKiKpS8gGKyoAeRlPFTMA1jRCe1G+s00YKCaVuizYc75+CkAsR/DaNc6VvrHP3WqnrwboHIbhB13/DeYPMXjx8lBT1brB7mGQYwXuUI3c3k1L03odzmHv6d65jHeTqZkp2yNMFOO+93++sVVpKBbtmQNzvcK8FQCbn/lqGeht4e8XDJ49BvAmMSgjgHZy6mZAdiY3iVG+Ju4oHAyUpxoqR3JJsCx5MS2K4Zp4AcvFrYUGhAOhVHO/VLFsxeioY4mNJAdB6H/AkB3x6SArcZLfsGL28FvLXT+Q/XnH5qiO3XnERXgUeriR/2ITwbfQpfynF9oVQv95SuFlwcWek+y5n6ldEvLl37mPLWH4l5JfI1MU0IO5j8C9KIe+bEG6gxn0VqJLEnOAUEsjVgnNMA8yOAfK4aY7T+Ct+6wP6qtGNkGJD4/TJDXeaAcQtRWDNNEYLJcrgApD6Sq0ltb92IvtQBPGGODdCbnXwxUPgqhK8aYgyS0yuldgC8CaoO3CFLOV8jbR0omzgumHkiwR4B5ndsWCvmNAP0/iRKKgEdOM9b4K8ALqAu2vfrRuhmoEr2ONF0IvydGznQPfSMT9b9hzcZYxBvbsrb4LtWxOguHdDlqBsVO3KYlTlsqCi0jfNK9OTGzJAXah5e1l2N9SyfWBZJ4s+qoWlHlC2ZZk/KHsBk/F1ur6EYjdl8UbQO2Xx8mG3DjLbJTVvxWxAnm60ZbZtOYe8yNrdA/IyKaD2vR7uykYtuiY+0sxwmD+oeod9r6vwY//ohh/9fX27+MH+v/578qM/+OGV/t6PPts+B3Ghwv0nf/ZF+If/+C8f3jxttXv7q85uH0XgpA45vRfUtyZYD2ibYO44Vgpl72T0Ci1TfUBhGXgHUNsxY+aQ2CtjK5fsmXUGEBxENgDuztW9ALxQCUPlCzCc5nV11f03/+1/9eEf/fFPzHK9nHX1O15BP/0X//rNf/e/fEU/ffCeSKkglHLto6Wh9fLLP9dq/6ofs3lXBhA2D62fTxPTOaBsUuBeDXd5k62aELi2XPpre581qpJbvdxDeRttn9Wy08GVmtqY5esDN5L6YZ+99HPVL5aje/IR+moLyFv7JhuYbMd9jiA4qXsBf2u3Ly1XLgFh9FeZQ1+8SrLA9sgQJ+LI3jIkOdRRccw8BcG5/ih0SviG3+kr3kq1/2TYqV5Km3mvMb4jzQGEE/CFYvcT39VY9qCXfq7mZSonzAP8AgCnDGAodz/tHxBJcVD9fhq2asdMNmYB5wQ177d5r7vA/L2q4/wlJTC+1XczgaEghndx78dlFLiBKvdo8Twqcgcaus7GDOChE/2+oZgR7AfCdLpiLpXNraHTdITCzrF+vw2Amsv1MsO+L4Fh7HPorbQ9moei8np6FIzjCHIlF3lRFM55Nq83B7CoO4epl+ZH6+hTUHsOnwG6A/qfKETH9RmO6Xw/yYIa3WDi+ySUyrNplF1adji+2U2cfFDpvL37+U4BM9pYE/SdW1gD8EpreadLslKfKtCmczrC5SOETusjVxk3B4vGkOlYotfIWR7yYf3pONMhHKy5p/rn5+K5c/S7lKfzG7ObGcSmQb3vdzA/Dh+g1vZx/fPn6vPHMSrEf6Nn89n3HXTWJ2W8J1w777G96XvMqoWQMnfedwqK8nxRMxm06Bo88ooIaQ9wVjDRtbbPC50BsB4Uqb4hQN9U9tyxJDUpwKRl0nsmfYKV83UiICXPO5Hbuco03mcmW+BLsBNqUy9G1Wka96zo4/ZS2QRjL8HRtF/A2jQNK4dLgDWVz+GsEp1OdRMkTfB3Dn0BbTM2RNiK9bFemo+q2QnI4jMfPn8qm8PaoJ0XPGDd3/b6+W3Wa20vvAOXVQzw9nwbsCFG24hUmppmyy6qYX8HyPpNn/kcwsZ356/Jj6UEYJNN8WRLDNtiVb8grqSy96/oYGOMzNhoDQnbq8yf2BefwdqDNSRya22HVvEQc2FVnZNZjpbEUMiapZKbX0Tr4lElizJYFh9zZiPANbVKObLnY9c/KbP+OPj9feW2d4Hy6w5AVe4+3wWkjgVSBxXs7CTqrOKwirRPrxFoHlWyqW5UyE62xXOV7Ahqr518+mVU0B4sjs/KzdUn8krtsn7o/eNT27PsmrHdlyJfLuXLDz8ZzGKd8e6puvvqzebx/qHl+SJX2gx9v6uYg+oVPK3QB8o5//LnclMcIJyby0q1zd4tr64y2w8+KmgvQdmkqH1OSfvMRRalREKY5wDtUUE7biCpZs/HI5SFM0jYSCGWx3GEtNH6OF63sR7P5upaWBonYBtb4L2DHfJBTYsywDrk0LLiipNtWu66jGcLdSgjwh9xcQJnscNLwLbf8mRxjCoTnDV4ARPlizIpZCn0VQAYLa+nwMWuZP2+D9lNn6yRR1vj/YpnV29iKCOgbd8E2B6P/a8Z2nCichaAlrn9jShW2N7ILMaxFCMsfgfQJlA7jnkrOVsA2ALSqmIdn7NxfmiCylcyTYv8Sl5S215S4Y4Zt8UEdUeVbiqL1snIzfSdDrKwwrfjOLS5l8vYuZ4xj5SpTFLHLa8P8BaQNsJcTlwIKaGK46EPg7hSyt1Lr19Y7e+4lTdZVN2ymysZtntGCDIVPcmq0mzXBCaFZ0UOKOt5jv00VlQSsDb2AuTw2PUVD3tBogoYB7mMDaxKS7r59svQllW5e9M17KYs1VA86eHN2lXfeojZtQH6UEDczU1ypwxButMytBgKb4d8D4C72734fD5+3F7/Sue3n9nuxS8x9hPAfby9fnN18/qjx79u3/ZPG8kUF2ydCfXkduuyWt4+Pg3HrNqLtscJwiaF7QRsD3XHP0t+Mv9Nj5TffjncboMyQrghjqUHsDWTwnYcR2gbO9s+a5ec7JOTbTLOLvJfSEgdQW62XI5aZzcA5LL23lJRw/5zVNoyxGRDhWtacn3FBf6MpvKol0BTk4tgb3SlhqyhGFW0o+Vx63aqVLXdjyDXT7mxGo3t0UY5qXDfVd7izx8dSVMG6+x0Bihic1Krfk8+oFPLzE55sl+O1fGXD8tjwQ+Qdv6tzJW1sTy2dh9AYCw6UQOPubijkjhKXompFZwCQsy9BVRFsVLkmvYAWdMuocZVRR7Ol6W8VQDc/NpTewuAS8y/fOTyqzUxtZsycMePmCJg41in7FuoXV2MhnWPw0F5O1ont4FEIcbx+BvrmN07frpoTTwNB0X0iVVxysAdQWkCuBHWx+2ZwGRGolzJmMuLu2wEpCC5jy6qaKHAxWdI+4r2zPh8ULU+Si6uZkB5BLgqW3ipihgmGj+e28uAu6EfyJPiFPNvR3B7+PwRrs/yb+MHPGbgzusmcDtmDeO7G+OC4gDVM9TMj5aRe2QcsBiwmbWclYOg3biPqNXnBZ0qcyHiTyrddlLqYh7ZuNMwQMU85eNOitmorkVSSD9yqEMrMmBuskuew9ukwsUmz3J0417OsnCntu6ovI1WykmBOyl0+XfLF/GgDhm4U1bt/KQlSDuHtQnEzu2Uk9I2rXsOcud2y1iv1stooYxcXMMdEyJjuFybAJ1Yx2xwbOMtW0oV1bywUG6DYYUYmOI6KnihvIXlMLJza5UB2JElzyuyuOjZTVYxZOEW+MVbFjwbLME+OVqyThbKALdtsxMsKxGwGQPnE/TDsaTpA+hVmjqodW3LYKWMtElmO+azxSh8HY5QF+vvnI3HwmUeLZ7xR6B1SRUf+1dAUgeT3DBs4h+I5ypaH5NQEfI2yI/1uEESettO6lvcuo5trMi6LXD/k1l0ZBntmgFccyYmVS7Usrh2sQ1A23gxzy47lGehi8raLPRRqQqAOw4jZM5kDNSmvW0PkPgSwO2Vodxb/qVHL6yWNTFLebSVdmzMzT0fKiGZdUNU2Y7GufhRRpMKN85FhS5sj0c1PN4Cj+0oUfVMFDOII4QNnqEfWq8yljmc5XFbEbS7Dt//tB0WVbhaIqNZx3Xxw1QMDSdTkkPP2gRys4xlSGeVnMGJSwjBvC7Zttuz2/2GNV3DWN+zj6qXEeDmL64Eh9nVGbgF0GWBmDMmXgXRSnk6J7kSbOSpxHIYjjYdDZMKF34lmTD7veSldGhLhsfmUX0ryoL3zbBTLBSD0ZAax3+2tZ4tSrl/bC3Abfv07lgaJdrO8yJHdByjpnEcr4h4EcD0qlSN7brc5HnnGMv71oay0L1nrMC0jrJhv4PNsoE6sxl0WWhrnPONlFXhXddaZilXtbbhrrF+pUYbYQC3QuGlM9rd4i3e1xlXd1A2FlI8tj6sJWdD770D4O28Dzl+tMHEhggqyYfOh1UuxUZwuBKLh8aFJeY7H5ZD8Ig4hqFmNTj3FsAWNjUpT3dyBZkeLNEhhBdKInPwoOj1jF0Lxh6l4FnK3UWPScDcSxC3UFpUSsrBh2DQojxd1KjfzFS8yNxdGd2vOGUrTk8ZZ3UgvhWcFoC2uPId4/cyWizzTUvc3DEml4wR+kGNkfDjcMUZNUy0VVLlXoC6irMmZ2HluNiuyb3cMnnHGVUFRyYwx53qQRItYLgyZuWO04D2x/zcEfwC9r4QTMGHWTOf3whhNec+GdLfqFBqrn5+62gNoJvALSDul2748Uul//qVcy+1EI9D8N83XP7qDZzaifmek8mIDwC5b30IGRdlT6HPuMhqzodXwasbwd1dIPXW+a4UImtC6B3Ruz3VpvOTVLj7SY2bPLJS+a+95B9wIoDbNEYdw4geg8BrRZuzYB6DkKUgtg+cWUBX8gWLdtlHYGs5oGTIE8BN81DnopykecuCXcOumDh/B5gB5nLfv2RCR9B7TS7bcxF6YaDkzZlQyDiJY+LCToA3Tsc79gh8D/Pv3HC/oYDyleVDK2Gq/o5Nc4K/E7A9V95GyAs1r6raq9BwwFSoeJnK9yPgBQTOhwUbxBzunsDhpOZlQQWzfCt8X8dHwgR7b5gb9jx2Zjg2jieYo8v9CHzNHn/MEQKrogHYbXge9pM9MxS8XGr7WX873Oslc5y576zr5UP+0f73/+7f5n/8o/Lme9++Du8Dcf/3P3+wm1/9G/769a8p7J96HYYwh7j3+Tqvh2bYmTI2xl53jx2Utj2xGsckcL1Mls5zBe6pWtcIE4aA5XOoC4vmBGtHBe/crtkIL5RN6t6n/IpBuQt7Z6uMnds2//6f/GfL/+JPfrz8g598216CuD/9s39199//r3f+r+/IEfEIcPWbv+K+ekGye+C7t7/Yqf2dGkFp15tgDXJ6YZsMWNvqWuCPU3u8XfhDni/UwEl1y3jQW7X0Vhp60XylB5U3lkvphLZHNW7XD2ZBUPn2LG8tFyotL6es36N186jYBRyG+jfVBdCFNbMKTqUxVMEAuYvQK6xjfJ9ZUzDleutIqF4fLZ2jutc/MceyvpN5BjVwafcaMBg5v8j8nVs/n/+54aJNNyoofqHwZaFbPohi0GTdVRjkVlf7PJDqcJ/TS83JW4DhFkpgYWDnLz9lHd+TiCpgQGFYiaGsYaK/Z8YIwf0nwskR6BYUVbveadRptQm3wbgR8FKQkjiWf9s98NZUclwmeOBaoUcbHmPvAN6AV4DfbTiA3h590Bwry1zgc/T7zQSGx2nsZax7nJ+riefANquv0QM5QuFoG+0p7LdbhI7pqr7mblqWwCTqOO+p323QRzfC4Iv1yrUc/AiQq2emI4Sul5njnqB0TND3+fqnYHBeL0FHHPvBXno63eeQ9DmImL6deX2AYIBnqDplsGN2OY77mW2ncgBcGEz2poqwPcHbA1jGTTptm0kuhY3357Q8Wef16UgAACAASURBVF1fumLmy94HiJ7WP4LSb4LC6ZwKcnngEr/8L0LdIzSeb/v994NjPP0sR4CclsXvFUB46lBwOi9cuag1QHy/fwjxvJ7AXDnmhk/rZ/USrXLxlUJBWcQcq8orQUo5vEjiV18ap/Ofm0JbBCoEG6r1x1lvh0GFvbbFx7h8KeO9QRTMRZUq+RgTg2Xn41NIernOfLsHqBuU1ZKiKrZL03PQeb6vGbiN25vmo6o0AtAjMD1Xmh4Uq3GbR5B7ST17ooKlzKL+HMpi2/Fd/WsUsufX/Hnd33T5b3PXTXC2LqowB7VzYAtrYQfbHgn3+XGMhxV+F/ew4JuV/yYWxL/p530OymI7yIolU9gDnI0vvaededL8HMDi7yyqHifYCkAbtwd25AbYBVNSzAK2prKksMWyBGQTnGXljRBPP2/ny/jw6IJa5Hz7c8eLF47MQun+vud5qYfHVyKViadfdkGqTAgEzLXRthj9KIiPMHZuOcxVVYis4H779gBik10xIKzMKy/N0tmn1zCLmqyL10w2tz6pbeP28pUKxbUT9z87bD/kK8fyKwVgi/3O5xPMFdsvQhCqglo2bT8sP2PrWpkPKlfdvnndPN4+WADZ1apWH3/nMxlI94Lb7OF+u/nqi58pnlUnKtl4TQTk3iNzdrIvfmasyoVZLwoxDI6a3lKZaf60hYTj/YcEaCmEAaD2fAxjSyVU7YN9mMPay4AWgZRj7mxizaOXJNS0c3CrrgFZhR1VtHNoy10vUnlS1wK8smHT+WKNUL+DDXNU09p2QLatrD9eH47a9wHglpc3J7bPST0LwApwy+yW87yuQ7d/RN0IWEXI6cziGGpZqGup28Xs2qSqjbm0w85wUw/U77Koqr2gvE1lCdTC4viSgna0OY4NX9H2eA5sj0raZhDFajgHtcE7a9tdk9Xr1QmwnSlqz6+KpLbVYY+4Dx1U0UN5C81cnJeFlX6nuZB2YJnOWdsH/PYYlbVdzyqNbnrMt5kXNeI+MJ1bXjKIGSWzwsprrt3b4HkJBS9MVNVohWg7Eaxx6tprdyuZXrgDswYXITKCc0SxRJUtEUkKhMZMQrkjmQPsyLB1TGg7gtu2P4BclhfIzSRRqiO4bQSJMvDQiCAXnpMnqcnJH/z7zsinVXfftcVNVu5f75uiZkuxXFvnsqau7z992n7w8zLf3vggrbOmnZeluMHIGCcbZYyhum2dk7VWHs1dcd57USsZhPBaqaHcbF98vixef+erv+y+YPzxO3zPHufhZmBqjPgzcDYAIDESi5HRxulqhEqyhs1wtHj/GxsSrJWuB4/1zhp0RoGRoBA+jqGXcJTXmrfbo0VyIOGHCeRetktOwDYIbaC4nUjTmH07y8EVwQ6kas0dfvPXBp5wvPpoT/bNgvHCcyk7cruKC9j9Iqh1I7lYo+MislmOEDcqHRV6EjQjWI3N/IETNX5f1XIl/Jh9O1oqx+VR+Tp2bDodn2e8zuDqCF5JLWxDwU/Kf0BcWCgDCs6mAXB3uOsebZeP9fCia6Z14i+KybHoAjSe6kVQGR/u76pv0zUCqHqAtACubpaHO5/HtHdclXmIittkPRy3T8xft1zeFiPAdfVRhRvvLpMiN+4UVs17HmFkBzUQ7H6T1XACuCBhDorheM7H7N7jkLJlU8bteB7n5yeBUgt7h9H3GqYLh4zcSYWr1kro1gdbxtzdg20ybJQBb93msP9xnz0/BbjEqNtxni8JrwWmqL0QeF+EmBfWy42EaCu4NljKhY0WikkdfPy8UREcz2Mh4meYZfOOX9+ouE3gNk0nmD6uO7K1bn/H5HaInzOdMSqeJGtMYACyvAh8ArjRCBJBbDN4e8y/HZcdz3pBrN8elbnYGyDt6npU5Z7ZJZ/MA7zO4Gwo0EpfsvMx9nVSBjtlDAC2Zxm6Ud17ALgTuE0g9zzbdq6+nV9Ic1vkOdQddB3tlwFqra6ikncOdA1iQLk4KH8BhzGsTc0GXntDO/k0ZejiYQGAmzJvRzVuwQbSUY0LkDkC3opB2QorYuF2HAD3PAsXKlxxd8uRaYs8XGTgAuBi3IfAHWx27WiDPAe5gLeiyFloO5bsljsfIsRVQjEXXARuwpSsa59O4OKeBPlhA11fvENGZCcyViuASnw3Q4S4AK8pNzeTJpYB4GLcO/QkQPaIijAX6tfOHwWKEeAqCG3GATB43B8UmbiOj+AW24iq2xm8HTN0w2RXS3F5UBUTronqXAyAw4DO+wik/UUF7lJK9hHAJuMMzW2bQOzJDWxHfsSTE2C1ZypcgNloST2pZkOE4bjxPyAnmLWTtXVSOTuBjm6AJ8e2++2wi9+BkYZlM4iL40y5uP0smzgBYOy7gKCUKH4n+OwYFGyUs5LY0EQVtlCKybJmuZaQgLISP7OKBfU+8LZr2F2zZV3fs6Hv2RXP2EdVHXRV8CEbIW3nQrRRhrI2Pt4aRPaNELdvnS9liErSCHCnOrnEfRTq3VGFi/EqBOqcY4C1AMPO86i4hX5PFDm3rd1KFspWZS0slDdMo5OI6FyCo4xC20NPOrbYwVhj8offt46WV7nqntqBMq312GWQoXxV6nYEuFkEuLjc5/bK2A5A8UypW+BKr5xtO6lyPlguc9NaYnnhbLcZSBelsbBrVsRaXqiK+jGnN5dk0Wmtaa3JOb8HwAXsJe4rCIo7N4Jc6PSHCf5mkgoXeAsf4hatK8TwRtw2Pqz74GHJjP5npQ0e8nmvhKwdhTg9RT7AJryWjN0D0sKSGesnRS+2AyDsiaKZde+8M1KIrfNZ710DOxwlVOXIt4VUDPA2WnmfDfd971xItofjwlKpvtK6WAsmXqIh6Wwdz/gDKf7xxvPPV+TXX5IIhlG0Th6IcuTpQt2ruXgIRHrFSewmC+ElD2aLP2km2uUM7EKhm5S6GAcSmwX3Cl5fY8oFPID5A+yUGUefi7EMdseaCBnOMSO3oPApsnQl47mm8BL9EWohX2n8STHOo+KWPH61jurbafqYOk50H0LpCH964/Zhp+yIPlac3Wti5RtP6MWsas7thvFlycLeI66cEOTB6ZfW7gTnmeJC7rxr3gfmzk/xXJmLO21SdGMMcPstGSLUReeilRKbxoey5KQwX01KXGTlQpE7cB3zbxsKFZS6ALFpHqpcNBPx4BcJ5AL8HsuO0wnwAuAC9K4F2zaBloMwUPCezCcl70zB2zHyGeMSkLe4BHl/V8Abz99zKt4J1B7A7jnoPSh1z9S8eb3fD50ZhBoS6G0BaWXRX1GLfn0nSt6k6D2MoU6OKt7qUfihAsBNY3ytL9xT0ejVFkpcgFsx7Feoc+O3GgpdqHrzYMWtXLgfXL1ofvSHv//i7/zwuv7+d1907wtxX33xhem/+KvW7x4GtOqUwZWA94+qZt/qbwVA8UaVvPSNjRm9jK8yRh1u++9054+9W4ayzRZsPey2gCUAtwkG4ysAzD2C31NwmxS6yPjdylqP8DdBYIBdYxFWk9S6dP0p/8kf/eHyhz/+YXh5k+9yyewf/K0Xq5c3VQxK+Sf//Gfb//EfvRk+fwj8ew9/pR+z67Brn4LPr0h2t7z+6q+6Oxtoy7Us3Ubmhx8MaP+VLGX5bszaZUMrelOE58Z4o0/rA+hq6oTleRjHWQMAa0KHEJdoBy39YFA+Ql5tAWx3erTyHBjvUT6Hu3no3C5ba4Be2DVz7jwjslAMa+ICAHc53BaDXsLcrDNDmzW6GgQ5lfs2a9Rij+nC72knl1zxPngJi2e8k8I2GlS5k53MujkkBtQF/J3bP6dpqIEDVw7bxbiRGX6ZxcxfqIXje1jKAGZsS4GqpAJe+h0kuNSqMadn5bZyYDoDdP7Ad2Q5a+9ZxgB0kTvyAW+pD9wB/HoAaLKOeYesqPwj1nGcLVg9z2FuVPaKXLz1oueZMcg/JNcMY45vIDzxLo1HRe9pnXlZmiYhEULJR1h8eVvPlReLpeR+oHb3ZGEvjf4JJJjggYU6z9GYlHVD36OsLAoFRWG7bTygNermeY4f4hnK8Hnic3mCxSn/F2rbslwLUqNVdJGvtOcjTM6XNwGIrNs8odOey6A4CU6kdfGqlVVXArFEWDcBZsG4OlcKo15wg0qQGCQNYBnqZ/wsxvQcUGNfYYLKJ9PVFRoC2Dv1Z9vHvhLoxjF/3fx82Qhvj4A2/j6ZygQlJfIR8I7LL8PP9CyeHzfKiqwyQQkHCD9OGweQ+TcxrbPKiGn77zM9Hg/AO7DoCICfW2/+rgFFbAKyqRzrKSZZ22/mXmz4vcQjlJ0A7nz7EYgL7rE8XUOL5U3g6K7kOjhNHBp9snLBYd3gPRjJ2Thb8BHa9jrLjXHW2fg3nC2ehbMHsPo1APc5sHsObSNUjUBU0vtMn8PiAzidYO1hfrbNdJ7n+5l/J5dA6tfB1W8Cr++89P8NFziRaWjgtW/6NO26B3tJPQs4Cxib5VkIItOiqLjqt/1+t8MDmj0HZKU2AeD2m4BtzCx3Dtnj9JuOT2BsfNgdO5RgNtkSw6J4Pn8JtL7byHza6DyHrVEZO4Hbc7XsiZKWIwZ4oYvlh4Gajez2b5uYN2sWim9+MdoXR1gLZe3POlEsNZO6cLu3A4CnzKqCq0xDPQs7Y4hK43FwI9AbPPhmctcRbK6QTSD3RBXLQs6Ju5BfO27qnG8+dydWyAnUmrXj3X3OijXjj5/HDNp31bWj0pakMrBaZENDsDM+2BjD4ph8T6rkRCGPtHJSz2Y3n5r1Bx8L2vxadINjTw8PHSBtJoJbLWtlqqVROrNffPW087u7/H3VspnRPJ8B2jQPcJsg7nPw9usgrRCqfE41+03l8NyLQb9C1S64nRT6CsrZOYSNcNb3mvVPDas+rAF4x7JBh/6pEdUHsWwOa8lOSlqoZid742R7LLwtyO4OFsfc94LBvt5cbYTQRyvk2T2GYvT33kQQm/JlJyDL6+sF8mYvgdsEaGFxPM+lTapakV3dRxtl5waobOM87I5ZUN6GqKaVxaqdeoFFMIv2gFlG7bmiNmbW8jBUUTFbrPAeM6pnMT2zQk5A90RZ2zdBFkvyzjfM7ioocM+zbOe3Xs/gXZzpjLV2BLa5HZW0uWW+ywLPmKLRVjmI3GescZZ0nqAs1LSSIeCoZ07UXPHAJLW2p2opmG3G8gp9znPJhmYQVxrKWqdvnBreyKBqCzUt49RxxgvOkYFMehwHzbk4jH2Et4qTKLgmtMDxPIhSiNCGIGvJaQjG39lefZwBzHK/9VN9JfyGE8f7bykAdYNcjE1K5MnkxPIf/ThrusWdUUNRF2++/fCl/KL+qFwcwezBZ5RBeZug7m53/QVA7ji++/Zcdbtavvn+ri3vWxf4Er3sTbs6mdftqu2rO5geGLlbb1/ttpv7PZM7dq64RXBrO6lwC/T8Y2E/eJ8tlYTXrBCOonxjF4btUpilpeFRS2OGCeZOgPc3e+iOAlmnpdHDc9NRgDjBWudlxkMXpNb2RIELJa5XyN2FGuwIc5N18hRLluLJoLKN0DZBWq4N77uBlWvN3c4moJvqAeAGaTI038tAMBg0vFy1EdryHLcnUAV+nB74KcAF3EOvgEIw+DnKrIsZuBHk+npU0uoZoNWEVuCwz5got8fM26SWrUdH1DiMalsm6+Z5uAqgO7dCPihyEwSeAV1o19uaRAlx20xh+8xXOwLbKKsFNUTfF2LBC6YnEDYpOw+5t/FvYgKzM7XtwUoZh5TybTGNzmu1HPcRNAPI5SxjOeKID1bKWHbJMGXMy40Ad5jyVVlg1t+S2OJnPr4XxefK2xFYPw9w4/L4Q2SIauMDoI2QFAtgmz1JfNJ8XOEIcKMiORkWTsK5mIPr7h3A8qjWNYS83PD0FY+q1nj7yolCK9jgSBRL0qYWOjNB64yQHh6Rnrcc93NrB0oA13m0sI6q4ASVR4vrmQoX3xMhg3dU4p4D3PT1i3xU4h4uv6an1tzJ7HYIrNgztjcEFS0vB077afsRyl6AswdYOy3jxQh8zwYCTE1WyvEkI1+6Q8/BowL3QuZtArPxkssbxrvynfGlZVhPhtXBlnkOcg8Ad1S66gNQnVsdY6PH3FnBOuRBAwpP0PeOG3ZDw2Ee2xJmEaFtAsJtcKyY1JLzbR8sm2EbzZGlmrEgr3y0RA77GDgKS2UobDFAhYsBtsEY9n6Iny3ZCMecViEpDE+XAW5Z8G6zYR/5gSMDt1SKIRMXwwhxiSeV5jnANUYxLxWrnQ3ODhxQFza7gHvxxNs2qjsHP5yocKO2MoyRPAC3ZvpNkkAj6sfz6QZWZxXb980h1zVdO7hN4FzAbhmgtyPO5wC3EopVyOGd4GPvB8qk4RhDjQsT1V7kMbN2rsJNEBc5tgn0JsvlUhdQrMZOVrgd2Qng7vodc1welLxzBW5pcvapFPH9/quhZ4PU7D4E9jTsmBaaWQ+lq2FCZlFIn4Az3vCgrE1KWMqW8bM6bxlajruhHZXOk7WylipC3WECuDiHe4+XqVHIBkvnpOLFNgF8cb7x3Y7fq2QyeFg9M9gyQ33bETsBuOncA+T2OmewNTZ5xkyRs6KuKWeW/+Q//k/o87/4l/zN/RM9bLd83+xZ1zSs5po+WSwIiHFblwJodg5w5dDTnksuBkteax62Dfx+pYH7jAZwRQbuaKEMla015mCvDJALG2VTZ1VoO+4C3y20OFgoG2F2lmxpA2+C0ZXtLUF9S7vWByWkhVq20LJr/RAyo1k/WJYZjZbwCK4moHtpPKlyyVjLWnQM6warMzRV86jyhU8wpgGE0/qlt/tWqkLib0VpRr3fVaWsN1E0psU8ZxcWzAC4ZWXQ8Tvv24FKLm4HsjfB81su2I3gorOBZVDs5kLsAVax+wRwNR/LFpr5znP0Tc1RlzMeb1xQ7ALiJqArwA8ZW0Ndi7ESHJ4iAXbMWlDRogc6H0Eu7JpRnraF7Q0UisY5Nni/y5R+oRh7AgDOhDjsc/4MSAD3PDf3OsuVEoJ/T4YgtailA1weRVo7JtpM8eve01MfSG8YrhxCCOQB3A7kV5IL/MAEyH20FBYCjQaM7yyFteZiW7Gw6BnfDIQer+O6gZFUXDQrHoznYnNF7sWWyXu0X5c8uB2JpmLIExZPA6OXgrP7DLkqs4xcx0UEvZqFl57xHSyYayFv5xC3Y/0f5Vz/xTaw3FMwa6FeJRXuW2d/uCcKayE3W4qZvhtFVG0Z9xULOnCxTRm5jyTWCeCiM31gxO9DCPfO718qdXXvw0YRqztGWxcCbKwGIlhjvzuGThXnd7RRZgw//xovilLS8KUX4ZIad8fUtuYesFoB7laTEhdjLEOm9GfCD2+JZ21gciVAC1m7CdycAtxRsQuAewHw1oCvKUd3BL5j/QR2V8zjnmV6mb8B0E1KXRHcFeBwkAC9Lp9l7u4AdTkFTULH6XEfhxzeo3o3WOy/j8re2fT5y8yz8+dg9+vm0zKph2BqJvptnlS/c0UuphvOoy3zHNxeS9o1gYpeZH7M5J1B4Xkm71nmb4K8B1UvY+yGrIWqt1VV/3vCDd++uTIv/uDHi7/9w5fmt4G4m36gdWiyqPqVJrx0G5UUwEn5+6iXbHCtcbrynwyPPs5z5qxzNcBuzzj8lyLg3ctKa/xwdzZet3t9Ol+7vf06uDsHuAnqRgDMGMO6KLPXv0ehuiHl9r1/+QP7n/+Dv6v/yz/5vauX6yL7p//sp7v/4R99NfzqkbHPHv6N3mRXft3fygRyr4Zd/2bzSHb/Sh9hax5W/UMU8VgpqfCNfDArVbk2iMBdzO/lzI32zyp0sohZvaiXQC/mocjF55yXnwNgqHXRYx7Wy0RKQs2LdRIAngPlBH5HgOuj9XKycA5cUe52sOi1O7XWKhwh704ueskClHseYFaFJrRyxUaAu6DFcF/2THXeZKSHPt/LvF3Z+2wQpXVCIUYuAlqA39EGus+c0kH7YbCBawBXKHmxfUFeXhonAJzqjWrgPTk0LXI7jb3HfK8zB1toJtheIA9D4Hf/KQxO87XbSs+MabXZM1nwRX+f3YSONqoKeMf6kPrhIbvSD9z0zBQcAJdzCgCvz90LkJGIDF/UwTRXheHhdL1grePKmFHfm3S+UsIyWqBDOyX/h3H8/L6sA5Al5IjFbeJRGP0+A8rSdi6tf6jPLeHzec9pVCS/O+ZiBHeCB5WWAwJzD8spkmM+8el6ESgj7gHvWagnKujYWGly4ZhnQ7Mdf1gpdIZ3jLmxFzqAcVr+/PQi+h1jG2X5m08zlbGm2QXsc77+uP8L2xtiFN/hM0YV9GwAXByPZYqOcR1LdeKyZ8pNCbg5HgfG8/mvmxYT5AXgTOvny1XcBoD6+27nN1k3He78uLAfHHjTbMN8en68KE+gOJ2nk7qxs+x4PtPyNB/tkHUm282jTMrI1foFwXASXTzy9RVxD9WPQ9zGQW1b5qXobGd5BLNXEcxeAp2XQGoCpql+/NonOHpJeXtp219X7zmo+t7vGs9UvLTdpMidH8vvup/fdv1L0BWG7QCx7zPuRZEZGizqzqf3AxUhdM4w5dp+ABzBvU9g3CFQ0Q5oE47twFm91iKGsPl3lqEOcmFFtsT9TATbBlgNu8e3LsFZWV+zeVkEsM/dnyeF/0leLFIbhfRQ08YxrIuT6vWC+jVC2Vn5QSk7wVeZrzk3mR42r8asWFN+7XTMkDWVYrtXeDxphnDfaG1czYDsWAeAFipXZZYuN4bo4Vey1RVSXaKK1et1zfKl4tvPk3yIwbqYqYLbzRvELLyjqD1X2AKgcp5Z5vYEyMqyNWP9I8MYgHYOaw/TduOCWTvx9IsTte4c0kbFrbl2fPt5mXJnmdYUs2brlwsE6rCHn8X7JTpaUbdFzm7stBds63heZzQk/75TtawpF6YwnJ4eN9HKGPXmalosn4NYMNCYSfsN1sYJ2Ha9Jaw/B7fnEHcObAFo4+e+8IeJemhvSPD1knp2vnxUzbYSSth4bpLl8QRoefVBhm2pQDds2B4VsxHWjirZk/zZyeqYFddQUI+w1nZhDmjP509UtJO9MRc+J6J9cF4mUAsg663tMH9UylZ2DnKDdW1Szs7zaVEfAFSW6wA1rhBhgd/bmJ5Ar5PSvQypX/ixj3N8yk92x4Cx8+kIZn0PBe3aTgrbVnKCfJIFb61t9+8oaH0g6trBG955UayHQ/0Ic+O2DmWjchYiV//I7L6UxUqHQGhUss+NYebFEMIW4e0ui7B2ArcAoB7Q0zceZQCyJ9CWZ0L5TpIu9+T6pdc3g3FvueVVxplrYg6uqPOkoAWEBc4BsE3gNo1h8ILLSUSFrQAGyYkbofytdepDzf3OR/u7+HkOcDYCWZQJvyWCPFIuPMCsjPOA0ss4H0GvKEbgG8cjyJVGyOrTVS1XL+M17Qfvh8dmWH5LfXgKaBOofW58BnAXb76/66q71nmxMFzkGQBudQcF7kKP8/1QPOVZc0PE3W6X3W9evyr4G1jaho3g/NrkLvSNRn+4pKYNFNwQ+u2KyZKkGKzz2oxQuuiF7woSBeMBcgXJUh0fci2UssENUP0OgdUHOBvfqy7AWtSHohatl+O0N0KiKcIOEexOoBbzINpS5sS5O07jh8qgam2GrfNwVOAIsx9zKwHGDAwRk+HtcQxUHlW2SXWLGBivjdSq95yymH/LBZ9ydKMt5TFf1w1BLswR2E75YjN1RDxe7CRaKgM2YUDj+2ilPGaOKmht2pSNe6iT1LZcT8rY/mh/zDWFjeeiClDYMll38aYLbCMgLk+WyhHqTsvjh5nmk8o2Ad0IggHBPI3WzgP+rsm39UyR+/zb1rnN8AhykeHah4N1cjze0T75HYvkCyA3wt1JkRuthgFzEYI3wdsIQplh+bWbrJRHlpOgbnen+Ah3oRIeAW4YEqgmKKmCdfdCIvU5s0x0aK44txnGU2uuwEU3or08ANukNkbPYPy+nIDtJLyNnvTnYPiYCYzMWcDaR8ckgP5MHT5l33KVBVHWBE/i8HhbjwAXTeAF4ChnveWyNKTNCp4FXNolZYsdzw0WQaw9Atw+5MLaAN47fYmnxzmqcNFX9UpB/XuehZvUt/E5fAZu4/Ok6WlgW7iocLXbBwbVLT7jbscZfmq3JrC84axJlPqb3tznkHc2HTNxF0Sbe55yaefw9vBonLJzD7m1E7RNe50DXahpg9hEVW48lkmhG/9csB4to1VzVPzOsnEjwAWIxZAJGSFsmr50eAnkbmXOjGtOVLQJ6D76ga2lOQBdwFsoZNfqa2JcJoCLfSIbt5TG41Ea81yDixAXfwCVzA5Zt9gmegwB+uZoEJjqTLa/ZBjjUGIuspqtZzm4ZrOJhyaygqoJ4HaZ5t3TJt7p9uhVHsb2iHP7ZJnnrCT8HY8AF/VSfczHE45cXC6jkneuEJ2fT8DEdC+P51uZCH5RDgVvWg/zCfCiHmAwhr1to2JUQiMHYCkNy1V8347DBHzj33A3bKMdcrJITtOjjXL6Y+Isqn79wArBWRsQQprH29PgB1KMuJgUxP2AXjjmBPimDNwEcAGjseUHrtlt8DOAi8xjw+qokD0OY/7tqJ5F9q0s10xSOABcgNykvgUERlat8461ChplzqC+7XnGdOgZPmdUN082ysmaGJAYyuoEcQGMYcEMwIssW9gqxw4Ak41y+nSoj+8Wytt8uWaF0Syva/r7/+A/4tff+y68htk/+5/+Z9rttvyh62m32/FcmHCT50xyfgJwAW6dBowdTgCutLA6OLZLJhVuysDFMWo7EGymW+9Yo/I91LWcgnAkTgBuARjtR8Xzk8hoEQbeyJizSvs9XDyUxOse3hd8jM8YBp4ZrTleNI/e1gnWRsA6qWtZpg31gzWCqcZzgpAFoLxpHMt52IUsW4S+94C6aT01DG1nmUZn3G3jXF4YyFuiBbNC95hcl8pa0XrymYBNMtdFZWzXWi0ypfjgd0SuDJ69BcClwO4UVZTrXAAAIABJREFUczcdiaZUQvRB5IUU97BQBshNcNXIUEGR2weWrTSzvecOfcuSXTPqTfbLj7BZTuum5YDDALjIsUGusOQjzM0liUBij3lP2P4IdjvvguAxm/cxqXSxj7Ug2gYeSeEc9vaMC03oHgZrZ1UhX1dJUX4geXdtRJH50HolCoDcHYm9J/KOsRKvAY+B820I+1zwvHOeV1qh0SDf+9CizPrQGSlyJQQgBLrclAnqAuQC7qYxIC8CzmC/jNdgNB8n9S6gbkNiuOIhdIx3Ht58Y4eOteJ0G4hdJ6DrOd9GtS4jrYiuRiWueNVSuP5YmX9p2fDvlVz/xZfWfQ/WyR1RDZCb+npugv8E9W6d/cETiXvBKAPALVkwgYsNVL+Yd4z7Au2yjC8lQ3d/Bi+CYutD59j4ANu5EOKvqHAcw87nnUEQbqOaE5ePTHQDMX8lKN8Tt5hG/bkaF1tI0BaS5KcgOKyUocTFOAHcNfdRnTtAfctt3nimUz38agLUTXUBZpfMU0ehmgPeJQ+25aq3IQCmntSZWTbnUWU7geBJyXsCf+fHnMBtgrgJ0GI+PruE3s2h7QXg20/g97eHu5deLFA2g7zI9kW/s54LOpTPYeyUpfsOsD3L5AXMhYK3oOAPOb1n25kD37lyF6+y3xeh/+yDFwIQN7uq1d/78Sf9Jy8W/sNvvWwv5eLGTNw//SL807/4suj+1f/d/OLhaXhkiidwW1In5gD3Zngs9jLvWyZhVWQP8xoNKm1ZB7dfCissCfdIoswY73pdBCh5D6CXGzGfX4fOxPqqZnPYO770zEK7MD9JDgCGr/rH2PCYIC/Uu+7mB+2Lb30m/sP/4Ef6Wx+9YHev3ub/58927a8eefdi88thb1byg/Y232Sr8FC+9IXYL8Iv/qx3X/0i9ljbqVrL4IIJg55n8oKuAhhHq2ehIarsAHCR65uyfJ+bRnZvAsEAvnOwm+ZL3wrLJAEGL/xOPJmV/2bFr2S5Hy1zAHwBnRMQlsGaZPncqHI/qXyVYZ4B9I4K3ME7MlJx73O788j7hWJX0+C1s0WjS3sEss7mbihJI18BgWdcwIefB6cbvYwq38CVlsx1x22VtrYP5giCR8A7qoHrRhCoPp68TCblL5Y7k/XaWu3RMEFeep3zERbDEnqEu1D4xuzfCQKjHHC48B3tZM3SPGByl68985Z4VPqOmMgL5p9X3wYvtIoKXR6O02P9C4rASSGI9hCupCZvh2juPMHcdPsAjB23KyhB3ni/ngDCHNYet6PEieiBRrCc1sf2yKFv1CSKmC2f73cMEziFygDAc+ALYDy/1aXlyY46wuUZLE6q30vwFzB4VCmPYPh8+rlb6nP15+XxNqCNGj1k0ZoCpdvgUJamz7eflqHNLD4lp/H5euf1sDzt733289xxvVM+A8KHZZfK3mODQRglhHCcBncA0c+sh7rzcyDsdHxT+fvOx3NyYVvvlJFwQmuFTgK4/vLChMIsYmcCs1gJgNrnDnEEuOKgrL0EMZ9Twr7Hafutq/xNAdzf9gNdAqtzZet8+n1AawKyc8iayhyZTAofISym42uQ8OgdIQfKleGduzQu2L5tWFUjeC7VQRn24foO/VW4lJJ5pBBLyWz76AFpB1UeGgkyZQK63fT9EGMN4r5P/5xZ6Bsv4eBaVGp4fN2bcp3ZZhPs7o1TOjPq5ruBbe+4G7acV2vv777gKTcWIPcE1p7ZLs7h63Nq2aAXOZlawmaYeNCivOImW3f9/S8FFTeazEryzU8dVLEqq7zr9xLjYfOa63w5XAK4snzBRFaV9uGXTbInjll5XBZHBSzugSNwJck6aVZeZgW3j69LzMeThfvkHMpGSLp2fPPznBkoJtaMbX+JnswXVa+XoCxUryRkJlzXjtB1Us9eALis/jAEs6rE5uc9VLPkBg04e1DKZnXOZBX44888MyVa6V1Uz86GCFq5lJy8T/A1viZO5eQmGAvYmsDrpbzZ+UbfE9C+z98nIO5qWYi+dwS17RzqjuVebfedgkvjQQ3LhGKciQCwOillD4pZJpYUhi2XRicb4zmkhWRLcCYS4B2zZfscObMHJS3n2TvrwNqYAn5H91DMAuaG4pqOgHbreflSj3B2f2p1DGtjv+O8vFpQEDvuEZix19H2OEbhYH6nKHsRAFMD6uClC9MAssPOJMUs2cGRa5cpf5Z8V4eh6bF8BLyunYNaLCfbhAhuY7b6AdLCa1UGko9TWVTKThAW0xgOtscXQG13UMz2TRCmFAnkojw+72Ju7VxBu6+gpnWONX3v4B3qNHW9qddXgLEcL2ZtQ6pcN4yFK0DaEcZGjBLm8++8r0yK2pw1QyCmnOdl0EUjbBvHzLY1k3kvqZee51rzfjdQtkS2LBS1goLRvDspOyhpgy95QGNWbYl4eQCy02c7/SxTawKUtVxz5e+d0x9IHfZdBLjIvjyBtVMe5hzmnmRkFtEuGdCWk4dt6EnmbSpjumSF2pb74WobAe63r2q1WpPiTfXwefh1sRyuxOLFOzFOKf/2uTHUtFDatl11F4+Te+1Fs9ZUPcTyPt+keaPbZbc1D+Wq/2AEuOZhf/c2L4nJ3avdneD8agK48/dmeBQOod2uSNWwB97b/f6lVuj9m/W83xTMLBkbniiYqyF4V+dZgBFaBLje9oZTS8KsLSDsCHVPx94i5ofTXHmLes75TCInNFojHzNuObd2GFiVZXznvMiQYQy4G6Ht/Oc1GvgBcPFKmGDu7GIAawuOaSX6nVP1gkOtkpcmWi17YYQKA8DuBGszhj7bWtIIdCUPchnBLaAscj0PytsT6+SVJ+pGYhX/T5m4ALlHS+UxaxX2tsjIRT0Ax0tZtSmnlnMZgauH4Twfoe3Yhj+CW3nMxD1A3WeSdk6A7twW+Wsskmfn8ai61eMxAURiOKhKBbJ1BZSmQqHFVcpx/G7G7VxtOypzLReGYA981niYbJGhwrVnEPc4390rPsLdZPOM7Ns9H3NxPR3sk9HL4wBwx4M72D/HB3JSj8YDSwB3NHFILmcEM7U50ZlOEoArhwtovGXDmTVES+kIt2FXPOXdpmsE5y1l32LbnDO5uPKhbfdkmyU6T4wANydqt3G5qTTTuiatK6Fcwb73fWI/+b2SOefYP/yzHeuHgQYXmHWK9/Yo+J3fGw8qXCjDD0rgXLyTe3sB3vq84fSl8/1yp7JbG1i+4wC3vK5HgBuPDdYD95xNkPTZ9w9eEMvvOGtvZhbKR4AbFbgZopSnGNLDNGKoj1bHcfuTbXLIGya6Ec6y9cDYozmobyOsDUtGfBNVufEbXlnGnzRL62F/UrrOeagYE5pno4VyAq/zcdz3zJ72/GBPVLTJfjl4NuiKKbsfk5KnbQDgwpYWxrFJhZu2l4AwlLVP1kY1bTxGUx/skOP1CwO4qNDXrI0Zr6NtMurXumZ4xFLoI34ySjOEyQHtYQAUXJpszMGtCg6Ai/zbl3nOilXGu01PndH8/u4+AuEEZqHGhboWkDZmjUodpxdZFjv37fpeIBMG097Z6Nnqkas6AVzZ71ijTMxtBZCdj2EXHG0MJtVuAriAjBiaMAK4igvWwEv87AsYc3V9VJzCKhpANAHYVDVB3G7Yosf1eGFMC/0hB3cswclF9HTHDcvJRnlGJuO7UawAsFspzXFrggIYajUodrH/pCReEbGSEfvQGNY7y3Kl2ZeescdkoQwFMSC7zLAOuqYdukIAohqJhkDFgu2inTIGNYF0QNU0JKCKei0UnTOAK8gzqInPAW5S+CYVLraH7aDnRLpGAHC5yg/7TJDYAhnpHDlTTK1u2EILVlYV+1t/50f07/ynf8x/+X/9Ob3603/BG+uo6wf20LSs75CDW5PLM77Hj+gy5/ttQ+gig11iHs9hPGQAdM8BLmBtW1aiaBtofKL6FtegKkruuzZm4qaypLhFx6zzv9O940EVWtIwMKsUd6R8UsbyoZGkC0+xZxaDda2ith+gxoUqF92MeOCWFVmct4GLslD40cph6CLJe1MY6Xrnh8DkUoZ2F3ieF5rjVkOZNlhPUhA9CV4UmlA3qnQHv+NGllDcAs7COyYQ33kWSp5lkg1+G5cLLhD5oog1eElHNm7vaBfCoBnXQ9QzCVkLLhtG43JYLGN6DmdrjY6GzwNcANc+UDVX6lbqCGrRFjE/ty4cAe7OjdbKcwiMumn9FWceAHchiO48lQjAAewFT3TB7xSXBdrWXQj7TOoXtZbbH0gaGuK80LxKILd17P4rT6bmjGN7CeA+9gMttZZQ794P/Xahdel9iFR2YXTfWGcyKaWWooPiNilvMQbcxVsPMVbMVbujrXS8VHlS50oiYYV8hFqrvMm+3W+Gt95Sd/0ie8meut46dovs3KT41IzWCyHeNhRuCi7uAXILLu9b8nGc1LlzK2XsEyDXcPXTgfx3GhJvAXKThfM2PgZHoPsQJUyEvN2AXpMJ4mZCZH0IPcZ31rZrpfIHZ/veT8Hf4wMFPWKXxBie7oDOHsHLgLiVCH4/qXAbzw3UuBhbzgZOzDwEbktEXx/eEE//6uZQN9krW2IK0BZQNwHcNB1tj2FhQwGJFFv8+kD9hWDtOcA1IvCNZ+UFJW8EuUeAK/qUq8uDrxkXPaOQYXyet4vlJM3tQcWLEL1Jpct9/yIqe2dllwDuv22oOwe4h2lV7NfUFK3nIoJdDBP0vZHMN56pTur+RJ2blz0smSvf0TsAF9lEMmuSNfNzkPczrR4BcZ8+/n71rU9vzL/7WS2gxi3r0l0CuYC4//j/+H+rv/7n/8/wr+9b90SS669+4R96bwu7qRtVdBXzYQ5yX4SG5vPkrYbysVNVj3US5AXQ7RnlS+YFlpHdSih3l3Y31tF1f1D54kXdtmUVXLMSlh+g7rDJMsb6nVkeAG9S8lpuRIK+KHPSbL/zwx+9dNW39m2oUsMN+8NPw8q//nKzuF6VPx9qD6ALeKvIGXf7ah9Co+ztl3zbD1b7QSj8EDjk+57aPAMYP+UrBkUucnkPAFloOYe8aRqAF4/ClPX7dfNBqGHKp3W124cR6sa82sN8AsAJ+p7PJ0VwsoCOcNc9qJ4XIUhFmWtOng1Q9ib1L8AqoGsvKom6yvUCIHgEriN8TfUBeE8BLQCu7TM7qEZXaIafpucg2EsoeaEUnoCxVJx57RrbiFIoOCySPcBhzsnvs2u/GJ6iStgJOQD6rqRn0vXqztStdk55JrIEj6FATgAX8FdyTo6CsLJEHh5sp8f2AZM7WGZScDJNz200OYf11OXBO6h0Yd1xhJ7eOTe3e8WyS2Xj+/dYd17nuelzaPx19RJEnkPiBG+/Dh4nNW+Cw/FZms7TBfiL5V8HgJOtNFcKZJl4GHxSFI9206dKYRGs+pAaEbQJX4XCAfgCpi67XUHk7CrP4eJCXxGPXcZLu4edH22LtfvU7qUN3n2VLfmntpM2DHF6DmoT6flUdBLbeaWygOXfchvyxqjXIfeYxrZfiTzuG9uiMLhfZ0v+ke2knKalMPJlv2Fp/hzszuFwPE8zsMyZyD4MexlE5l+LHH+iB6CM7Xo7HD7Hr9WSYzmgKudkPvSd4oz3qXx+fB+F6fPN1jmHqTETFHFlYUCYd6Rf2HYEwEqrQNal+fNlqZPBfN20PXzXWDfNX/qLMQW6co6HmhdV7EhR5EtRFONv0/8/D39TgPUSVH1O5ZrKA1NyQFcW1rUJwM7PvZeSSe/RuyWO473qQtkc2iYQO1/vfB3MwwI0AdyOlQXrNxa7ALBt+tH6LV0jALFQ3Kp6rUO/9VJkPF9ciWAbJ6ubDOsOZDSM/4ND1x4tfPMQbT4UAKrSor3/+SCgDc+uRPv6L/vs6mONaffwC6/Kaw13Bbt5HeZgVqhSjYpYANWrAdN2e4vbYndchjzYl/hlM4LaCGbT9AsVVJWr4d7JrAxh2GY8q51/etNGpWy2kOzhZ0JmVSbzRdM/fmm4GIHpuboV6tn46g9bvsmueA5pMc3zQktderu5jULMtA1eLDNZXFl3/8uA7fD86kT1+o618bQcMDfm0urSD/1gqFg7+fSrycJ4nE6gFgpaqGIDkyV3rR0bNI9glnvnqbyRUONQ8/Yk6/T87/0igPU2HIBsgrYAs96GCHDnkPZ8+t/SDWVUykq0ntvzsclys1roDrB2s22RmFMqrdyy1h0yb1GWMmtRNzfCbfZD/E7TdkNw8O6MQyzzg2T9pmXVBzVRGCC9I9c9CaFuDuUzle1ohdxKKtbRYmKeP8tn4BZwNs7PLI8PcFZXkvl9BLLBs0fmGyd9v4pAFj3DJGXUDxuyW8+LF2U0Q0AGbWgNsmlF+aIc4eyoppVZ2QHoUnbjUQ7IO7dInitvD5m0MEkY1bPRzgPx6oKHVQjydiq79I3OAW2aRl9uqGpjPu0c1EZAO9kdA9AG2wSVr2JDI8onYBvVsgnWJovktIzTUENVy001sGEfFexQ03rb1UFfZXq47Vm+mFq+j6A2Al0OHbcvlZK7BHLjvueK2uko3ymD0pYXCL8Ucxtl2CknkOt4ninqeicWUFP2YyatVSgb+KIQaHsNDWJThIiRdDY4ea0ilH1urD6YlLXyCHBj2Uxhi+l4AUf75DPFrdAkqpBArfCbeL6Jo3VmLOeqEJnaLxq7vpfcqUxtV51fPWlDVd/Jp6TAVesrpnhbbl7z18uP6KPNa/b66lP+KWyO431SBIXM2udVuTe/Wi3efL+3xVOCuBHo6nbVDMVTEPurBHKhvE0At1gO13Fe7tbt230jhVvcvpVPYt8NVOa52Jz+nqKARJONCrJqKQQVrF0C4HqWW980S6nFIFgXjgCX9j4YLUVvrc+zpHUVELpeALjPgt1JgSuEG+agFvbIAb5vpmeyR0rcpMgVxTsJSGHKzFXK94C5wXpOApl6w0BZYWTX9GQ0OrLGzxmhbbRQbgbKqwRvR6gbYFupSBLrveB5hLHUstFSeWkiVLMs8OrjPdnHOsJdno/vgwcF7uVMXBIQio+/7A6q3Ahxxzspi9m0PCph0Q7r9pkYc2phtYjbC6omaCs5C4F8U/Goyj3Pqo2K25kid34n+rpl53esd+yFcQilSLAWylIhgwewHeE0eDj6vM1skc8zbudqWyhlIeKNitskPjwFt6MS912Ai/pIzwO8PUJcyWNOKx+Ye4Iq2wjmHqJNcXRkngNczNcZyU4f3+cD2lDw/cFxfBrwfnDIz43qwUOMJqaP9w98v3hddMRlCR9JAriN+beAyZnmodn4CHPxmWLe7cCjmhe9A5DFG19ekYGbMudx+U0At16SVpJpU6EbKvveJ5p+/3s1+muz/+1Pt8xaSwMgbsjFOwB3nlccQfWkwoWFclTb4rMzhtxbtXLv/L4BvA1dT2gA9GYQ2du9Zzc7SW8GdgJwsREocfdnHQmKhp1A3QPonQPc2cWXlLU43UkRG81J0rcyUbbeHQBsskyOW4GZx+P/x9yb9siSpFd6r22+xZbL3Wrr6mI3QbbEGRAzECF9kyAI0n/Q3xQgAfNFAw2k0RAjEAMuAw3ZXV37rZs3l1h8se0VjrlbhGfcvLeqKQpQAJnmi7mHh4eHL/bYOed0+/ZoHj4nYC+vEww+gt9Sk1xte7bX1fw9H2XgYt2AtkldO+XPZlXuUzAXwBfAdq7ERd6t8W1S384tmTEODAmQO1/XqljTzm6nfNux0wSOTihtoaqFHXIly7BamCRv3R+8H8JetyFANpX2B6wMTOzFEklApkmg9ACQNwOnVb3GeySIi2Xq4MRqseJqArj4fb/pe4qFkv7Q8SkX9wRxM9itpDjOP1fhQikKkGuRnzrDrmm7YAksFGkOZL1NilI97Ek1l0n9CdUu5mEnZGibP8NTSlwoa0uoRTPA1QXth0OCkgOspVVBOX8X24Ls2+lcnh26SacbD4QyqgRwx1PRyS65ZcmNiCKX+RDdTTbKSbGaOhoYAsBdB0vX1QLWxEzDQeyQgZsUowUhf3bwR4BL+FliffiMyP4FrJ0DXChxYW2MWgCuerKaBkgP0pAddtQCmM8ALoaL2NO6WLxjoZy+dyGTcjcD4jnEzQpdbAfsmRE8F6Uev0uD2BdPqllQZTStq4qWyzVvtKLBIS2vFXvnGV2ZH3pL1lpaVzXHy7Xc7zuWVZmArddG1IdD7JpG1m2bSuU9mOqpY8XR+2A8JxhrU85uKQUjLxfgVtWliN3A5/bJUONqMebh4vPCehn7JA7gN5Hiei1433lYKeOL37UxVJVm7q1wgDRR2CjZhKhiJQKcRoJFf1zEt5MEpKVYFhR6SyFSkAK9NMc6lUj23ELWFTsAXBa2qFXVdkiJY1rUmroenQ5gn6hsUamKbDgA4PooYFPceqayuWqq7qFzqtByDnoJ5oQToN2GSAWJShPdSMnPYKsMaOujFaVWMrKKkcICqt1I4miLnE/DcxXu/L4gq3a15BqK2GR/c3o9EmO2SDJ9QtSZq88BMJS61zJWD1H2PCl5sewEctNajBC9Uap6oWh4ISl8HaR8pWKEXTpAbhu4f4v3nN6g9z51+T2/rzle23H8Zs9GVJOyb5SsrA+inhS7GeaimpKiy4AXilxAXczH8AziKifVXXVVvnrY+p1yYbe8Lj+WO/t1tTbX8WGAfyca9RGae7GU8gbg1rJoP93UH90c7Jsy8l3H4eUJ6spbfPa5EjcDXmTjwk45Ze4SGyfkvWe+tkLCJCD1GAW4LYisJSpyCTXuHODee9/DS7mLoWzgIh6jd8ywF0YmzQirBcbJ3bM6LCiu9yQO6A0ANS7Gv43q8FwFdRO11YmGcsWCYDWQDgOA25yVi3NiVuU+pdTN8Bbv+z6we67SBeSFKhe2yQC4c9UucUgAN0/L2btP1RnrZqCb1Luz8RHwZuh7DnvTfjrZLx/VuCLYa5Z6y1K30vevMJzOQUId67wP8p5bND9S3xLRUzC3oSCTQlfXh1GFO5R5/IL7ugucIC9XGyd8p8hbea7kPbdaPs/YPap3ldq9ai578es/a8JqbX71vJL/4oulXFVK/ObP/wTu3WK1Wbi5IjdD3H/7t2/lXRu4+O3fPECNu+sPz7EL03tRGdpyhe1PsDZl/ZKSrKsO2byX5IdWas7TUA8q3VwC+h4iV7B7nk8DCH5K6dupajhMyt4EdcmJe6EWiMvG8INeCtg8p2ze6HDDBmfOXr/6oqpe/lHVl9d7Tb7wpO0/+6Qo3+zIPl9R8bDriq+2areUhysbisOz2287XpqXX/34Y3t7++NhaVt1Mdz5u+qyXNg9nlwYqtsMZAFs5/POc3rndc+Xm+f5QjGMbT5CX23U0p5UvueKXwDdjkwJAJzhrqEgJshbQJU6g75Pjtf+EPd6E0ruJBrcAXubsJfo2iYJ4fSneRkMZxB8Xu70Km78vQIYxvpk8AjNS9efVq/icpoXlew9GzRBFQDCmlwCxiPkDQSgnOyhk62z49J1ujWrpP4d83rH6ZU7IHa8as1arSVZ5Vvdw/crxGFUAo/LZAtnqHEBZGNS0npzqK8Yj/yBNGvX6lAsnIhWsXe+r1boLlUiVzBD3qegbs5IFC4FFRAVOAX//+f1FBjOADjD5p+qcw6dP6Q6BoQ+VwCPimHwhHdVv3MVMIDu0W6aXf3cWQkm+yP645hCceBhFXcNy0pu4tB7reiNGrOhGrevAZAP1aL/iEKJbBgsBwiM5pmbEq78+tGTL977hd0xvjYAW9AigNk8/kr2MAiiH0yVAGce/7FYiVdsJeK78P7z9eTtAXgFBJ1/5gw783SMy8DFCzngfSzeB9B2fvRgPYCxmPamHN8reuclnZbL0/N7YX7eVsybv85V1x+CrXl7AXnTZ4w7lkKph83Hip0dhr7DF5q2B3XwPlBnJ9jr3WihjDxoWSj4z2fLZJSXl5d48KWhb2VpTtC2qpoIiNt1Q7r/nwPdp6b91C/NCVPgd2m4s/PhBFGBl2gYM1fPhoXE3TrJf9JSwB6OklIVVopPDaOtruAuzQNkxTl5hKMjaC3w6/oZ5RzI5uV7KuoSD1LTa77eXP8pOPu+fWwFPGwl8hIjSqw7g9k8jmWfqpenaeEHgFwXvA7t1okEW6W07daN4HUcDod7pmEvzfKZdA79doQqr36pou9jUS0I23DR3zf1sJPfXP7aycNrIbY/huHis7AG2Xz4Lrxh5OVeJL+b4e4bX1x+TGxtskwO/T2hEQ3Pue7+dUwQtlxL098laDsHuGFoJWBsLjFP1M8i6tPuWxLN8zqS9mL3pYM9f0RX4GYlAG7d/Wv4Xy6yChbqVkr6o9M07LMMZh9B2DM4O1oUr0lsvxkVshSPsPUc4KZsWFj8BWS+9XxuX4yM2afgLN5DXXzB0t+xe/hOkyjQhdMB0malLAyYRESmqDVs6veC2XegbIawP1Vmq+I5qP2pH/4/Yv4czpLUiNhxALXnw+erzqq1VVOETz++tPt9F7/5/t4IVVwAyBZG+zmsnS+flz3CWrftqH6xTLm0YxatPgFcRjBkecqsHUHtUYk7qWehkIXiNsPZpKydlLjCLNQ7Ctq8QXN17QRqE8Bl9HOTVwCvGeCSGzrhDwqq2gRlgxgED4b7/SFn1Gb1rCwaJt+vRHlxl6eJYmmTFfLikgFmgwv3DLOeKZN2Aq53ALdKhmeRJTpfTtI6tNnIh2n6k5m0Gc6+o5qd5dOm61UGtdUFpHirbGWcFbcJzCZr4zX2goVydq6k5ThckO0GUa2rrKAFIJrD2adgba7jQ1gqKTvUxzBA6xzWol0DGbMkzeABdJ4CtAC1cd8HllVM90Oul6Grcn4s67VIFseRywRtM6h1r32qMxsPajMqGd/x7Zopb7PKdqyVDNiSOl4ow7IIyr2lYK7pcflSANYmUAtrZ39bR/PicAK5O1jhYT2WzFKMsJYOhbZroYuAYS1dE6loMS/qunv2Z89f7Lv6Dpm1S+ifDvdaX1zR3LXbAAAgAElEQVQxAGzOqs3D6Zw6wdkMeDENylwhQoK2vV2+TcNFt2mHahsnJa4y3eZuX90tClKs9s8WWlsAXNTru2Irdj9cTQAXvdA2Ytema+xoc2yNFIPvrWqUMfcUo+Zgl6Xet71bNZr6zlmxKGoacLsRYqGrkg+jzXJHyMTNr6yyzeueK2wzoJVae2dpYQraj/MrJO4mgMtJIiBI9DUuMMSFJTVA/ToqcotSHWChrAu/d7ZYaeUHHMgsi0KEYUjWQBiO1rIqC6XDAPIZvTwC3aMKN9q5+namwo1EBdSg/fichJ71GehyweQ6Fs1Vy2Foxo61UxbuWHe08UXksNwERimgXcAdPuBeVunO1LN558EGuStJLSbV7RHuzhS3MXA8lCLZJx8B7j7pgMZlp2SBnwtwz+vNx1PW7WhgnDLbs10yqOmkts1Wye9cb2CFbKGsNZzSIyZom9W3mD4uk2EtiMgc3I42yeMr593O5us9kV99GODeT2L3yaYYvpChMZAhoccch9IJ+DNCljRB2wRUZ7bJKe4wA92TEhc9BjJgTb2q02U4KayPubiFSHbFqpKyiJzu22o0hQKSotG4hUtEgt55XUigmz4tQPixzXm0UPbCNIaTArds4PRJRnte1KVoe8shKPxC2OIvVPCKH3ddBrdmGdjt1WihjM80KXCnHNwMcMePC+OM4y04Ad5iurttOZRW6oOL6mD5CHAh8WnNSXk7B7h5+BzgHsez6rZmGnYCtsljqUdb9KS8fce04DjvEYDFETRZKMfQkpyA+HwYnwPjtKCTWhefWfs+wvq3bknbovdBV8lOeXCjAhcL5hzb+fC5Mvf8h5AB7goGloCrqhpzb2NI2bcZ4Gao63ST4C6ybnP2rVFLktTREELKt80q3EopQq5rYRb8cvMsXmxqxcsFbb97G+zhTqGfQVWXFPqeoEbthy1dmTpBS6haQ7mirLpEicxUbQoGnKs2Gyp226OFMrY95+BKRfJu3zLqYnrX7uVg6ik39aTGLWFUA1tdJRlK3Ln6NjOVpN4d9hTKBRWTvXHO1cU25nqyqJNt8FyVC/DScUyfAerdc4CLbcuQNitgMQ1KWdgXY16Sz6mSsoUyPpCRKilnR89uItgozwEuli+LFaYd70IgvoeaF8rbZP0MaNI/kAUwR6egDwDcVmm+jyT26T0pWR2TLI7L4L0zwMU+KKoluWGfsrMywEVmLl4AuCY46k2Tntk61z0CuAdWpKRJALcqlkdAjH2YnYGTktcNJEyJQOKkdK6mjNwR4EKBG44Atydc5sY2IRsdFWVFi2ZBtVaEPgVNtWDdbUV0lnqcmJh436Opo8K1m4rrS/ngYgJpsENG3m0GuAC3GIf6Nk1vD7Grm6S6zWVW32aAm/Z9ZNEsauraHsLNXSFPwPZcjTsHuLIooJxGCAz3XQdpbnBSKgmqypGdEBoAVwlOillFnJPWjz/9hSZpAyOwWwTYuQlWpRS0C5KKEeBSz4pKEQG/O1OqytnYkw9msSjctveVCAF2VUNS+QnpGhVKbMHAIyheLko7t0+GEhfxO1DhkogNFLbIwGWgJCE6QN8FwRtIG2a6Mdq/JDatEkx7F51RtFaTQhfgdm3I7T2ZwCw38MrxZErFOkZxALhtA9FKiwGK3aVBFoyAze6x8XKEv2LYunSIIc09qX3n6t15fm62XAbA3ROppUCnBnVA0h4slX0InZSyxgFZSNG9ADsnwFSBpx3OIPeHIGU92TEfJnjbhxDLJF0CDA7xoij01rkANe65HLuLob0oimZnHV+UhR18SMpci9hBXF+USrbXALnZdvlcrbsSXA8kH6AQnc+rBbXPnpVXu617qK1TSgipY7wMgvafbppXN4fhzfNF+fzNwb6pJoAbmMqlVN9DkdsI+fZcqQuFLtS4A06FBPE/OhiKI8BdclC34M5wiYfzKzprIS6bqMgANytxUbrIhtBJQYh+hwYvTt4iJt3hEHhzEpf1D1FCDksdC8qlG1XKYMxIq08q3I91MIC5z2Uwb6JyBjZLiNJlCrBZXopYHQTgL5UHogGeUC1+uoKHQxRhbr38lDJ3DnazSjdbM+O24ReK2xsWJUx63oW6ugNjXovo5zm5cAc7QV3d4eljw0GN9s3jMlmNK2Ooo66+hzIXy2XQ+yHAC7ibYa6Ifg2Qe14C8s6hbR7OgPcC6tTIjZX6mMl7fu+Roe4R5GZF7hnwxXLnQDiD3Axoe0Igetkm5e6kys3WzNl+uaxXvf/oT8Ty1StVGi1+9bKSf/7ZSYmbt2+uyP0P/+6vr/79370u/urLXVTfftP9YEP46ofvtT1sTz9N2L1O2XDkh0ZI7RhZvR94AfAC2D7zD9VBLw/ZfnkOgqEmhkL3HORexZZ75PHGUGVoDACcFcAVI/4qDsl+eVLqtuWmf351WZWvvtCmXiwDrmTxdBeNk0ZM1hLj69PtV+bBe//l3UN72G5NHQ+cMnvn/lK5W0ye9sTnBXBNYDfsPQXB54D2KaXuh+DvfF6UpTVkBQBuhsIPxQVXsWWB6HmNrmOiz5AX4xkGJ8Uw6oaW1n4fO9WEXlVF4/Y0rmNgHW0ATU4eJargMnQJ6qIeGqVr34anxlEXJAwQGDtsUE3EcAbBc6h7vsvmkHcOgEdZ4vgC4MVrVAbfm0E2GsrgDJNH+IvrXVQAu6NttOzPs3ixrCuWQ+F6M+ga+l1Cjq/2Dn3YbMroJTKL0EqvS29xx5fzlDLUxcOJ63U0lUezFHOQCfb+xEuYMmTw+3PLD6l/f+r9/qnmz0Hvh9b5hwJfclYCsqEBTxB6kKKnn5UCWZHkKdqhoKImSQjDZK+KWjBAa14Gas9jWqoGTtDCI3c4KPzuKNkqC2Cvo2V2ts5+qsR7UAgkNfrXZYttHVT0KfM3ALRO7x/wfSO67MlxRNicVLVqArGYNh/+Od9PXQr90bPL2gcfvvphe1RpvbPsuYfsbNtY8CCQG//OKzkHPVL/ZkXuR3aP7vsikOTnjEYRoqqs+E7W/ndwZUcsWrdP5054qyitx162yYjOjyrc2bQ8r6zGBqynXgC6gxsB7hzuYtzUG01ak3Kd1c1SDy5I8p7KScU7HxcicoKlyFmVEzj9GcPHcw1bB+90L4ysuO1PQNW6wON0zS7+nNJQCI4QUjqWWB+2ba5s/anj4CkVa1bF5mUBRgWFANCbge0cqoInns/HshmoZsD7Ieg6B7bn9fK8eRkkDDOSC5l73/wIW9b7r7mQpRnWL3z0Mb7ktmpsJ36/eD74/U3wDzeSTCmqy19Ief8V8lmlu/6Cr9vXqrF70RZLfvHw+/jD4uPhAUHL/Y7c9a+5uv2d02/+Pry9/MLICn5CPQ1vvoqAtXNoi/zZc4ALIItsWVbNAEAr7383oN7i4mpF9q4Mzu9MURR3t286gFqpSwWRb3Stm122JiALAMDDIziLzFhpLLkOV9snlbEZ0upmNcC2HkrYNM3tjyraEcg2FQ1begR1AXmbZ5L2PzwCryQVuJ7h6pkUpol8+F7KiCwmxWwWUEsqWBfz6qVJ+bIPXz95eD4FZd9Ryc7VsunEMFPM/n8IZT+kls3q2afg7LkaFuOJ9ES/J6mXKDOczbd/gLTPr5thvazl/tCrr79/SI0+pTGiLLWAKhflbj/IrMJ9pwSsnQHc9JtJTe8TyHXbTjSvHmfSPsqhPbc2ntkduz4mVW11uWKSUKWid40R3JvYtw+iuUY/3aSujc72bHt0dug49DoNVxv/aN5x3PVsOzNC2nZFuto9hrX9IIraJQjaXID5a7adEOXV3RNK2tzB/Cn1bLJABphlYg817VxVC/WsqtYcfOjIHxooabO69kw16+ZwF4CW7aGQ5Rq9ti8lx5s47DfF4gKtYTI4q8l1Q8qGZjpEji/OFbPYlR+yQJ7D2lEJO0LZ+bCYcjHOpwVGRiyybvuzsqugKjsqbMk79gdzVNNOObOPFLbs2Osr9V6FrXvtsXw6NuYWyfqFQV7t06D2hZBhd1LRipK1f6u9eYF83iOUHaHtXRWL5/h+0Fk7kqoshb5gVXmDRxWPprfKA9S6aPYqHBppjPKxOBjZrxlxwVQeioIXYQK47VDuXDgs41v13eVn4pOub25HW+R+fRw+A7oAtce265mF8tFOebJNVrG5h31yLmVc3GVVbs7BBchVtL/48f/eH+S2fdT5blTe3hf4FY85t10MonZQ4CrtbAhGG9UhELjAxVrX0gZvcCoZAG5naZ4prTAB3GR1PLc9liWE+UJW6B2GTFs3AdxDgrIV7b0OpeorOqpueyhtI2E5hRanFH/BxAVCxuqRe8FyWUHOP9oox96LyLrQNQ2jdTI8bd1JhQsFZFLeTjbKALhqvO7PMm+PNsrJVjnNB0Cv8PQ9wdl3LZVJlJEQWgfwlKDuCHCz/fJjK+VRiTtaI5+B1yevYO8BuNlGGZbM6Mp8VOP+1F3abP6TALciWDcf7YWP1sJ4BNqAqEWA23TuzzbJTR3fVcNmdTGNmbQ5/7ZBLFB+nQPckakkyCltgonRekFcULL5naDwuHQGu/PPO2XgAhoDqPj7o9IVylgC1AOk1QXHWhDUt0kJm6754/RQ2BHyIvIhXdpGTpUVs3PoOm7GDODOsnWPdsV5WxPMTSa2TwLc07pO8HY8NMfIKRzmhYGR30IaJUgrz0KYpODFhcAHKZxto4u1TDmGeE0AFyWAtXZTzi9U1GnbR/vkvAdT7i0c8yWiH1sB9bu9eCvpbcmOd2l3lPv7SG1xBLhJcZvG7wXdlAQISv0VU30rSKyIbocjiBVQxnYNcd2SwGkHwJbw+SaAW60i9XACRucJWJD3CeY+UuHOcm/PlbXB3JByzyiGjqWqR1XxfLhqiQ5IdKrF3HJZa9iTAeB2pK3pg66rbON8tFC2ZkmrgN4VRNvg3lHPnitxYV28Df5RBu4c4OadjuUSwHWHE+BNuIDHzN0EevXRDjkvB4CLs1etS3px8YyuLi+pulhR/7Cnw/ZA2g5cXl/Clpa6/QPdHN4muLicbJ8r9BSdgCamZ+tjZNdWFxsKhy4dGMjAxTQrZMrDhTL3LaRYwQnYLOesWx5acQ5y8RkAemG13FDgdsrOzarcdIDblmK1IhXDozzdNC/ZJ1dpXvqNTnbNUPGq4KhlZMKao5p3tP0d1aMZ+KIsq3W6P85wGHAVat4McYcwJPVtIrKwRQ425edqaaiMfcrH1UYnRXMJpakqR4jpAZB9yvIF2ISCFttTRFwPLB2iT+tE/i3ef43vMlhqtKHGAPQKAFZ+E1jcuSFB4xEww02iSLm/qQcNUVoWatf8GbKNMt4/2yfr4MgES15pcqpI+4I5pkCaW9fTnk4Ad56Di/U/gvmw9Ib6eVLa4j3x+cYL2WRrrcuEuO2wJW8WaTq2XSpFTb0gYww1PAJfFSwpb8lGorJvaRcFFeWCN3VzVOA6bcSCA7dSiSaOJQJn8wtwt1aCDkqL6nB4ZJsMCAvVbYa4Ox/kEgZ0uBjjd6Tk0TahUcjIHe238ysvvxUFs+2SbbJwHazvgqgrlrbTQ1A2CDYSlsmJco3K2ryePA5gC5Ut4C3mYToArov4dsfaE8AVUgnpA7lKUr+Pol5K7pFvK0TUSsg9ICx06FD1Mot9T7yiSKFWNKCeqo3mISl9oyUJc230Ojp+tAxvcYdQsFMDyy0ycT3xAjc0Uih0/2pgfVNI2fZYp6C+VFzjmtMGdLlGVs4IbvM0RQIG/xFqXHxEqJxrqCKmr+vBUVVKefe+3Nw2xAvskqUGVBXwKE7b/ALOZoKalYwSABdKXChzc5ZuoHh1SfK+krGIJDpJXKMEyMXyyL2FDTPsk2+dQ97G4JkLH0NfKc3DBHNRFoCxs2NgPthPSY2YL5Ff7F1KbtRC0Bzi7kPwpRDwJFF9jIcieY8J4OKk1J1n6q5FhIfPFg93QYj9kgNEI2kTPrtcLu/2bWUC/1DJ+Iu3Qdy+2tTPbvb25qTGHa2VX6yb65uD/T5PB7zVqU8SmYHU7wQx7E8NQC5UuT3RahByCzUu+kcC4j71sfceGWNMS6XkwNzeeQfvT/SAhNN+ArdzmAslLqBuLrdRuVrgcpsskB/B3HSHOr3uSSZQC3UufkYsRHcfZeVZDDCfwGlXEB0wvBExgVwvBJznh7WMyZYZSt45wfuQQhfgt5LUZYALyDrZH8OWOQ2na81o05zGYc08r58hL1S950re07R3LZjPrZnPLZoxP6ri7TnAxdZki+YMbc+zdp+aP1fz5pzeC4q+FWawHBaYj+n4vHNA/A7Afc/v4qnJedmPxeDfVs/85eWVX3z6hYAW+hzi3vzwtm6WtfviTz7fQY0LFe5Xf//16n/6y9fi92/7WLz5Onz5+mZvDm+TchbK2iO0jd5cxgGZrUPHsUogN3rzqATYzZBXSE/IQEc9DM9B8OyDXLJzgNBZpXtU+rLEdaAF0O1mKt5s2wyQm6ejDqAuvfplWb38Y/rF8FYMTb14KK4hbS4AdHMJsJsBLr/5Lnzf9eKWtEiqXu9CRaEOYszndVIrTF/7vkjTSNUFkzUU+2zpfJynl3Tp74aDaPSCWz8vIU5MgBj53YC+xaZc4A43xHeg77mCt2QbfiifN7gjViHyOQB+BwhPIHeyZk7QNuf4Plb4Es4tEvPfVzdI5QZVm8hsxmW1DLr0gLuWVInhp9aRl8sgeAS9NZ6WomR2TwFg1AFQRplVvfPj/SlV8KCbSfVbxqiKZP+MaSeV7wn09pNS+Pw3tIwDA4B0fHpgTr9PXQTkHjJHgMYnh8/r5XXn+nMgnHIXZyD4fHwOhn8uAAZQPq/71LS5TfTPBcpP1cO6/4BTU6q68HuFbONew0b39BIIH1LoaKe1DE5GXQRA8uBatBMhBi4p59I+znUFArvOXrlzyfvKJzZYOBfAgxnrm5YTWiWL5bT/fmL4URDnbP3svBJmBPyMFgGs52e8pBLiv/2Xrz765//8V5//cO8e/vX/9ne/++b1dnzY/Rmv9F74WXl4gJz2kUQrzgSoz8sX3PvL2GnBTuJzX4s2qEB0c/m5vg4t3Q69/5vqk/R9R9sash3JorQ0Wbz9jM36YBXdrDS6a/j23udhFVur6wvtZFUsJQ2Asr11SpaNKuqaytgNrRMVdnAzU/XCviIIZbyQsuLhHXD6j4Go2Pg/VK2KbgkAuHOwCgBrRWXwdDZX187VspgPHfO5wvUchmL+OVDNClcoYufDSRgqSyiynoSqWVmb6my/F8Y/OH/xReD9bbIn8td/EgwfksD0qMLt7itlWwoXn9qsiAWA/XbzSTevB6Uspt/X614PyHWTdapn6gDoulKCq8MDDZefKChqu3IVE8gtrlzwA5v1cwmF7YvbL5VZPSOA26y8bYZb/4vb34pDfVlierV7Td/qEs9e2hN5LUlvd4d9EdqiKEtzd3Ozi6ooE6R1hwEQVkh5VM4mICuVqNYvtFltCn/z27aq6uistboom6FvY1k18v7mx9GamLHsmMc+L2NxUaGbrth++3j+uTJ28cwLVVUZzor+YVruG3+CtAca1zWbFgbJ1YUU/X1EKR++tKwbwbo2VKyF7N9otruB1U8rZJMdsVDqvSD2fYrZf4xS9g8EuHO4+hSgBZBN1wQ4EyXzKYz7VshyAzXseR+8BGfxyCXcgdgsUAoxKmfnJ6gRpJ5Ablk2l8uF2ZFA/rNaVhX0GeUOTVCD4+V21zkhWcUgQGr0MHhCGtXuENaP7JdTQiE8JaFiC2gWx/PcWCLyRohFjNIdFbQArU+9nsimFaFTwrcqltcWcFYqhvQN1sR7gFlyfSOL0rNtDym/FiraCeCSaxvZXMQR5rZGVpdHgIt5oliIOHRWFJVL848At9kB5ALQchwWbA8McDvbZCOiLd3QtkWzXkzKWiMllzGKIUPZx5bHnZX1BtRgkW2OZxbH43TbxgxqMQzF7DnMhRo3AVs/NNFcaOpuWFWLHdnDiqoV2k+Or7mKVinVwuo4l08B3PmyPwfQxpjaASCScBnS6rA3QhrvqarlZEPMQkcAXOX3JfpnQ4mGeT81DHCb1LUZ2h7h7CMTtkdKW5HaAZ5S054g7Ycu2ozIbVGMoNY8b2XY6Zh+M3qEtX6PTv4AwYKEhmDYy9Cvoq52WrpV8MYKPghpCoNhggJVraKQIShyl1GYt0URV31nerMyAQrcbih3gR8u1d7vy8uq6W7tg95ccQKsUXjYI8+HobRNlslPqHRP9smj+vYc2Kb7NhYe0BbrzPsC2WZ3Xz6I8HbYm8IXQ2+G5LWH/NrYURSNSG3lyhMMh1RV70N3WCdg63QhA7wPq0IaRIDjdFEWyhibrZPhQ5fVuCwkThUjfFUlgK1NSltZTVZ7JzA7+rdOStv+UXT4BHAHUpNtMklI3X1hHJLYJoArfcrOTUrcbKVswsBaidBRIU1MADfbJas4jIpc5N+qeMrBzZbK9XICull1S9Wo9AZMwq38IMQx//ZBHfNuR4ArcBv0OAM3fwNo954UuNk3FMg7Z9su4qS+nRS02RIZgLeFFTI6IKJZOOfnzhW8M8ALqMvTMpP98piXO382nNVP6G96HXN5x/FHOa6Jqtoxy3VWX9dV9B2SGqooC0uXv6J4958KefUnQzy81mKeSwvhelLgJvXtU/A1Hb2j/fEhJOXq+Lbo7wxN2ggaZVEAfFP0BzEOz62XLcXBiojWqnKQFPoo9zhMp880GSaSgkvHKff2CHFTXsYIcI8ANiLVbdwlOQs32R5Pr/EBD/+OTZmn90sRDdhGJ0mvKeXhykqyf0jAOK1nprYdYfBjgJveJuXh1ix1KYwucHdDSgLgjt9r9IcYohHeW3YMCdJjeIv3Co0gPZhxe/CaIC6YvN9qCevk2EsBiAt462gnDK3Y8k7EFq6eaFJl0uWW+G3NtLAiWSUD4AZL3E2PtnGXAC4jCxe7JoHaUUl7BLjIscVMdHh453VS4/KwnTxkj1rHR+rbnGOb9kGCs3RS3kKNe8D3eEwHONolp7r4+hEWOM/OfcVEd6fjCSrcBHABbKGKzRbHgKoGnQwmwJTVsllVi5VXSk5qWZUUt48sls+ucXPYC8g7V+FmkJuzbwu9pCI9FDN59rQRyGIt6MWzT+iyNKwXtehcSLay2I7OB2r3rYClL5SngIJ4JaUofoe2o3P7ZMwHmEUJaOq9E8sp1xa5uK33VB+28m3ZHPE/6h8mQAtlbIbCGbpqbY4g10ZOdrdYv3dWjLbAXQK5J59sekfVC1UpIOU84zVb/Y7q1BXZfne0XJ6DXNhD09CJAGAefdoXUO5iv2SwNqTeQiLtV2QIl6qiBr0lJDKta4KJ16rENqJHRyQaevLOkWt3CVTCShgwtQDc1QX1sBaGNS7eMzja6ILWwSWAK6oF10ATRPRtYLpJFtrjCyrcpVmQFxIagDF/F8ebkMR2hNpYH2yLtT2QkfpooZw8YIJLEBdLQpGLlpjvSdB+PKemDFzcywM2Z0gMICx1SfD6wrGF7w8AdwTioxo3fW7cKEAtLSQ5b9N31Gs8E4znvaTSBRoryrTtrDXhICmHLpGjEnlHwZNWil5dv4q+qlIG7k4qsa4A4xNwpQf4m6Nvfj+QLAsCoF2uarG1yN/eRREjZTtkVxg1B7gpmznK0CiWgLg41k4o+PEZZ26pjDzcUGrlOhfRg07JqGzUthDeWNYO/dxwEgwskzVyVi1jvJC+mNdJv51ZPawrRpl+L4WUcK8PSx3NqO0lgiGEhhRhzA1NZ4i8PO7VtBAd1LWwUpYC2bMiogQsRt2elShgxIx4sAkwZwgMgNYGHiqJPQ+bNGVg3FDL5PswPjsSATrjfdoJ4CYwC3CbPFqYKzw4wEZ/DnB9FN0QqYS6FssJUretj2tk6h58uioORrI4uOgbnbpFQubySI2bzjfMdaPkPbJ2VyZuXJBvCxUvbZB3KOuobltCH3UWG6JDy1QHwSpEeWASYU+8tIxt4RLqX89c7qyFTVQFGXaIsR0vb/kyFyeo6/miKBVUucjJRekn4+dam0m567lUwLcj0M2vQ4Bid8rTFYDasail1gPHDvbERkooelKm7opi0ZK0K+KcDSu0FN83HD/uSfzwSsdfK1LfIdkBP9HFaim+2w+7F7X56Ka1Nx/JaN/4uNmsl/TmMGwx/a7t/WbZ9DeHfv+8Ll69be2N874KJPaDkDeaeQGYu2PRexLwgfggwK2klH2MMZdT2gftI5IaIlzTC6hw578gIfk4PQ8/RAVLZdOSdG48vHGQpier+yiHBQwrBau70QgjwVwodpeSNgcWe8tkLyVf5WExA7gAsgC6axGHNopkxH8huYGC10HI80/4Yqn3gK4jLB2Hs7XyBHWNFbofp5/smWf5u4+ydbPiF7m9lpDTOGbvfiiL9xzyZrh7/jHfVw+K3wxzf45dM9b7lPoX6/iQVTOUvgWljpzd+sUng/rlfyYBcf+7P7tQn12V8vrFZdfuO9O1vcZwhrhJhfs3r4u/+moXD7//0u+//W2/2L8WXwezfhDGXLC3PQBrdRkv3S70wZsK6lnYKat6AMQ9gl2cQYOt56D3D4K+GQjPFL5XYa87mE6qImQ4HIvF9to+VJ0qbUtKXsWeoOYF1PXrz/qX/sDVp59fNiR3fdU0ti4XjqsdIO7F/Zvtur+VX8myErevh5vWtjferZrgnDV12NiHC6y3EviMFRKkynH99QCoLTnomnm7Iid2einwnr0oYsUeCpejMtirKr70+7AzNRwyvAthoZlsSbHPkNgJ4eYG+BkKZ9h7PMamVsk5gJ0ff+fTM2y1aJzG7cQx21fLAib+spCjSndTFjz4C7u1O7U05/A4g90o2JzUvVheSitLtfRdgrrjOqXE+y0tpp2G0bEVG2HJlKiHccDcuRpYRKcBgwF3oQSeA1/A4g+NPwWER1UuxIPI8l3Fc3gL1S3mY/oczv6cU4AcEUcAACAASURBVNd5/T9k/EN1n4LE71MEJ9tnoaL0g8p1TnDYySiL43lYeqsI94PADxmSoqc/YOlUJmUxbg3goDarn5dDmd4vOJnyg7VON8vvGy7dFnJmGsqFqwY8UQ2iNWunUhaA4FxK53U02s+nA5gjBilPxzh+h3N1fBRmtq1QF4yfd9z2FDKXjvnzeu8GgE313tlf4zrz+vJ6xhtwNE7mNonTe873+bzO+TpktKMVcd7maNXLF5vmf/wffvOnf/rrF7++27vD//GX//Af/5d/9/Xv2tZ7CcA6fZ6nSnynWF+DfR7Q8UAFKJOxz1gJ+9z1/oUcwsMwlKTx4CP41ktRK2U/cXdHWNBMOdlu8wuG9fGbvgtfL3/hOQ4KgDhtN75zUyflYYLG6Xby8XDaBlMGLHccZpu+U0zPsHb8rWFXWJL1JTrTkeu2Hqm59cVLCUALlS4yU5vqcW7uHKyGaNLtseYYrWzKInTJP24ORc+HpfAeytpBVBWgZ4KsqijQOJkgqa4MxxGoztf1lLo0Wwk/9X7vq/8+lSpga7H7jtHPcYSkaCvVE4QVEZAXy173901pO/G1WbbC95E3n1ZY9qP9d0IGrgBC2R9csbxiAFooWFfuwX+9+txmuAromut/K8vw4uErZVYvCcMZ4F4MP0jthyjFBGBlCWU6retGAri2Rc1Qxn67+UUCuHndmP7Z/W+NlWX/ffPCSm3qOajF/AxksX+xfRh/c/WpUsy6brddXv9y2MnfX/46dXqbK3Ex3daNqXffmi+rj7u6JlhjkfPctzffDouLi/XQdv7u7ZtDc3FVK12s92++32YIC6Vss1hXZVEIZ4d+sd487/uuN0rHZrWuvvr7/4SQWX0Ctaxjcx2ErssEVqdh5W7H/FgfCi5WXj18FUTV6DFTNhRcrp3svqNYXtcky07tvgpRqWaujBXRRZZGCrOMvLg2dP/7kKYBxlYXCebSw7fvXJ6EQlOk4Og6L8pVgYCeR2BWIhoUYsapnPJkIXAkXetHStmfc/H7A+s8BWMBTt8HZkcom87kDUf3IKTZjOOxxfB8WfSLnJ8Wj6CWbEtUNHRePgFwM7SFWjevOytxV6vls09frhEn9ABoC7lN79zBDnFRlkYPg/MoH7bdYF3Q+86qUstQV6a523a7qizqulTxfj8wTk1Q46JFQpFYBeJdKn33oMKwjuWlFSIKZj3v1w6n3EhhL0V9vWAWh6SglVREOwzsH6tmE6xt1jHbIBMPTRxaK+sruFUB7i45kothUt9OCtuUbSsj5HvHUsh4KaItXNvezTJr06NJ5idjM1aCslD7PhrOIFbVG6S3DOg0nb5F2BtPObR5WJpTNu25ojZD27xsGEbQO6l0o7OwU2m1qjcGNsbJ4tgNOng/cPWsMdzGbHv8Bx6606X+/UrarKhFCVibds4EbPN4fs/HkNYIREScAO4c2o7zMpydg9wjsH2kvB3tkFO+7Vx9q68KY39kDziavjMPqB6CvpZJPauv/c8sg/I3NcsFnpG1YJw4JFzCkl4dZx6mqEQITSyvH5Ly9tjUINH0I2TsZZR1oNgzyVqJ2Omoqp0Iw4Zl0yP2VUmnfCjRHCzKytauZykWqzsAXChwI28v1d4lgGvvhkP9HH7XgLfVtiq7qzxcmn6NaceysmurLu/4gBiHEezOwez5MRGjcMO+vCtX/YuDQ6PD4i7B4cGK9h++E/uHcl8UvugTwA3CDw9l4EoXRdEN2/uFLsm5QSil1T56v9a1sN6akrs9mXUxjCpcYUMsdVlwO1i1KKvqMLSHZWF8L4qNH7p+Udb1PvhQpP2XVLfRe180WruD92YxL52brJDR1hugbm3MI4vkdM96ArYc5XE+rJcTwIVVspmgrfInK+WUg9sUom+TpbJU3saAxmjmBHCTStciC/dMeVuVI4iFEjArcE92yeNtNMK9Ahq6BXEvyBdRlOh/Mip0H383aGU9Adx0EpoybaF6ZmpkPChK1shZWZsUulrEg8bhS6FrhG72iHqh0C1SVu7xNSlp9WKXNmu0WcZtNVrVA7OqR4XptG5k6o6ZtRlEjoB53CZAQVyNoNY8Zd7mrNukuvVTdq3WjD6WqjK8eGb5SmzFW37J9bXn9s0JGqMFr7sflaTjiUlQ7MYon5Od8nHmCGeRVT8pcfMciRZkD36CnI/DuL5YTusA496R30rJ4c7bzSEp6mCRnBS16TVqRgBnQTIk2rZo9ABntnKuvqXghDBNGK2OZ+rd44eY1gX75HOAC+XreLE52jPPh8fv4gkr5rQhTwBcHKbTe8ALUpmCFTlEECTaxMEieR73jrA0H0HLTH2bwXPapmyjnCoJkosxUx1weczqDWwv7pSM9yQbBbMKkuGOFLcU1UUa5l4RuqGiTGvBMGBuv+SsGAbcTUrbbgKodUtqL/uAzn/tvudm+bjHxuMfzOlQAfg9BpJOk2cZuclqOefa9s3JRhlK4P2otuXQJpB7tFiuW5LTdsXZcLZNTp+pHB8tHwHcLgaqJ1XsHOCiYoa4uIoC9j6aNvtwALG4+vQzS+RUd4K8b2VB19Gm9WV4i/l5OaMWBAE1IjolW3QxSWrPZ801rYuSL149E2tYZCPT6Oub2AUWSWFoLR8m4tztt+NOc13KiK3qDV0YnfihamoR2i4pawFXoaoFtFuaIuXaQoWLv7i9lW+LJlqHPrkFw7a2D1Fki+JluUgwb662BcRFxm6Gw3g/vAdgJKAvcnCx4YCHaVumzNdcyn6XrJ7xStHfzElpi4zc0N2R0NMxBdg5KXczON4YFfvuILXW7KWhHophD5VsoD6MnuFzgJvUw9LQqiqorArCE35d1rQyuH8gCj6QGLoUvOQGS/3Qp+8hWyjjbsDJcVthgYx9fVGtqXbtMQMXauZeGX7dt+J+MjHG/kv2G8hOgJXy1IcB62lwXLk+wc9+6lMEsAtF8krpo14V0BYAV4cJ9CtDtyzoLWyp074VDD/UBCBhY4yc3ARwK9L4HhLgHzN3QWdSvu5Z7i3OcPjeMsBFomq6fMSxdwYANk5PONbxWsZATdmkOy/d3qNnNT17/mmEKfCdkmL7XoDbExyyAGhB/Q7ypMDlIewKEZuDJ6oVy1COSlzBTICxmJZVoe85v5CPEpAyZeJiGV0b1fe98F6g1SgB3Axu0zEpo55Nyxe1WRcT2LDBpMQjIDdBWMDdyDLm9a101Acv/UJF3aNXSFkxeh7JsmDpOjUE5YzwhsFpxw1PxQzoHiFtBrkojfRm69W+UVwNzK6CR8MIZmPPAd2F0noqoXUb2G5MXOy8bFEffYRRbwZwpZ+Ut4UU1jGXLogWsNawRWbK3rEoAV0d+0v4NrhIRbZJhjrXRSiQREAuL7J2tQ7POycOCyMbZtm1HgpWv1Ky6AYWCQJnZS9axaawlLRvN4J5jxsdIvEpid0A9a0gGVgcdiPMxY+NWz8qevHFhBgOQ0TwRWrmO3eMYUBdZg4AtUMYIS3KRO+nV56HaXOgW8CCWcgEdOc5umlciJSlCzXu+XEHde4FccBT5zPirpQC8mq61rRqA5cDi/tLTZUmVndR7F+tmo9hr1xT0AXFZz8G9R8vZfh8vV7G7/fD3fOm/Ajzr1e1vt+3lQ70A5S6LavvDIWXjtRrqHJv4Aw+s1I+3y4ocI8AF8GeIfJ4aU0n2gRx/cmt430/J9py6hdltBgN3h5Y9v4M4uKYvCclG4rxEEUPoJuslJkNHiEz5M3T5qVnWUI2tZbx0LIo3VG5iw4VooVyF2pdElwSiwGPFdgOIQi+8sfx936A2Yy5KjcPA9SeVLx6P7dLXhPymGOToS4gL2CtixHq17TcCfya7t383ccq3jngnat5s2oX/a9+Ko83fX2zTN5s35zzdzPczYreOew9B79ZzYvs3AxzKwqyJxVRViJKPMcB4n7y8jPhP/9N+PiXz+lffD7m4c73+fWL665ZVukQgzL3b798kCPE/a0vvvxr/1srxG0UzVUcUvYtAG7K6mXRX3LHXaQqA9xc59G4qmzHXJ7PS0B3hL+WpbKAsiPkHesL9K+AXXQGwxkUnxS9Pi+X1b/RNOhqyHOQa179qr7qdp1++Um1lhHWwd26f5D89jvxnVlJv/2Rb73ijsye7MOCpKYr5PzGkDJ7MyA+kFLI9cU8gFpYO4/jsHoewS3K2u0WAL85wxd1juswy0G4rm6i76ygYs1eDUJJNMoBBGd1bwa8ALkfDXdiaypxr1dJHTxX+mZlMEAv6q79duhFqaHSzSWS1gFnc6mC57tyUxkO8QiIH4FhnQDsKaP3BHtPYPfD044g9wh3ZVLsZpXuCfYCIAP65vVpifdQSC6ZVMGYN0LiUfmLbVNEwxzoQhmclzmpe2WJYaxnLKXLqty5DTPAbquKpApeejwNjED355yXPlTnp4Du+5b9KZD85HoR+5FsfyfFMDo1TrD2CF0T5JVMIYoEe8/qYHwEsUUY56ULd1Iez7c1z5/Xfd8wYCLAIqAtAGYe/8eqfwEjRygshk41LLVSle0ls1VDuXY12hFH1atidugIkDJ1hZAR99rz6RGQGr3sBBW9auI1Dz5qE++5UPg8VYCISyBz5linRvybUKHD04AkqkIv2Vs1mLWrfC9jtAHgFC0bUHIDcJ/XwfyDali4zuA9pKntQS/iJxdm89/8F5/84i/+848+Wy6KlXdOvX27vf9f//Lrv/5Xf/XmW/bjNjGThYq5Dgc0wxyHpancQS9D3d1UdYC7PVn2Tra6SU/Q17H312xDzwIC23RT8EZUqlNjg9hH9h6t+2ELd5vAQl9/PqDO6x6hdMuQwW1KwvNepZzh6bwR1QTSJ7ibYTLALjoFoJNALIzXuirJ1NF3d04XawNALJAPsn72jqJbV40uy2Xk/h7nrkKXS63QRT31jeRJZWpMvvHLylUAVMDOp+rOl5vXOb95PNWT5h31ao53liIGnqDqbJi7u2Cx0HLjE6Dd31bG752//iLww5sKLkiXZSW179Dxp1dx4AIe3r4TXteM8rv1Lz3UsK8evlLF+tIBuI7rGdWxGZAOyfLeir3vY9lvxQ+f/kW6x3rRfqdKO05fHN747z/7C4dNytO/vvilfzz8WpV2L76++JV/0Y7DULUCnqLuqr3xnzx8KUr2zW3zPOR5Q1FzMezkQ3PVzQHvHMw+grJoB+Tq8Kr7erFwB/PN5pdousLxGB6XMhTULdbtgy9cH242L8vAxRCkdAX3y/PpQkZVkK1bau4wH/sguj373dvxfEBRc2QlJeJw2Oz3O2XtEDcXl+g9j3SeAT5AMUYdgq/6vu+MUlwtF8tvfvsPeyquRnjafq+a1SUVi2t3vz1I0b6OVD9n1mUhwy5qCcHhbZUtiqVupGg20vWDEqaK3L75IIhNNsVSS4BzQFmSBhby47DQMgFXhPHMYexTcDbtAB9SvayWPb/g/NT8n3kBHCGsMDHGCcgKdHpwmJbL8WIywlgoZ+dpFE8rZdMHaLFMhrYZ1I6AFi8oZ9+vumW4grpOxRqZ6COYzTbFY6POqMDFepN1MYwZY3DJctke+kr5Yv38FRuleb2qS+I4oH82mlkH550dIqjY/W7fX2xWNb95e4jrVYl49qofXLdZLi4H70Lfux4A92Hv3nWNGJ/pjIi9jkO7FfVVA2Vsgq95nqSC7bCjsBeiuVrFwfYURkg7DreNrC8D7iHZ9Zp9a0TROHa9keXGS8VlcLZPYLfeIIPIKsXL4G1k27KsLnCx7yeb46OkhQPy2vuFqtdhgrPYopOC9lxJO40D2s4B6whoO9a4+56GpanFh5S0c4tkDKdMWsFwC/MAs+z6A5VrCASrEOFV+WFr459zKGc17RzIwv74qfGfArXn7zdX0eZ559MApt6FtqdpJ8vkjqNsChlbi1KFbYpKj2oJZaGTOJYwTAI+HAXAhAh9jGqpBHsYeMkopwzHRxsqAJ4SnD0vx5NOyg7xkURxVNdOKls0tUDVKEKoQ3GxU/Z+dSqvd8of1ixCK1gtosBvSDOpWmnZ4XEkMDWloH2vC1XEqCOeTIzq0PNMAeBe/eby1XA/tOVF2bS3XUsXzSLZHfP2Uu74Tm0uRiUu7vFttc22ysfc23rYeHF9X9wMKl5sV7nOqXwMdAFw+11xW62HlwfLUfPirq5OAHd7V8HmO2XfHtW3coE7A0TUGaUG63qhjwAXQLeHSAMXIet8KEuSkkclrrUh1iYB3K5bQpGb1hOCBsD13pdZPXt+rkTDLjOCK9wBABdWyOg0GLw3WM/cIvmp4aS4HS+Qo5WyDpZlWSSFLUBuT4WCHqoXpSjQiOttmgZFMeyd0XgxwdwUdYg25iLZH7MMvY3RlFSk4MIR4uJq7E2EQfoR0KKRGKrbUqODiyDXCVFdz2yT80GKQ1pP6tnxnnWkexjMSlolEshFNukc4CbjOj9B2Yrkshvh5xHQTmubZeOm+ulsWIzq3cZS7Jcs6wd0hEhq3FH5CTXvtD1pqwBcMX8EnCRLhlo0bSc6bOicW4t7FCdG+2QnzFrG+joypGIfmdfiN79aEFyP/+1vl/xf/Xon/vK2ie0NPie4BFH3FrbdSlAoKGXjFiYdT6ef9GiDnKx8Uy7uPA93BLaPlbqAOKPFMokh2S9z7KKjvaAwSGIxAtw50IxWxEURVRcPpKomFFbKgxWhJlIdUVwUnJS7OUMWkHY8WU9KW5QngHvMwE3TkH+7QNYhpQiMbhjv5eZWzcf1WgCopEjObgRPAVyW0EmdOgBguyT6VOH74hHejrKtE+h96tqRVcWhchL20RngBvNA4p4DpsNTKlSDrNffUlSXxOqCPjp8R99F3HIWJA7bBGxhm8wSqvMR5CaDyE6RuO4Evx1by5NCFy/AVMSfPwwW9sTKd8mm+Odc3wBo028UQBV5uBeO+B6/TfwU3ajinSBu2s8bS2JMh5hl4o6WygnWxnWqP7dfzsPzMn3dfTMDuAC3E2TtgqcLXSQrZShrUwN+/lFPnCDl2E71AV+HGI8QFs01c5CLRY8q3mkZLDuHwaiTl9mYBS3LNW/EGMF5076lUpW0Kpf08bMr/uKTVTqn/e6bHe93LYXNRqyiY1/g3Ed0e39P/uGWYB0sTZMUopfNMsnS1aIW2T45q2oBH+H/UTfLdN6FCvdw2AnY/2YYC/UtQC/yUAEhATIbbAR8fibrX8BUAD6Mw3I5/YwmeGsn2IlpWR2cDxAF3WBy6eekRMXySYEKBIleDFN5yslFzxDk8gZ0+k7K3wxwq6pJ2asPLkjf3lKnCtpOKtzRRhlxVhN4lUzLStNydU1lKQHIaWFMUt8G54m7AwAghf2e9sOQrILzq4c/zQRxAbKxL+ADuk59lE7WyAhLeDt02JfpvaG+LeRoC53smAFC/ZDUsQXydKMfc3+DJa1SthSxG2ilZFKEQ31LZcM+eKE9tofJq4I6EvQGls6TPQagMoDtgNxavLcfqJAnCJxycXWV1MoJyk7DCaC7IeUWRz+Mat/Jljtn5GJd3fR58v64kslaOTZwptvdSkJniMWGVdXwjbXk12tZFZqGMGYB9260Oc65uMjBzRbK0iLhmZPK3Bsjht6HRkTpy0IY59K0DHLx3RfvUeDWAOEzO+U7S1wvCjl0feodE6KEf0U6QSsZdIwyQV2UGazO1bdQ6gLUmqZQfResIZeUu+cK3lqzOnjlrgpSO4SlXiyl3bZRl0r63keBi6LrYeGcQG1yxJBR2qgT2PWsYDQPFW5SAuey52gDc1wravaR+lriSRyQUwbA3e+dePtC88UhqK5RgIXsUb8QWlfSl1hvKQVsnNHMZfeeikKxgoWyklyHKDpPsamitx0ZZLz2UNfCcljjWVrEJdppAYGTRRCUCLPsWy2jOrjoki2zANMXbzT5K5L4JkWCv5LSZyYAYKh5meKFIPFQq3gZSaT81AtBDBXuGxGfd0lknbQhaT+1HgnCo6JXMt9GEps+uLtC6ksb/TulJIEgBQQHIaXhvSUU/DZyytPNsBd5uJ13MSt40QU3q3Rx0NRKiazGncPcyWK5uBY0LCUfSuY1VLOKeHmh+PJtVH/7hfH/7Lug/66h8NkuyvuVYjR5mtsgditJjSKWb6L85lqEX++i3D7bLOTDoa+KEH94A08diCdohMM4T/ZMlRT0o2e6tCR6Q9Tscc+NhyDkswPgTuD2XIGbbgIniFtJKfoIKeBYnkNdAFuobwFwt4TgYuaWcdykvkbod5PKB5JNw7GHh+IDaZkt9hcU+EBSujjC2AsRBMYXgL0k+gWNKl2HO1Z0LSZuL0TU6CJvI3UbyesuzRd6k5YVPZS5UPEyM06IsD34g2HuUzcrjwGvDnBoJY4iT8+wFj/xcwUvlLcZ+GI+bJvnsPcc7s4Vvydoq3qGIPk9St5c7xz4nn0WZmkO52B3Zt1ckFD2zMI5T0NLVIBFc87azeUryWL1/FUbP/9N/KNfvlDrRos/el6JH+7d+mqlh+uFThdLgNx2f0jK3N/9OMT/6/e7aP/9vx6+7KW9G7q1cF25YacAiQGOM1xNoPVDrwnCTkAWd4AJ1p4DXcy/ZG87VQ8lDXIYwbDl6PVVWdrO2qIMHbJW+2zdvOEOSTLHeuc2zlDtlsUi3Onl4eW6Li99jLf1hmvb8uue+TY4f+27olZsbqPqoVQHYAUA7oSSnW6stId1UAW6vTIp489hLKZRcHquzgW0PU1bDBn2YhrqzwEx8oAfQV5SahF9CxWwD26J9VpdD0UCxDpWbKUVRdypKmYYvCZHW92g4Vd6VUSdbnnDQjFZzPNChntdk7FdWVIc9sWaDPvohJaAwNf2tgXghZbufarf9BW/04Lw7hd/rvrFeFb4niBy5Hdh8AkKq6TQHWFuVhXnaSi7Ys0mDuxkKVBCuQvIi+0D3EX7QRTC1LZzYaYS3hcLNtGzA/4RJtSxDwC4RL6MeCTx+zjg+nlmw/yUbXNW97YXf4wG2CgOP7q4+gXCFt8Zxl4y6+dI+S6FriL7XubSdw+hWL30mHc+zMvPJBRY47o/KfNwXh/7oXDdPU50DuvP41hfHqbV52h78+Lwg8tQN8PeD/1s56D2Zz0gvqfSP916RrUvIHDqsgkISlyMKmoiAFzA3GxrPAe4Oed1tEYewe5TABcf4a0Y/aieAriYhs+TVK3RqzqO1ml9UUW8t0wZvdCOcgkojOHzOti+XuEYGIGsEEUIi1L89//lH//yv/7zj/70clks7vu4Z458UfHqu9cPb//n//Pbv/7f/8MPN6ivSEDLHOvQ1fNhrAfbkdcrmSw+I9GoCsJ4FVpRRF9gG6xe+NZcurp7WwIIV3yQ2JFtCR86Inf5GZ6mBWAr4Pv8mMnw9h2Qq4sEeoUwEapuUyOc4xTWi/58yerbdRLrRoOmaZ5Jid+G3YfoYtSLtcEeJELjQRaQB9LlBmQLlrdjP8CEhnX5Yved0uzF6/Un7cvtV+CA5Td65WQYrFpdiXB4YIFQitVHFaCu2X6D2OMyXHwM7zW+3t3UWH6nm15FzwXHqop7/+3qc9v0O5WmyVhp78UtU0euZXv9q9FSeH9bFb617uLTeN2/bVAH73398I2qFysJIFvf/U6+rq9ad/F5lPvbCrmsl7qUAK+F27uqv6c3F3+kMZ6BLABoCaArRkALiGq234vnD18p2ryk+XR8t9gHqDcqYbMitjuuL0HY4dYr17GSOuXNwtZ4Po46o7J1hLYAvB/df6Vvm1fhx8uP9bP2+0L0rntz9Qs1HxYUVdXeDQ11IpIpMpgtaFg4KtG/OWA4/S5EMQQWPo/PTxmYJ8lrLULZcX0PEJsz6410dWDlPRVdLdqLIRYJcBnlK44SrRyPpwsP+ZrperfT8VCY5qKMQjrR75QPzqEFebBhWDa68c45qcvQ2dDWJr7otrsDDswQxwzpdhh42xknTMnc3uimKQW6N93f3wVWjT5eE584/82BbB4mdDKRRuTyEYwVSj2CtICvGbTO1bP/b07If8CyCc4qqTlEPy9jCPAiROdhBCkmmQQj03wCtefw9f2WxtiYE6idA9sTcM3AdgZ0g1uR3fdcw2bY4wJwRfbQh3rtMqQVsA62u54WLxu2+0E6K2N9AaE8WrwTtIU6tizE8LDruSrLqixk3B2cZtcOBXXuxSdfXJlC7u0Q9GpVbYjjAxzPrA3KWm9YUH+zDbJarGl78z2VRqv1qpS9td0wBHWxLvEQL/vetVVdbLa3D10hB6ouXtTb3ajqRx9+ISZoOylrAVmhsE0lgC4sj6fxo6IWVsfTtAxpM7RNdfrWyfoSmeAF+yGQb6+QdTtTzo4CtpHGgYyoyPJBqXgNtayI/SK6PuXNIocWStww9J1pVkkNnWEsAG8CxL5fjJB24Gj7ZHM81juNx+Cc69vOVM0quM7KclTRjjbJHXK/htC+rcurz5Qbkqq2FPUGth9tpPBcK3nIwPapw3guC87z5zbH59PO1bNz5ez7hv+An8+xaoazj5W0fZwD25OydgS0ALOEHmBosI+9DKqJyu/QtBhAP6OqrAx9kcrYVwnK4suMjyGtYFyJuwRt3x22wuvrUV0rKiu4L6KsXFLSms1WuZtFUJAzshAMzxRLwVwNjwHtxU65+03Ul1a6O53AbR73d0Wa/lRpng/G4H7YRNtKL8Me9yVOqmLpY7mVqq/Rsmqq5q769Nkzu+PvF5/ELwoS7vZ1v18+e+YD31+pXdgtXtTrUTVb3Nfr4Tl2PGDumI0bTFLidqu3jaUybHbLHtbIRbeZl6XeX/R3fds8b1ajffKo6p1/3xw82dcPdPe7oVXSGudL550r0SbDzhKZYgS41DvXBq3Xm23oDpui4iEMTvpYAn6TNJplPLig1gnqQmYSRCOj90Zq7VACwErIknURRtWtbbP61jmz0iqgSVUwQwsFgGtWUoakpB1B7inf9snhVBeJbUl9m2jeuLxKIDdCreM8PwK4otWhpwAAIABJREFU2S55Dm1HMf6oxI1oGFeACSlPdyxxitYjtIXC1hmobUcb5SkTd8QGyPzyUFkJIS/OHNyydTJuZz3aSRKzGE26zwBuArVZXduRCEP0/YVUC5z6PLjaqCqZgdbxOwYNn6BtmjdZJud82+bAKR8XJZS7dU/xIFkt9gxoeDxOkmoUgqkSphhhhLfoC4okuRE467qO0VoRg08AN21NoxmWybBL3rxw/C/VTv3F51b81UMd/3zTyX9zs4j/5u9XXD/zfHitxOGHId1q6wbrQjP09EKD9COQO5p2VleBu1spwlUn1E3NhASvZJt8psJFfiumYZ1Qk3Y9e9MqNeByN2XZRitgIfxIbauLGGsSMqt0s41y55meVWJRL7h764l3r5O6muX6tMnYA0kxOwFYAFy14ARY60rIyojYWQbEPWXojvbMHKAg1gLnz2SdnL7KJ9S3485PgDcNTupeCsO47PRirAMhfakjQP5ec0rdKdMXmxwaErqd+hHUhXSwR5YmbWNoiPTBcvHxj+I6fkRvTE+vuu7/4e1Ne2VZ9jOv/z8icq5prbXHM91juz1hI+HGdAOmJQSiJfgACMErvg/DO/gAfAZegEQ3tIToboEN3aht0773+vrec/a4pqrKMSb0RGTUylV773POvTaUtJSZkZGZVbWqsjLj93+eh37RldE+eZQkthO5b1fOlzdCwFRR5AC4joQVzxtBr97oWJ/giZ7LjF6bG2LxzPnjUUg7BBXuD/o9qroAa5MaFjbMdKGJuzpYMiOzFgpfzJ+ALOyaeR/ga1LXQoEbQgJhsVxvKfc3vpeS4b0BZW7qx6v9gP2ZfCpxOw3750cK3ARZgxIX9fj4SCQ75TDIPVdmnOXXJsCIqaWKtD3SNsuCxXJ6LG2Wz2Eu+iR4C7CUiYyeN09pi2g3ZPIGe+SRNsWanlRr/6Nfe8bbStDPby3ptvPIal1vUR1FtCmZ3hwNDd9+448e4zR9gIJV2fi6hIVAVOHmhz0gnIeqFuraAhB3AXBho9yaqNHqu6OAUhf7AsyDshUPqHBh0Szz+pGaFlDVQsaPIpjhQN1s64xtEvw9/4AAOAI0Qg1qZRb2Z8xEnFdku1uS1YMKN1RAzQpcAM74/nGwUFZZFpTEALh4vlDg4v0jmcMCYs7CjRB3pSytVxta4a/IaVNV9O/9p/8x3fzilf8X//AfsukHGvuefHugvRWUD0eyQSHMAZgCwkKJi+cOhWxuJ7osV49sWG+GI117pnZWrALghtfGcgbZHACqDJm0LiimAaqNEFSihgPwNABcGd6XcuqIixq+F8RjGx15i9rDFeQeObQzbMVrxwMQF99WOR1Dtm+ySsYxl2AWNsml0TQoqHFdWAdgG4G8DPAZ87i3CqpcWAKE9mirvEHub7VyT8qS+HiHsmOivPRiBrjqcidQ67K0Tw6fIWdCHi6gbVYV+CySHKegss305Pu6EVXfnTJxJ+uYSwwXT1QwItujhbKsSmbBZLshCVEJMBkAFwUYeAQVuSpdbkZhM8VTD582+wjYzjD1XJkbTndZlUkAWFWqAGIF2wBdT2AXQ23OUy6YJucJIHew5PLdWk77zpZsxGDZySoP22OsBtbLlFfO4oQXyrkfLy9shbhzbqgksm5iPQnAbbJTTnC3kaLoLQIR4g8AYK+HJiR+4cIZDNuVkgLIxXM0jrtM+BLqDIvANJYHdlPtOesE23VnaC9YlhXc1r0rjRPQgQSI69iuSpY3vfVr5N6izaCCCjbdSOb1FKyToeJ1jm6I6UJwUPMWm4w0bJgbRRp3eun5QY1LTrSDtE+mCHBx4XWCtwkcs/c3SnAR/8fh5Z1UuCPUydbuK5ldLsGuJPyaQUTIDAWvZBksmDMWw2iNCSEa3mGw/nSxl1S6UOXCGSF9nmY1bl9LlOY9VuNuhfcDif4F2bwMupr42Cpv907c79h9JgRD+rJ+b8XrtcSlqRe3ltu19EXOlMFHBAkTgLovN/XLm3awg7bmSGKoyOWG5M+SChfTicTbkWirWXTI4NXE9b0XKLhz1vmSmfTBWlULoQWuSph0Z52evAf8xUcXntIaQ54nyPsdqtx7gFjPvGXnXjmpngpr3i2mGftjQT6/9dI07LLWC12zRaL4qiLfd7h1Q52ZAHylOxjCJKBrHOMz1MFAYMcuglrPxcfmax8VvsZzUOXGrN2k2H1Q6iaw+0PVu8xU4TQXofADIP7Yxc25gjcpcpeWzAngphzeB6D7AHsnPil36wiGs8MMe0/K37TPj9kznyt2vwv+nr2OcG5A28KueY2rHifzW/L2BHUBfDdkXU1uaJ5+Lrqr38jyi4vx979cuSJTO9xp4rT89dN8SiAX+/3Z+9H98V8eXPa//yP+U7fLTHdthuFOVt7mPUk3AOD+Ko8lzA0XOEUPQHuCu/N8ALkLa2YqVkRmEJe6tf1CoRtsnWU+9bJMtsoG+9u5gaBsHUjI2Kcaq6K2vcizwrTj0DyjYjq4cWxFV135q+F9PhhDPZSXy+xeAJCQo1XvpZ1CdtYpxzeexqKN6sJO1auyB6hlZ/JL18perVqocQFb0YY83yUEvjJH9VjRC/WvKwCPE9xNMPgxyDUiqoTr6WLaF6MsdEeSE0juYOcmlcU6Sba7yy8nAGGofxPUPZCsRlX5z83t2ImSb72qH69XJaSMmXBDK5vsubll9BtgBc1SaFGEbOCtGZA7GSExlL1OxxyKc+C7lN7Mn582K7NHauC5fQl+Uaa/VOre59s896NF+yN17kLxm6ydCz/Yt8XTKnfDyTIa1tFW5Lq0vW+zRqBCq/Kjxp0/ljfTEdaq8qa4YMwD+E6cqdSnV40R5ARuv+XqC7Z2JD3t+6p8powbsuV81r0ecYWkd1/kYYA1y5GawIgexPSHAFzffiv8+qsM1tyYzzfPvKourD68zbA943+0eREA8acgMEnFZI2n9hVn9QV7FpNtr73ffJmjndtXejn/q3y9v2+bCEX/ZhTOy2PF/QKMRmiaHh9r/1Tf73vuH1sfLKSD4jeqn3+VPlIK/nt/8OXzf/+Pvv6d57v6CXlHdzpr4Zd3qYbGWSP+z3/57i/+u//+z//FscUo4a/2KG2va9MKxxlGv0IWMdTAUDQP3MwWyJM8fw+XsDYdObW54mkJcQPvvw3Pa6nKxXe/uPi1DOI2AujOFI+v/+V0as8U6/u3Lr/4zCfrFNEgiOgB3LrDNez0ss9pgl9TgLTZ/mdkrSwuVCbQ5lj5bIacLw7fSsz3Y+dyc6ffvPw7BlKaCFS34tvNVybb/4Kf3n8js+3l9IvVV/qqva4BP+/y1fDZ/U/hLlfd1M/smOf+cv+Nfb36TOeeS/R5LQobIepLivt6xQCyZbHWn93/DL8leYCfM1BNQBZK1aSshcL1NJ/6LdbjfVwCWYBcKHKX7Xf5ZpAuwtjz9Y0/VlNWCDH6DuAVgBW1oyvkQJpJZ5JXuR7dPl/p5fKr7Vf+qntHZVDG/voQFbB3Gn2hgAVMHV3eK9ZZgKyuvkefT30aAV0dKQwBjyUPW01F6+YL8gRmP7ktI35E2CWwxTbSo67VKeeFWU4BdE+wd4a3morj3D/DPI4N4Ku8y3qXHzI2pZs6A3C7XjeX2KfCtS+gr2lza43oDvuhWO+2v/j5t9Fn8fz3SyDKJapmP6WKhYI2wNsfAmP/hlSxp+8pACwSgTyozuNphK/h7koD0GL5fD6OjicVrIQPblSxspuCeyqsjc8sjD9U1Mosetk/2B+HfZhRkB6ln6FrulxAO9uppOqCgp2xGWSEr9uTkhZtbKaC6kuCfEk4XdB4HKnZ4So4d15OQUk7Wxb76TiwmUrOGolgQIbVLkldZMJVZVbd3sPqOKuTUjbIeZybUhskXU8um+Z4nPY4bRVFdnVshxEfiMGrsbf5UPu74m7fHauiXJelUv2g++06h2VWOQzGVJWs7m/vbE7TWO2e7e72w+EEaQFZkzXyDGxxye716JJqNoFcciPA6iirDYZR1tbyzRmk1ezG3AzjQdYbvNW4VzgHtC3aUh5tUM2eAdWFanYCuJVFvgHQVeXHwGyEtA95tF0jy7WL2bRdExS3uvciq4weu14ptZ4O11rtvuSgotWTJN1rWKaF6VlO7enzzCgxglDvVLf8qI7ZWtcIweN3ZdP+/wVt03M+U9oKQFlYCQt7wBiI8izNI0Wtg5RgCWjrSdgugtpHwLYywga1oQqAVq6i0uIM4i5Vt6d5rj1gLTxlg7oWsS++B2SayE2FDUJZ66VrvZEbETiU66WVKxt8zazOosL2eutkg+JWSR654GCB58D2ycT2WIZzCVS8OBlEUNtYKg9FgZxkb63NbOiH/F+uHHE7uaLcNE0+ic8/K4nz6+F43Vw8Kcu7t13/9PP1ChlbUObWT6q10axv7tXd0ytzkeArIO4wlvu6Ga58mbv+WgQl7cd+d7Cv4WZom2d1sGUG3E19MUTadV7UNbv9tab+z9/25A41Qf/hitxZK2zfZ7Ju9Axwp6k1pQALNpqEgi3hISpvg9DZe1XSpAdRnFS4tsyX8PZBE4VaN4wwnxJBgt2XcyIXmZmsMLnUWQS3j6HsEuTOgDZaJT8CvGmbJfSNbQV412OAm6yTw1VvgLYnJa5yk5NFgNkPANcRZbUn3THl0RY5QVtc50a17aX17h5eso5GM+fffmid/KC+fVDhpoGQR0pcKGJP6lqDChLv2pLFGsDSRfgK22SAWShrA9hN+bYBy8Wc3FlFG4diTQjVi+AWIHcVQW5Xs6runBkuhKxHsoBzO2njvhsl1xYRLxRVtnDRwDh/5qGWDYAUw6eAuFBiF8rXz43fPjP+X1/3wtwb/nf/Fmyk4+Oomf6rP76w5Vb56z8tRIK2J+tkuCJ3fVD6AurGrWIWrteC65fs+mvJ9qpj+a72pI6UbJRjXq4Tcbs5P/eoBZm7ALaCq3lQmkbTZo9rgphpG/NsZYb6LWaMn8jM+50TfMvO66MUq72v/5Vfp3W9dt2bicuf/T/ijdkz93lQrhI//K+XCtmgcp0Bbnwpns4BbmzXPgLXGeAC3kIRvcjXPX3fF8raaIGMX/oWisc4Kh0uiFJxQLR0DiE5fvLxuQUr7NlGe6FGPh1Ae1sF3+xQ7IK8W/Gk5+cyp9dlSc/7nl637mSbDNWt6yLxZleQFxOJpgrHfKZLepMNBBUuXxE9v8vpFTgbbt6O4FC3g9WXZVDlwsYY72N5y9RfehoPTLsptuPpyz2xfQDmp6c7Wyh7eX/KrF1aIdv8PcnpSdyHBalmTyvPyVK5LPZ+GDdss2sv9RULacJ1spgzeY1VJfJ6Azw+ZeDOClyEQOCkFiArYNjMBABg07qknEXbNkMWqqV1vqHDtKd1vqXDdE/lrP5bntSTUvdj6tvUH1NA3F3eeORBIv8WDwDcQkUV7tVu7a+u6lNQ0s1161VTs+l6f3VZ87CfvD12/nrSsBShfoh+5JtmF+CmbGou9ve0d56MUNSPHQO5J4ALC2U8zgFufB5TgLB4JCtk5KwC6uEBoBpVVtFS0bY3jwAuMmkBaqOFcHSQSa8xQtycRF4GdW2Cs4CRsExeglwAXeltsBdOWbjS6ggYszyAvXCCGttgoTxF3wIy+NWMom+qcqaXm0sqqoq2dU2//2/9m/53/+0/ZFaZ/x//i/+au0GTO95TNxmaBoiU4rVMegDipsfaTiH7FurbsigIYZ+l0Xy7ALij1eF/68xARpYR9JmJVnkTVMZ4/VAgDx74i2c1sjwpcOE1Hq6aUZRagnnMEBcA1zHDDhnHwANwFe8b3uu41cPPUrS+luE9TqB2CXBhl5zaI1eL2wfVLj4nWUWDGUI5J9YB7OI4qyzzT8qaRmsBg5mL0oui8rBQFk3FA7xvMSBmbPhaQX0LaBtU3P3gtYo+/3V7dH1VCz4eEY0QYC1ycgM473peS+GO1oqVlA4WyqimubhqGH7KALiHAYUNDyDXeNEq9qjqDTbKkp2wG9hcHsgY/LLGr5JmQmqAnV+zhzdwyr4FpKWiduM0yapUZAZtBdlThi6Uuci+BbidATNX0goocTdNprpe+7rKxDQO0H/7wQpXSCfGGeg6L50dRsI2Dkp6bY21Wk4uqnHnPN5w6rdzPu4yJxdwF/+kSohi8F4npS6SQo6WuoJDeRnAZWK5p301bIbeq1x6rUhkrfacN6RNT8g0g6OQaB25SpDoBJn15IWVJAB9abCGCim5094oSSvJsod0crDGSc6gSVmNlu9y4Td2PI4yryopsh52zNuM9GjZrjK3ag13jfI1ps8lOeSbx5CHB+XtsMjWTQpcKURuvF9NzvYo8MIJG/A2XDJZ10ohKuHs0QvZ5Iibd34oBOWjw3sEww9nvFQb6VyL0uWSGWawPGfqPlLtllL5j6lzUZsXLZcfAnR3wvujY14J+LZyj4xcSSQs8S2UuJaofSL9iyNsdTxde+LpNwr3u68N/7wmfwm4y96v3zr5ZxdsfwQVLvJ2IRAI51WiO2wjyUO5fERydcZ+OnoB64N1xv668e7lW5JTRl5qTyZnUntPCpeiuEiSzD2AbiGE0s532ntAXVjt4IsIr/KstW7MhSgm50aL74Z3Jezh7kn6oL6lEGAbpoC5y987zO89i4o9nl8FaPsY6AboCn+XekuuQ5/JM67goNMPn1NcOWIe9snMdAHlBXnab4Tb9l5Ad3DYss16lko7EhthLWAvrJih0O0IQcXUb9nJnkWOeWYOZX445ZLnaQa+YRnA9mEa++FK+/x1/dDlj9k0A+CGixeRHWC7fG7b/FGrZlKT9q5eA6fMts3L+dki+bAiC9OWemSFrBmUY64AVZbz7OG38mDnnHKArSpfszO4IoPtxQfbLoHxlqEozsbnPGWueppdXV727rOv+6++fkrvDna9LlS1ayT9+vPicHMwBVS5960d/uRnByd/9mPVX9/V15M1b7tbO2pk2cQHOw076gn2zj/0Pf6g32N1brBL/qUUvdjhR/YRrZjzqfdcsFAB6gICb3VrV6b11+UTrk3ne6vzZPd8gr6z6hdq3q0f/ehcsIhezuN5hv4LNXAAu3aqHqmA0ZZyMgGCVXVghJzpbhv6CYk8Y8QliY6EBPwF3B29V60s7RIGYz9pfcrmhY1+q+opKnuV9SKbrsxeQaF7DAA3qoODZXOW243TBVS8lW7rXhYGwHeGvPn4HcvV1FkjM79mA2V0OObOjw63KJ2j/NL1DLh8dJRjfwkIo4YK20VFsKsBgwGPj6oWltwICCw9UqSUyPwUwC9AsfTGlWa0Q1ZmjWnHD9TBC8vnBHNzWENn21JwtIYeZJkJM+QF6clzFj+jZ6PL6IPoQMssNrqfJqRwiUzg2OgOuHxq50yWdjTYR4/xNbi/CEGY5nYUfRbblvNpvZXSAxJjeeTig3xwkVcKEMuZwWLeOz+SmzBSqYQM59nSe69I8BHzXF9lkt1Rt/f4Is7lQx9OocyFFxX6+NXXwrs+o+41FatnGmdu3V8713xVkp+cbN+2dvXFGvPN/i/7pXIyKiEflJS/6jJUy4XpRFQ9/83sE/tBbmunatfLGlo6FnOGYmpfnnc+1ob1AJcJ7qb+S5j5y6xbbn++3fm+/+hf++Lpf/T3fuN3n182z3A3sW+n1jaXclPLRhzeWQx0XV8f7v/JP3/103/y5/tfvH5/CDfJ4f8ar/hPUPe7joV1eO19uQvfBVg/f+x1hnXM2bI4RTVXGr9Furv1y3lqPkPlGvPxW5dVuwDR0Yealx5gV0F2ImHy4whTvX8XC5ObK85WV8L2tw7rsvWTuXJeoLjTkso8qzKDc6y1lr70Y/bi+Ffq7epz8w6XZlbTlcxl5jQlYLpU0ZbOVlgHgLqEvOfL2BbPB2pTqGeXMDhB1PM+hlVQxUYoO/L19oVa9+/c1e3r4dA8zQF2I6QdGfMFT+WT4yuU5wegmuaxX6wDYN3sbwbsMwHXwZdt2i43g3+1+5EDhAUwhaq16W7HApdHLssL26lvtr82JlCLPo9hqy6Mz0ZAV8DUHzo9h67f9Ruf4GmCrI6lSeD2pJaNYFVhGfD0HMAC+Ary0np5l9OUW5Z16Du3p3mUmsLvjgVfkqMj5i1nse8C3iqysA/NAW/n+cyT0kwmC32lKQXcMUlpSSY3LBDsHZ+fNOW4vxFd209lVTTXNzcmzyox6d5lxSqbrPVQ4R7uD+ZkUeyMxWAxqXn0Cm/Y3zCQPV17zWAWw9FBJftJSPtgV3yCpnaUyONlFjm2O1kTIycqRNZE0PphtqzMWPhglRxVrg/KWBYLuDtbKvupH5aANlgaz8cOI6yw9NdJRRuPGbwk53ZqntVBKWsGARcsWCELoeoEV4WQDbJhveksV5cZ2kkfnXBDZbPLQ1h//jC9JdNKri9XzvFtiMue+2F7ZNeWRb7dt+OYZUpWhfB3Icc2q7erAvhJehgdstzGm3NHE8DPYExZSnV/wK1psBDNylJVRZ5B3RuUtsyuDsDV8w0Ut7gHTstBherhavWQb+vN4Mj0F6La7Z3lUUiP/Fs9t6+43LXY3nk6SPaXuLcU7GEpl1s9jX7qM1ntegzfzCrXAGJVta4dQWE7NQ+QNgJYkSOHFqC1NBY50M12c66oDa8azF/3kyq2cEQIClpsF9S44zQ53W1V2XTT8b5TWbY7gdkEaLMqs8N+YpllANEAstKb1ky9SMtnBlMB1FrrayHwexcke+JTFsexHaGGkGY9ZNOevj+LjNpP5dX+yvc0cUOM32BQGvZ5Kqhn4RQiS5LmiHtKDEkWnpQEmJX2iHkdM3GPCDDg2fLYw9ElzkclLeBmnJZGwKgDg6Bcwpn4tC6qbWclLqArTMD8iDqkSdhjQSzMYzD7oLKNoHZtAtR1AwdoO887WcGOuXCyHiLIHSsSNYxveyYjUaAalbjvcy/LMfRV2xEUT9hbm+Cuzy60osNau93I3E5ZptaUZZ0Z2WXy2ExT3Ura1z67HLbP/JPi68+N1tYC3F5+tl51k3eSqnvrDjtx0AdAV2A36DwalY2Atgm+Qk072XpfX5gn9jAiUiVm5ub95ceUttBebqQTNwaxG/FhAXBbL+qG3eF6EvYvX5v9NU4RqLCoMZjJ1hVRPTsrcKfWFLJunLBHDcgbbt9y1mZ0mZRGW25y17csm5WTUuuwfZZNTus8TWWWT86KHMNZgLhRSQvV7Ky0zTQAbsFjBSvjB9XtOcg9LX9MdTtD3aUS91MK3GChzLCgDLmkpyxcXL1F62Qi7YiLyrE+wE+liOA2ZuASUtR0x4xoDIz7h/kL68cbSTmGPzDmCbvlj+Xfzle7s40yVO3zReOsyoVaEm9QtFA+WSkHi2Nsi1q2JcxdzM+WyGF9B4tlOKqewVyXIUc35OsyIkOcxrgQLJ/pAeiuWV2ICHDbRskdYh4nJ/IVB7vkhTLWGcOyKN30Zi/kLg/QFcP0u5fa//3fvue/ve0Fxsmf7ypwZ/rJm47+2/+JvPv15xYAd3l+ilbMcM8HwCVSK+Wgrg2QV+BWUnBqS3bK8fnkPvWDDbNqJEqeWJSDN3tcuPcOKtzFsbwt+0EOVQWTRHKabQnRGQAu8miZOK+t346S73Lr1RsFSe7q93/PrSE6dI7cX/5YvX79jqizxJUiGjbz/fBCHTsfMFkVP7ZRjtA1dllaWS9Ut1DRLlW4AehCuV3j1jBcfiwB7skWevFCoz32hzD4lI376AcCfTFij/5E5ilJ1U6O6ikaAleO/PDMvxR7fgUmB0vkRoZpyrcFpAXMZbEmcTGRu82JinvicUtQ475+o6kuDtTe1FTnEFsKqo2jTkmqjaXOPHO+vBbcXzk/7EVS2OL4UNYm9e0J+C7avdgTBTvl+Dhl3NpomRx/8x/mP+g3598qFdK9o9uvUSVsmX3dBaXvBwrckH2b7JGDRJ2jVTILgjIX1spJTZuUtACzXtT4kgeSDaCbHsi01bb90FJ5tlJO/RLcxTIgLpZRN1zmG4Lkrlytg6UsYKesSlrv1vzlhaSDLOmu92TeXQdoCzjbKEnlqP11dPykw837cGmczTAYEBftUNbirh3gE8rXBHBTTi6mw35Po7FsZlUssmyTAjfAwfl0B/CK/QT17Gx/DAALgJyUquG5jMdwLEBghjNC8riHilbmQS0M22dYCyebYVg3A9IiIxf7T7bK2B8AKM/q4KDEn7cN66wO4DsdFypcHA+x5EoIKoShz9Y7KsqKNtsLWm8v3N/9D/4d8e7tnf+L/+UfcD9qcu2R9qgPa4+kWVE5tXOaLSzOGoL9c3hvF+rbsszpxpCvzMQ3Cwvl/dTSKmvoqKEVj88FVsl47/B6AVpj5m3cZ3WmwI03OETIwKWiQgxbVOHmlTfG8pBVhFgTKWSw/1ZCBSiMDwGALgBsArNpugS5OB6UtUEhPPdfgl0odLNQ8IPx2SzgGqOjzQKgciYkbYSAitdfoJAWV5zrC3fYrIQeRy/Lgo/H3msJxMfh8yyrghnbGEtymrxVGbtDZ7wSUumJYGdsCylX1vpOKYE+OOBoHa+VdKqO8Pbp5YrWpaBBE727ben6uvX62Hn0Y5KHclU0rh8Yy1CdF3UV4s2nDqzTI/tWtjaztTSwFE4n/9kYIxlksLdlIXMEUXhcmUQg/eAYhHxcJeH8avrR19LJ1gjdKKe0c8LltWXdy6os/DjCMFSGf7RkJ02ei2kwFpAR+22aTPa9gXLSA/RDHgnYBavkhcWyEwyRZnwOe8vtVrmmdX5AjcJKUt05GrQnt10ocWHXrJ3Uim3Yl3JGuKAIF6jCO8JGGbAWKllYhkkWR0+2ZpK9J1fhJkewDG2wSWbhr7zja2TgDoa7GsGBUG9z5pTw8t5YUQF4mLaRquoZZuSz9bJktpX08mCoWCkyR4PrBDKOYiZvCWtA3CrMtsmwYfbOHyzxhfZ2wrlysqgd5Ko19p4EF8a5QQlJc4ndAAAgAElEQVSBHJthIChESR48+bUgcXCQDjgohUHwQg0bKbUqrN23RKoBsJNyDaBrhcClR6tQacJeAOpif9hmzu+llJvLeAJSPoK46dx+KaiT5PMNMtbmxgRyd9Lv7p14hQjerfKiRWClJ4ZSF/PIzL1UVO0ddc55KCJngMu3gLYVOQwoHAAqK/I1E+0TzIXFMqyVC/L6SKIVRBv2Tt0SwvtCvUfmyOPeAuOlA2CuJ5oK5p0hOhhUFQQRMNTPGPKkAZXoUIDfkpoasqojaSpBBr980ycA7ksoc70Mvz6KvIcNcw0rOs/ZNOfa7rwdOhZlVFw7A1Uu4OrDPAWwC9jrPd1esGtaL1DDZhLcdUQHtHeej1NQ8zoBmBQBboS8wR8oHNMjkAKvH2D4DOQGcDtn7vo8Ql6fL+HubNV8Uug+uu76ayx8CvgubZv7GeYm22XAWgyEJ2XvAPd5zvoEc5fzgyzfJ0iLbQB30zRB2wR3PwV+ofLFS1wz9aUgfBdoVT+T7cvfsvnTq+7Z8d3u+ZfPsjeudJd1hiQi3DT4XPL9T951w21n/fb6m6vh3a38y9Foat/YUY8GZ0R2ekUAzoDc0do5KH/nvN5Pwt2/EfD7Q/5vCewClM5g+KKs217rbICbPdS+M9wFNIZSd0TGr6zG0F8oc+F73L6Uvaym5Ty2BSSe+web5zPge2pL+0p95mk8fsr5fQx/4/NK8Pdc5btQ+5IZK6eqI6BwgrVpisGUBH2TdfPVdF8swe3O4+oOEDaqdb9vmayFVUzhs7K/dL17AMVxW21NBbh7Me1zLQtznAFxXGfLVlX60o1uYuUUWUYbBi1PUFePuH4NwBeq3gPjNE/dhowP0PdsPVS/B4JK2JlM+L6VZRaBMAcwTFY3CAwsHHWAtY09TlF9KwU8NDDiACgbYC9KgRCTuJgmJfEgK0isfD6D3bRscZVDKq/cSC6cfh3F/eHOFGdkMQHqasEFjJXQZ1C5ks2lJms5O74h2FabYhsM9D0yVbNSCUcDmd6L1RXyGSbT3cZCEsBc6wO4Q1EQLIQZI0OIJyMeUX9nnXeYAvg6TxOFsZbo6/vB/MxQGzMa3KUz+DM0sqF4UqIGByXHYeqFxB278E4oDCBZ+Nc4eHAhG+vTy3E7z6VFPEkFc7MgwahsLxwJ0hI+MnC/BojFHQznvaxRaGE1yxzrz9thaT2qQjlij37zcvCSedhv4WrTmaOqFc57hRkNsQv7xl08YGayxsbbk/qlU0vadpS1q2xnZvAbLguwr1HFnGQccx5NAUiNVbz4bTajmPuc2pbrAZtfPtuU/9nf/63f/O1fu/hN75WXbNztwK1ePZFX+RQBLgoFnJe3R338x//8F//3//CPfvymD9F/NicpqDE9/L/y+Xk+GthZnCZhoJGzcxnc/IICV1a+V40tDAZDHq6bR1l555A/jipLjLL5Il89Rd147rr3pOqrCfOmu55wVxPuKeqLQqwuhevv3HR4T9x8Dmc/5uPPA9hlpabp8F5l1ToosBMIBtQtSVdqcykcjMC9595nXSFMpZqtMNXLIVkk483OnKM3u5eZEHCjqjpks8LiOAHbu6LpK9+V+9WzwjnhX7TfZl5zVKKyFU/2r+E1I77ZfD1h2XuJUWjxZP9W5G6QAYQu2tN6TJ8fv8mlN/7V5guL5SfHb/LcTP797gVqAnm1v57S8sXxRkur3avdlw7Po+Ch1gz1qi2U01lPzR7HUd4Wis6Wpc562+w/pm4thMZtpxhs1n4ITdlEUJuA7fn0McCtxLhJ+/lA2UoKTh4Yktok6PoxBWxSvqbt0zI+E6kNytvz+Rw5bjh/CR8g7ETZPh0LADfzk3JCrs9VtNhPxhpn0tGJbG29vM38oDDviI0grxKw3Q7vqmzS7berLzQgsCKvDLHJWTfGqyEBYbSPM+QFyE3zZtqvrLZeIgtwnh6PKL8myvOMi0zy/ji4YZj8R4HuD7lGWfT5bhAro1rW41YYAy8JzEbVwqeMLj5Qw5pekh4FVzv9XQYZn9pfgL56ZNLtSM2TGbAmxewWGcJRMWsnpBK7qJLdndrJjOzLrYFkJ2bkIoAO2bPwHNQVYCyUt4/aBbwUoyI29QGwDW+d6a2fOoeCpvD+QE2D35XyyamoMOTC2kGJcjeEvFmB+wMR82LRXmxtaityJctCKUBXzFelrGCv7DzdlZkQm1V5MUz2zaGdKtglQ2kbAK1HfLgHqTDIpc2EXtfbS7E/6ut4TMJA3nQCtQ4GbB73gybB2eX8LPxJAqBYIAs46ykHfBXki+U0AtppsuN4ArSpD9aF36lPWBtH1awZvDGVQ4zmeO1kuQWHGQQGsU1fwxo5XnPgcsQpmvphOt4M+cVXKN/ekTXajp3Mmp2LFseQbWnzoKZ9LEwIz8doT7o3st4ia6kmp0c39U7VG/wezYAWADaCWIBb3OsBose2CGlRMxchbJwPn4MFoP0lv4Y/pDvei7NqthnWhnt+dmHgEUXczPhsYDpEVe2DmjZAW1bGiYqlPcwgtnIYm062yAnWQl2brJE/DmtPcNezbQtiqa1oWNl7ciKTXqxG720BIOtE6aG2hVWysFPtRNbjniwoaQOoPSqMQCcA62U9UIC1Q+FlMbEdoSwaUdAsXA/1MPxN3UP/sK5iN5LHcAymssFVqvVMUK2XJAoNQOvkrgOwNXbVl1W/7fvmpijtxns3mEHDga3dvKifBYA7WXd7PfRPXjRNO5EVrr7z6vB0lUm3VOKe/wODChdq2qINUrLl8nI+gdt7I6fGF8c9D7v4vXF2uI0qX2ct7a8Pwv78zt7dDRji8yqTo3ctWyhoAWCnMZfUT1NrS1nXEeDaAljCQXUbEAfUtz1cyDxO3k5VPBlTFiEjN8HcYKXsMlWsjDVGZTlUtiyck5kQFsOUmVJ2jG0CbQsr5ARl0Q/9H0HahVJ3Vtom+2SvCkYWm5tmC+UHK+RTBu7IBdcF+W6k07QpHqluA8A1Bx0UueGB738Z5Qga4+Arf1LgBoB7K5F7610vMIDKAQJ9vwr3AdRC85KyZ8MV6SkLF/nPdtgJ0Rwf2SfDLjl8Hk4WzFFlG9W6cVw/AcKTKpeNt1UOpanPGPU0nqy6F66zpGAVLGsPa+FQv6G2CiPEyToZ8BbW2YCsjNCPm57VrvLjT+85/1FDvkdMak5Zwf63v/yW/vM/ZPH5VeNfXtakjaN/+ufv+E/+YqD/mX5kHgHcWXkb4DBPgOSISY1gVrcMeBsAaI5B8CLYd6MfMm5PGbnIvNXMam2dOSgR+xI5SCbMvQk20GjwvTOqk8o09iHvlkmOkFPpmHWLh504QO7sjfBdz+43fkSbJ1vnWkPdmxumN7dRfLsqiVqcLzFUOatfZzVvWAwZwnmAohB/wb7RDbONMp6P6YJiNoDTpeJ2qcCdVbcPdtv4nDzs2wdinT+yZsa+sM8HO+WFxXJQ4i4eCdx61NJRBLMzuA29utxTPXGwRq4ngZxbgjMu3G7BxFaS6Gip8j112Taqc/0xgNunPNA7X9LLRtK3byE8/JY6/ZJqc0etyGjllD+OGTfFnlp1QeSORH24VIzP4zb4PBINF1GdO1zAX4gBVGGbHPoix7ZuTwrc8O+blbfe9sSyIihrnYVFLG5+H7JyT9bKZReslsP7WmQkpR5MRyVv5ueC9u9T4CZ4m3ICT+pbgMwZwpZwmgZMg3pyAW/D6y1ekNHv5s19yMpN4BfrMb+R6tG2gLcrVVBDqMoo/VVR8+rpc1oj0B0VQTZaJgPg3sdrcLr52Ttv226uRI4Qd3ZEpNZoKkbtxzzj4f6eAHCRbWv0xMiaLYsaACS0Y1+AwNgXpsPdHWHQG0pdwNjWu6C2BByFhXI7tgHIYvsAcecM3ARzw4/VAuIC/kKxC5ALoIqPLWocYG8MdXH8tEZ1L4YBkd+LEzQyb8V4JItrGiC5OVsX30LAybhNypbFGGNUC6fH0Uy42AzHwHNHYWjuJ/qsrkjWK1oXBW03W4/c2R65r8d7PlpB4nhHt5MLETJ4nABu0XhjDKrBQ3ulcrpcrWiaNOV5TtMUQ8HfiMzfd/chAxcAN+XfptcOKYOzE61nFS72BeiarJkj0NWzhXJOqJfiqWPYJhNyhnGQsvEAqVpmEG6G59NOHSHPNr2feF0RDD9+JLALhXOwTgYczoqQmYt9n4PfoJ7G4P1qi1ABGvpWCKm8mCAY9AHk4jozWUkngDsNg1dVye2h89OstA3vpwrFPTQYFxS5IfO2N5bHVsIieVCVg9BkZbXrhBS1te5oDIZxfCWFV3XFL9Y5PfnRS766/NIb/Y7Hbk+v7y29+sW1P9wf8RkL/dww+PvJCLjCVnXpbVGyvt+TVYVFNa6xbAFycX2gh2CvfLJItl44gE/KawdFcCVdtEMOdsrArC5AYNjHIx8XAyiqLBj7CZbLowGRCBbLXBYs9CBGK/RaOYVoPaiThYBBN8rUPNWrXPaddgWGhZnpoKFIg6lWsHx2xgvk4yIn9wRxkzIXHxEocleSqqOjfiWoAsitBRQ3j+2Ug4sBcn2FyXIhLTRCwSvkTOmLr2glabw13tfCJ1vm0AYrZsk0ENt6NHTMJDXaUouaqxofO6g2SXYH6/B9dtKPq96JVkmuFcuBPYfMYXwOEtg1noqUmQu1bSG97rTTlWLZG28yKQXALSy5J2udEWJzb9whY5aI7XRSNmxtJ4WAxFt13o0Vs+wdGSm4lLBPFqLovbewUS5R3ObcpBwqH9RKWNvBujmTolLOtlbIFWDuHuOKHtX5hFukwns7NFle9Ub3lcoq9n4spAwCkvRNgxoXZyi1UOKmdZfKrw+Wu0b4cu/Eq7VwTztHkBL0vSO1En6Ndus9SpYe5YIeSfSFogu2/q1crH9N8u6CXKOITsrc1ocUifWKnBuJM1grj0EcjLccAwEe/rXcOueSf9TB2PZCqYuDNQflqRnIH3MBUYkFqQq/FQnktiQNgO4ryt0TYaeTlbKX8ilbC4CLJ4/yG6hyaybfeeKKyffh0i9m4pKnYIHMsA8mQhuuwnB12C1hLtrJR6gbFLqzDbMgggzrcD5FHR6ArRfBFvkurU/tSeW7Yas6xqClgA3z9KDWTardCHdR/5TWLWHuuYo3qXeXdswfnIR/yYYl5MWmaXkJYwFlAXjPYS9g7lL1uxbybvB2paFA8q5I+1izswOrAeR6acO8nN96C1UzrsfdZvXMZlnj3dMvxov2VmQvPn+y0Yebodltfqsajq9ota53q9vb3vlDr4dDq3cvfvpP/V/JJ75uv/F33X1QgKUs3AXIDWDai+wYc3vF5FlOCdgurJ0/ue774O8v+fZ/0N2XW01mEgzr9QhpI9xdgNzTRp9SBz+A4aDsDfuYAewC6sb9e5ttobCFUlfgJmeqFspdqIMDyN0J303O5733VbKVPrWFm4sFbBbKLNTA05wpDOVvej4fwl8zVqSqo/emYFYjHLgCtLZHpSlzx2LbkjXywtzVo1p1HVQkwX75voggNi6T7tbY3uV1y3ooI/SNSlxk835MEYx+5wpdHAttI5Ns1eoD4AtQ/F3roTS+HK5XCRLjtVTeHQB6A9QVFUF9Cxj8zPemE4pvfVGVbhp3MwxGhjDsnwFtB1V81AL3fH1tB50g7PLDVZpwEQIfixOkTX0Bfk/bNC9IODfiEs/psSjaN2HdpAoYcQi/eonMQ1yfBMAbM34m4fp7x3nloNL1ZsIllbPNS0YuHXfvcdfObv0F0iCZ+/cR6K5eIOuPRH89pr6YT+sAQUT3FvVMvjS4UwkBPEHNu4TMOHYY5mCBo7NnymsztBZGFs4Hix4RjEo+vhwhNlFuexHAN7kx9IWe3I02qpnhCBTB8afUzLkfRVI+w8r6KKtMOval7+zAtcQUQBhW1zjcpCpbubFHgRk74RrX9q2qa1psEwF1sq4R1OWAvmPI1FXxdicHoS19bwYkX6K6hSiUVXsX3BmCWQq2q8yIsv0ZrtMU4TYqVWPdHrZL61kIvXpydflHf/vrF3/3dy+/eNJkKw/lKX6Eql1uq53k7sbK/Xtz3+kOURjblazfvb27+Qf/+K9+/L/95OZtFoVdQYHrcSyxYLdndKa0vem4qPFca993Axeql2WE0XbAlhPWoWx/yJshgdtTcYDkSTi4XnhGEUE4sMVFbqFwXInPJsDs8d0jC2uBa4LmQghSk23fqc2zrwpSgu6/+SlK1UchpF7vttl6u2usczRRNnjLtsAYavVkpPLKP7v+U8VGu3cvf98nGIrDA4g27c2kaOTb6nOVIGlOpiRycqDyWPgITs/bsP0SgMJe93z5+35rAtCkqXROTkZkGmAW05L6TVKdfmwfYTvWhbNCG8p0JYf1CaSyLiQhziWDxWnIeMWyhdEMCW2s1KUYNwmKSuGldWwBNbVXB0BQtJ22Z1Om5QRgsWycuIfK1QlVYXtAWpAYGeoxSZPwCreUjlQTDXYelLGArs7RkYknqGSTnXHql147YDO2w/L5vKTJGZvtWfIOxzRWhvnz/tj3xXhT8DR1N+sXMhfTyng1zrA27DspdJO6FtOMh3XVdUc1jePt9mlTdW0P+/D3m89EUNtG2CvPtwHYTdsv/3fjaLy21meSedTWb1bV6cs2jpNHWwK6absT2M3yfH8ccOIwnkktpyT4BGYRjUiEQTLY0MUpE8C07c/Vsg+ANd7/RTUsTk0P235sX/AUS/2wb2+6kWZVbFLVwvAxtVMB22LOgpo2KXfNIEkPAQJHJe0kSB/GpWKWYI9c7lBGlXnnNZS7mEYFLeSacT68V0lFm1XiBGMXytqlyhaANgzyFzOgRX4sZF1etMiSFewbb8bRjf0ekiYAWpalITvUogoiPbj25MiUjVmywyTqLaSKhXfiGFS3uVT9ZE1dyvLQ9nCIMlh3UtA68eYEZees2oCFZjtj7Ff5Sax2Txk2yQC1wdUWxaVzP6hmU/+0PgQPEmVncDaqamdwG0Ht6K0eJ1Vu8HvTJPWryApOFsepLWbSzmrZs/4xu1aP3vQZy3KyVteUXwg5vYf7gTJTb2VWH0h3G67WuWBhPg5nH74pAcqawfwQFW2CsQ9gNsHaCGgdigpPMBbA9rydberH/DD/feftX2L9R0AtSuBCZMoSzmIArsI9rg926iUHZezH1LUnxewDqAXIjeGcj5W0wh6kh+v5mbr2QYFb+ceqWqmjqjYqZwOofTx1UNc6Cag4ZI/ALdSzAcxCNdtWuBJ7gLXLtiWcxf7bKapyJ1j4RVgLx3VyKEknL8qoiJQNVNMVLjYh5NCGb+u8f9kP1U2u2tVkmq4q+103rG6LwqyJ7DAeJyEVyc3LZgWAazVA6tCWT+sNlLYAt85YP1yPtrgqOdkfp7b6eY03z4y62pd5F7Jsl+uWnwP086baf1Yfno5W6Xd9dfusOT6FCjdYK18PbfO83qA0fv/uQN1fHIbe3awRgJWgq7FI04oA1mgV1LWwUCYzBOWtHjlnpSi0V41/NE1Wy5nyUk0TYDAycK3WucqLkbiQ1lglAXWdzD8NbhOwfQRuZ4i6yLh9DHQf7JV9VnAmPbtx8iLPH4HcoLoNl8sPebdKRpDbFOQnmE3hCvdBiXtS3+JnykhPmcGQJ5HJHCmoXdqoxoWPGH4hcSofO+ZytTTQnP9VOIsm++TH08eZuLH7KesW1seHEvkLPiprk0Xy0io5wd/ldLkeO1RMVc/TqiZZZ5Q1F8EQ0hYtu3cjyY5DZms4uBckxy1UoM7pKlonZ7mHlbbpoazNvLkdCSpcB0XM12s//nTP+a81lGfs//DiT/k/+Q+f0x/8xpOwP+s8/eLdkX9yPdB/8+Mnpn2tuL9xHCAsPtcQZwXlrXTwKjypbEOObRHth2HVjF9KFeM50ScAXg11rnRuECwK580Rl0aTE6UKubNk9p6yHYtCsevurNedhMoWIPcRuA1WyvmsxAUcl8yudd6Pwq43JGtJrrNeHnHpvwC2syI2PKUFAA5q3qxBqlyPYUiB+ga83CXEDarfdKwZsi5zcB/B22Vm8gxxg41yAF8RINspKHSjkha6kfhWhuXwlsEt/rHtc8h15sJ7dysBTVlUAdgmlS3ALRCAqCw9E1m0UEYCRbjdnqjOj9SpDdWHA3XrTYCzxyknWdf0XJf0OhuieP1gY5jdakv8aj+6tS9SHm5Q5OY78u4Q1K6n5eshZN2K4cq58loIqHN9H4uxZmVsyMBFbfNlQa67I0bo36y2TVMoaw0UtfgabCry+/4hKxdv36zADe8RMm9jBdOs+q1AQvkEcEOfWWVbIecUdrSwUV6qcGeYCGtlwNseHv5htFmcrJTTCTyB2Vytw38L9sopF3eZh4s3sUSWKI6HDFQRQXAjAXB1UKm+bC4pv7ygy2ouEGy7YJmMHNxtybSHCve6pfHtNW6UQsYtTFcb5PjidW0KLifthyLj7tWda7Whw/EO1fQB3uZ54ZeqW9vBISU+tNY8WlhR+gBEARRdUMEGjvrBFFbdKcMWCtwEdAFxu2ANHB8zwPXejlzkaz9OR14XzQk4puNDkZsr2OZHpTDUttNwCHAShAXvrZ51bQn6YtsEc9N+nHNQIgSVb4KaJXlqlKCqWdGuyCnPMuqzeLL3xtBgifbtPQW/V5EH262VHYNVcq9yT2PL1Qw0YZ1clfE3Dfu/RcTp0PEtK7qbs2mRf4t8Y6huSRbk7URFDuh7PNkoY/ulUjYqksuQhwvlLTJ+rZ4YoNQE3GfCdPZziP+zuQ3rgm20zEjJjAY9BHUuQG60ncZgTfyP4H0NylurKS/XJMdjyOmFPTJG1kFW8D8wIgNEpny1c6WzjOcCNW4L/ZwBe4n7A8CtypxMsXZ9mfOUZ2yG0R+gb9c6KG2TYA8Qd7TupMBFO7STYEQhX5o8rYxxQxPzcKGnCJ9rIBmov9YNf/H1E37x8ne8t29Y5U99N0m6u/kxv/vmtb95f0RONOeC/cHYAHDVDjeRIhxHFAWZ+z1xFq29oXDHcm+ZYCYmTS9w3dGPyOzwQWmAwceYVxtVtYC/eE5osy6M1VFe59KNI8JzYQHkV7WSXW9cxuQm6zkEjgagm1NmjJ/icyRLRlZVSehbCCdsnvEEo5+gYEmPB3VDbDk5688dooU4oDN+GvaW2kqIXDHUwFF9C3A8//fD60E2LqAwLJM92co4EV5oOqJkL6MdM2eF4BGQFQpdQORlv9N3l7kH1MV+kJnbOisUi3xDRh8cj5USGb7VhuwKil+MFyNTV5AIXznt/V4yrQbnbSN9ea/dzUaJXe9YC+ZWOGie5GrwHm40tnV+rATnvXMaUNZ4O15K2eytbTMWkEXko7O9YllgXcXUDJ46C3thIWt4fSEXF3bL5FxH3huScgN17hGic+8dlLun1ydFo5w7JqVuIdXFZPV9k+WoGRgBsHPBUJQ4QNyBuH9O7lEmbvi+Z77ZeMoOlo9r6auD5X457dalmI766LT7wCbTZmIlLcprg3dkeADsluRzRV5iPld0IZx/izp/2CwnZS4gbskuP3qCxXI4nTs4pLO4196tW+tQghb+t8vq7R5qXOeoRI40pFmLz+U9hUDgroPIXfjxW6/4qTdQ2hoN4e/JVjmC23OQW5MtepKmZGjFiNPySHzAT+2WvOg8DzpCXsi4YImA7FuoCHRU7hJq/KCYDaA22C4vlj8GeBPQ3ZFlKHWh2oXqFuUyD1AX8Jb0lv0aBh7a07hlV/TMRn8c+AbQu8zQXQLeFftpcDyb3i++2Yvs3cUX/ntnP27JHG2aAUGdUG1S6qb5cxVvsnNGO0I2R1YDoD9smSdWQYG9ZucAd7VzdYCjgMWC70spelM9w12IEM++qtbd3XSprCgyVF0Jkp+/7Pz+kN9mGz++fWe627eg9Sz699pPvSV2vHdUjB6cYz6riaxlO116IY/hd2q2nz5Vpz30A+ANat1Ff+Q0JOD7SNl7DnWXCt5PzYfjO1MTswFEXi4TrGgX7eFp4doxnC0e8Yfv/j9+GvDGXN8ZqJ5BXSh36aTcFXKCivZ72z6iFp5kPsFmGdsnELx1iEuQAGUAyKfnsHUDT7Iceo9L4BPoXaqAcZOkZwtogGCZgK9AJRHWnWX9JovVne2UJula5N/M6uBo/WzkEvp6Fhbq3eV+0M8LpUM+sLcZlgGEk1oXoDb8e3RfJYWwca44hkHZuH/0SeuT8veQrYbztqQGTn2UYG1IeoDc7/3Cfk+HCHpVAJ/f2XX9JQruRtG9EcGmdvFgT5PbfMVshkzBsMAi8uxeUfMCsHBkfUSBhHXlpQO4JVXAVoW8zEaAW6/y3Ds7iePbcJeb9sXd29N+pTABDFu5CtUE4viKAY1LfTQ0XHO0dwak5Uw2GCQ35Nv7CG5XL3JGBWP3lguHMUtUdn/avvlj60eZu8qiBFDkeK9KO8CH7GE/ZwrmpZo5zkd70g/no+K59KMZgi9XfACMAxLnuheTLCyoHebjfh6LVQPEFIjJCuCVBIkJUHkGsaEFIDTtJ6l9MADdc64AQlWmOM+FULBEr6+snjRlR7gqPTyUYv6D3/tq9a/+zucvP3uxebaui/Wx61sl2KzrrNbFprDNTtL+xqr22twcpo4F6csmW03WZTe3+7f/6x9/87P/409f3Y+j1aOMeVeFjTfm4bkLgjm5sM5aY+JJbZSlq+yEUDAaVCVd9bQIRo/HtxMGZNDHT124EXX1S3xdCz6+ga9asA3HOl8/yb3IJ9m+8q66KiirJfdvdcqwpWkw1WZTS8HmeHc/nc9vtzs+tkcNRUkI62IapczbZrWqOFNyf319WG23QTEmqx0hING3tz6v6sqVVzokW5CLCRfzNKNxNfmszYWptVcD1qENSkxcBi7BLHJClm2f+q6ew9nKD2uYO4UwWZZ3QZ3KtM1QhwFwyrTFOkPiniGZFrxJIDYYhTG49wOcRRvG1JKNb7LtzcJgFhspUD0AACAASURBVEqQszKBWSxbr6oltAWgxT5y1oVijRG5PXvCxjk5b5zMSvRJ4HSpgg2gluFm9ABosa9wPDFhMPUEbpPaF/sJ21ienJCrhUp2lcAtIGllenmzeYpKboxahZzadOwIYm13s34ql+0zlA2K2PR8521xk2fW/b3Pp3G83j7FsQz2nSDrErg6rzAMFRS2+L8u1zX9XhdTb2+2z8tPQdrvOm/34+T1Gbj97p8ELsdRq1HrfSZV8e72yG3XTwIqvEdO/iEQEQZf7mPwNdyCfSRjNoa8ge7oe4Df1G8JchP8TbA35MZaW1CxgTVFhMK6xyD6RNXTMrSd1LOZY6Njxqx3RtgpB1yFmjYC2Qh1Y1bt9qFtCWbDiAVgLT1WzurBkesll9vKo1g12RpXlyg2joFwizaa+tHj3AZVLTuoLXOoXIN6VsFXZqhJlG/Z9Yig2Nr+rpMqm0jVW6enSZRbs1TH+vG+ZFUKznLh9DicFLiOJ9gel4Vyw2hEmUt/3+KOlWE4AxnQSUF7DmITkF1Ok63xuZr2bFnNwPZkf5zuicJ0AW7T5y0A3GkYRbkzCejC/lhVWwlT0gAS7VintkV/LdmvkxJXFhvWetLCDsUJ0J5l0aKdrDFmHDJVrUSIAptjzU51T4voLgBcqGizeiPR15nJez16Ua5QEKJQw+1gQw3XpBnSJvga7Y6TslaY9Dv8/xGcjT/x35ULsQS1J0CbSppwCy4BKIPlcdgP4x4XQzaVkOaA6iZ1UtAGS+Okki2hypzh7MkO+ZEFcoK2Tqxx7aWkPzrPAKUttBImqGq5nJBjS1zEAgUyPfLtQ74uQO08DXbIqIW3I2K3enIDzqMTQO4DrI12xxHadijinxW1S5iLdrWAskmNi23h4QtYOwS1LexKkwJX0Og5Xzs7WSmkFHmTQyo4sKfaOed0P+m8KTMGbUZEqPLNcS+vC3XYOqq4eZoXALjhugTA9ma09bNaYYz3eN+xmuTUvKizpMItt/mqvx4N2s7Vt05bn9Ytz9+SELpe7kfVXz5RVsLZBYMp7xc2yqm/7q1//X9d+3F6VciudpmaRoR5nhS0ALBa5cK2D9bJIe9WFizlA8DtDsx5UKUCTIU4Uc4Taw3Dm/gIzSrcBkFtmVS5AcAN559koxzUuMu22WLZy8Lno5c6e7w+thOPgcd4AasQ5N/h0hAf60wGNS0UtwHkFk3h28HLSjzk3UooerMCfU/gNkPJI772I4d9TBaySU8Zsl4x2C1xNgv1Nsi+pWJNNO4xQI1h5PD6P1TdLv9L5wAXkqrUFuc9TGbanGRz9AnqBjmGHZ3pd0KukDuNB2pgURMSaMUZ1A1Gd7jsChmo8YGfW0/uqmWqiHh9RbSab9/wQekQlZiTvJPeXkZILdvay5ssWhHjZDPbJ7txYruHiQYMICZ2raXi640ffnLP6jKjcqvdv/H852IJcGGh/M11y3/xpqf/8k8ubLmR/t0/0zLkpwJ6igI+FjOchQAYUdYR3qaMXDdNC8UtE04hzrTsRlw+ZB7wFpDIwN/QHDypNXtzH9W0qnCiXpHrB+9NK12Te3Gcga2b2OKMgdGzpJ5NNsUfyaE9KW3PLqCi2jbzwR457MdwBLi28ywbAFyob8O0hwp3FEH1u8zAxWdA1AL2x/E4SYk9t51+fOecWxwzKKOi1XHYZJGHewK3M5DFfTDswBmeyOGzF8EtlgFGeR0KDzxf9MJdE1Hdh0zbmEcp6QWycKHLOKL6FVKYklbbO2qzC1rlwkF9a785CHG1c4iE9oMIitz714PAfgLE5YnkGzvYFZUsVwEKH8e3QZH7XF3Qm8NAQZG7WMbrClB3Wp+sm09vf9WTv1PEVyW59iYyt/v42fZlH4Duch4KW0DfR9AWHebkkBAfavrBN+sIfNN7kxS4oe8MZpfzqQ2QNkLZ7AR2AebgUow+AfSm7NzZghn5uOFrKlc0mcNJZZvskhOshWo3ZeCGYhMWYRkWykW+8U/KhrPLC9p4E5SE2Gc+aQ8oBogLFe7G9HRzjegWVEzUbKDGnUVgyMVFv7yq6fDq1n97nOjdu3chH/dy+9QBki1Vt1DfaqMZ9rpQ6QKU4pMLRexOFQGcQkWb1LTnU4BA1G8GcBhAY/zHLfNzYW08zvbBocIm7LMIx0jZuqfTnDMxHzYPSc7UT31UieoRIPVRLu1SHTwOh0iYIT1zUIY+PKCYxUj/wIJWeUbrugn/VzyVHmpdVG47ptv2njR+H3BHk5W0doY2gmnQuA72VKucqiwCZjxgnzyOmqBX0NMIgkX3+DzYKbz+8PzgIOAsSW9IqZqM6amQ2clGeanABcAFXF0B5CbD3tlGOb2vocQyYICHAiMj8/jeCxXsHNAXVtRW4L4uAls9HmI8DX56hCJ8soL8DQX+4bcxo1J3dOSMGqfD8YesQd4YVfUOKkOqrOFBKu/GltN7gv293F6QEhKKKj/IzE+7tZhu711b1kKhohL3UxmqUR7+K9k0erRJ8wB4zd09cZ5Tpifv1muu+84ZqdiMY4DLmVRBKX5xVfPXL9fks4bKzd9xF88KHq+/pTev/4z/7J/9xL3vRgFTBJPnLLX2fr1mjEgpHW2b7TjS4CWVJSLhIkBuO03NtqHu0FG9rqmfLBXekB9H+JZYYaCilRr5uMjAxc8zLJQXalsulQs5uI10yhWwSdagDMEmuVI+WCznlcqksXZEzkOZE9TAoiiYtTWTdizKglgPYrI85+GGU9/pZyNZIs9ZufMbGkGjnBW7YrZNjn3S9uFU+AjeAsZmLFrtPa4Cw0kN4La11OccmHPYXAhYvDhkBD0aseydHwsOHJpzFshVDfuBUhe5xRgdz1n0aM8YWaW+ROgWjltKGtCnkcLeY0jQu6AwxtcPHxSPtCDPDDVtyQIWhiFou/VuVM5NTVOu9oOZwl2aEJXxDgB3BYCL8U+AXfJwvhRjJZTqnQUAHGsh1eBg8wwRnWthk1wDBHuCtCxD6ZAQooRaN6h4PZkK0c/ODSjcUlLUUOdWM8DNZbZFrQCR2NSKET4jFUNhE0HuLhN1YS1srsMAp8r82lrupfCFczwI4UtMN+zL1tHgL+va7sdeNlnhWg1L7FJa3NU8QNvFqY2cEjUUWYC6HYlBKb7InNVvnHwPZa4n/iYn9wz5uFh+79n1Qcka6nM0qvnTfGf9pJiayfkhF1zujbmVnhopBCqV/TDpXAu+Z+tXXvJxOb1n2aNUZUuOe5LjBB+W6K8SpvckcM55BHJXqD2ELTOTwS/YS9LZNWVWkc0AdtHeeuqRsL0hL4YZ8nYk7yfm7KHN5R2JPdoAdyOMhUo8nN4C4F0qeFPWbvhsz7m7aQr63UEJ5EiAJmG5Je6RFb1jJ7FudH6IObtsKu9VnNLmu0DvVjgYtWXTo9xdQmVLsHb+mE3zX0fJ+0PyeBeAlJaQFzAX2btJ2TsEvwRXz3bL+UbyeJQr+xl1wrCSE5ROWWW2zrt8W8HMKTPa9so5vX/yo+bZ9Z8PS/WtcKbB/kdng8XUma1zE0Es67NM31P78vOf5mfVblDwhjPehzA4Kts+VPcG2DsrfWfwC0Ar9FIFHJ7ng+UzcoXDNun4ad2y7WPP8we1RbC7tGdOFqqPN0/9ALPT42HbAFcDkI05ux+C16geRh9OfU4gmHD6Lk4geet7N81W0Of7JYGqXSu37HGuz6AC3sD3ZQa+Z/AXz0su29L2JKQlocYFUJYzWP5+GBz+uXEgI2YCIzknWNPQEgYHRbD3WVQMW0ESnAAAF2pg6QB1IwguBtg2A9DGLOBo8bxchpXz6EyRwWNZFCG/d0cjYz5B3bTfh22R8Svd+TKew4Vt5V8HCMOONilcH31Q1p8HUEv929j8HctpHyflJMPe92G/qnkaTmG2vctO7ZvP83JsNcBsVAJHle3yOSS4TF47cXj1wfpPfS+wHeVlyPclZPph4Jx48qZXCWCHPjM0BtAVXuheZlmExMSDKmfQ+3j+BGADRJ7XmeGRdU3Ydm5L8w+Q91PcPl0mpfWPl5f7fHjdsY8p6+zXv7gsf+83X1ztrnZZbq0eu4OaWEglSAPT6Hyd/60vN9sfbWgLa2RcLt3sx9ZwLp+uufp/2XuzH0mSNbvv+8zM91hyqerq7nt7OAtmxEXiSIAk6o16EfSiNwH6ayVBj6IIaCQOMYvI4dx75/ZSW2bG4putwjFzi/TMyuruGQ5ICFAACQ83N/eIjPDwxX7fOccVjfKbaynO906cPgBY4YSPK57ofgIA//bufP6378ODtaD8vQGUtZxGlJQ7me/eD/bbBz0dB3/6MHXRThQgH/tFVCSHYPzmF1CPlBGwFLWk8QcISGK5r68xCsUln7/VtP+daKXEx98Y372p4ph3/y1x95XxsM8+/5ZSH8nh8Kthd73vYLNxurs/5+f9/f3c7XfVZn/j++MDoJDYbK8UTjnz0A91uxVSSumcc5v9rurPZ0DdCOJmK4d6ea69ioAHoA83zbjbLeBN5cqeRNghMiLDXCYvskIT7YHlg6K5cUFV6JMhbV7n+TyAMI5JeXsqjmqyRZ4g4DAxXRfBAiohSQNWUpYhkyVxJhbXeH3AS0BjRRqhbCoQqjQDzz7BZbwG5gFb8VzBSdEDCKf1PYn7lAdbtGulLMBq3kaGnhnMYn1mvspQForbuj9PnR/aj9sv/I+BXcBRbCeDWz8fCmcMt9srkVW6a6ibXwPLuv441Xak97uvYDev2vE0l0YTgC0gbXM+n0tr5sPV9e1LEPV5W55HZu1zpexLx5u/C5j9WefzVadHJS5wNhS5abppkUnHqDOHedMJRl8cuIyWoSiu0/Px/V0vtA5N15bOGEvnwZTB6yOyXwFjAVCfqmD7mZyOebWx3U4C80kVixv1M5aLy3LiQnhTeTPMl4zbCGjHmZrbJth+JjNJKsBqtYjbAQQmmCKpFhbFsY8FLL3hS9uyPH4MURk7OW6uiif2xbm93beAwF7Pp9gnHnhCwXaQfp5O3N20eB70OHN300HZmvr4kuzcRqC6WB1n6Brg3oOiTvRNFsiFG4/eT8dWdl8c3XxoGIaQAYZFahfN/1XNF0C7QN4g6ocwHxpv53Sc3L4ew3zYk2gG1W5xf4nDq/WBZ8GhgrUxwG287FzUtWu17HJTj9F+DChccmhzuxBQ9XKPYb6yEEVVlEM/jJvn1sfp0icmR35ijcx+6ryZQ7Yw/qn9Ndoo63ksmi0yeqPdMZSz66lE7EkcgYJ6P5qexS9AiGhBDKtim9sxlhYgfZyHoNo9CjOInHXeTI6rTRtzabWuyM8DFZvtJ4DWahnMpEW9rRmJQytwG7/2aHX8CGtT238wNS2yxZYAitUU4zUYVoP98QJuM6BdXJpQILYoZhsv/AnGU6gLVsL1ALnYBS1oUvyco4q28Y+K2kdoG0EuF2TVlqQ3AKoX+2Pp++BEK4U7K1xbe1GjkKJJENZg2pPXVcqoNUK4XhCr4EUVhJ85TmObpARrAWjrWeA1SGgvaxJugDwP5y8U6K+g7XpPe6k9twHcZuXtCwrcaJ3sWClbem6t924o22YbPU/hT5qnC7wtKr/VkzwhcYPJCqZRVdd7zgAXVvbTAmcBcPt+FLvdJl6orZWyeX4+zEN720CZ9dkHfsA3ygvnpX071Yev2/4WkR/GydD3kqYGaRWPNspusvzxLz6o03BH4lh4KGYBb9cvAPgn3FlbW9TBOfpEcQsFLgBukdSSECFBrRsvJxYWgTEbqHCtcZVA/m1MvFef2Cg/sU7GTiRhKwkYiyu9OUhdaMipI7TVTRI/yqMJwyYd25TTyMxDFQ47/RTmluknT8YG2ZB2VlVk3VPF7UWF2yRIi7zbqMJFBSWArk6WydGDBvbJXczBpfIKzpRQ6SUQS1UIGpm4WSH6/CvDkRWGC8n4IWWcrttSxq3rtyy7U3Bjx2KDQx2UoCkX9xNL5Jyh+pnlab2UrYvUJfNaivJqIC/3hPAeTNP5C14IJckewDqQu7IsPyrcahF/DytjwUJhCBaqV8v+4IJ9mLj4piXzNwNhqn/Vx9Ts7nfJ/1dvfiv+p//+C/r6Nn0W1nn+zYeR/sXH1v8vf1WF5lqEH/7ypPjOBdEUPlocR5UvXiMpcr2WjFzdy6e4WC3nefSNyt0o/UmKW+Tduv6Ez5jpVRNEz+zqifwA180FsAYtHDT6JwDcAv8Qu00Z5MkwLlMv+bQrK+Qn3+RL7YhbSDbGjGuT6DyFj1WWAePrALeXbaBPMNgXVuAV2cdDsmKOnCIpbImgps022YD2CGMEvE3ZubHLk/eT25ftRVtkfLe4cUrgNpzPIv6+SugAErjN7423G883KYfY9yOF3hJ3ikQ0ctIkWtD/dPZ1p/ckiq9o94X1aNqVRRxjPhy83O+TsOykndgW0t/fH2Tvuvg67v0RKYERB4impS9tQ9/pj3G7Xxe39N1hXDJyJX0d9vTdmNIkuqu31D+8iZbNjX5IMBeP1gcaBNTl0VI52imPLkJc3hzmcN5XsFIOG0/C7ZGF+uKxNFonKzv5yQBchOqKmuHUULsd6XwIjxbKeW3AUw2b4GfTDHIjwF2sk5Ezin54QEWL9SIQA9RdrZ8zbQFqobLdlrsnitx1/i22ncHvm7KhrSqj7a9sGgLg6rYdqa7hChY7cFdYHleNoPEwR5vkDHfn90mRW72+Ed9cK9q9ek3zOND7j2f6za/ehXE886asQrZOjrvmCtxCbZlzZAFs8a9herFJznbJz6YZ2j7vh+0/h7hZxgt4m5bP6cC1ZOLm/6+xc4SfsGuG7XPOwl2reuPy4MmwoBaqZj3AkDZuAl4kgK358VopGlnG88HrsqB7H6hqazLaUh/tlh0drCOhR7ojQZPTVNf7CFLLxTYZNsYAmFDfgmtVVUlqnmggQR+nMw1FS0draBaSoL4lwFNnoup2MDPJoEmLmgrcI1CgbbmJkP+5ArcQihBueflBL5mzGc7mTFzU7Gdgnftm4ApwC3UtjrxOJugdFc0XBW5LtR0i4E2HgvTAd5lzjdEXYBjr3dYdTaqM//8oVZx+0HDRNVQrRbebbfxf5iDCIMsw1yXbYQpD24kS2sBhCqZ4VOHG11pgKqYAuU5rktMUJov4DmiuPRUKbqopPxfpgipm8aIAS4ndzZb2V1v6/W/+Ubj+5hsa3n+k+4e/5j/9l3/m35/HKDcVdU0VhmPLKh6UzbEPatNwMCYqbpumiAAXD0BcqGnnQLIWGCesaJiRS9ATistwcJsGpzfCqRFxbrA7rutom9w1SkBBWwsvtKp8YwYxOOmlENFGWTVKFtbQaGGBDLCpHNx96xYK85mRFYr3MVhGoVQAiM3KWYxW2kXlu84Ze3oEfKzzWveBzfI6RxdsFMpbnI8AaucAO/goerqoatF+72juhJAygmOCHxq+D5wkLidBwFtLwXcsKhGtux4fJjg3ezatEOWcPDcjDB59QOZqMYdgcI+F94oLXVQrYqq9cPhteY6SLXh0BkDFVmJHDQz5y+zhaSWqbVfKh36GOnQuhYoK3BbgFuogIg1Qa/1cGJKj4gIlplFmhlHC3juo3MNMQcv4/llp7wasbwk+RCEMwU+NEAXm0y2hPYYQXFsUr4K1Hysp91DgAuAqDidPYifIHzEFyC0FAVTPvyi57rwfnBARxCoZoIyYpIwZtgLIwVk+3xT+1cnwPQTMEexeNxHkWsSkP1Pdrj9rqHKF81MQohwcPdQhSKF42zs6oDy9J/Fuf1X88jC4t60225mE/wAndgr1RGI2MMvEKY0Z0glUp6P0rBidmy2RZViyxqsYtuR8PVA4BOu7DHAx6Agxb1Tjkgc5DfdUaPiweAwTRfLMdCCpvyLLH0l5eJVtcTkDQTrAcCBQV95z8GuQi377CHOFy5A3Q19Y+eb+aJPEgMQh2zMD7o4r9e5ynFsUvLl25YmSF2Yy/okV4gJ3se7LoJdjYRAAb7cAXPhIAvSiLcNdwN+UqcvlluG9hv340Zb5UambrZthNZn6J2vnPJ+mL9k4/5h9888BwQvwrQBT42clopo3zj9f9ksZpg+yrcqgYeXDQZTTtRuOurmFEs8MzU3TFI0cPQ8zBQxYRxEt1LeHuS+0c1eAwJPzlY7Zt34BognaJhtldUb7RojjDEUwfiqp35z7P58+g74ztuVlcR9BsJDnuG3srLK8T7m7gLRpmlS6UNw+gtuktH25z9P+j9vAZ/dcufv0WL06tz9T+H6u39+pfQG5T4Bs3tAz8JuzewdZG4DYCFK9AzyNgHdlD13SartRwRsYYDj2w2vltqwaxjavwuSMD1UvGxu3u+QFr9aPil3A2i3Us97X4/Je9l7jhwDrW2QCy73XrGWZlcARBmcAvLzPR+i7gOXcTqruQ3AFXO4DQHHw+FlHg6OXnl+7UWK/O1e7IVoy21OjVTWeMa4WYW/K873yo4wKYlGG+FzVw6WPGTtmaWB7bWRhz4TSMlcAMltV6yOgr5/ZqnoqzNAYqZwS0mSV8BPQW7ZIVteEuNjlEWS8a4YY1uXnIZWlvdj20rK8vfW24jFgte2X5v82++Vn4fJPbCSuV1RFAriz82XdCh8A+ZGHtihdn4JrhlI2VkXPL9pa55dM6t0Ebv82/8sa6L603vPlP9Uf28h9dNkUv/c7r4p/9sf/4Bf/9A+/+OXtrq7jVxkYca+wySYXCxOATRAth8I9FHd5Qokjpl41yi4AV54TwLWehWS4TDtY+sV455ihBO85PyHdGFfccX12s/vTv757+7/+q49/cxzF8eO0KMz7Hy7/LqB5hrlR4S2kEcdvg1d1C0Uxm9lwvZMkZXCE8vy0HApcAuzt3xFbjWiCCISxDZK17MQ5SHL2+HAPQ7z4Gnk7jXRyt78uzucHeTqO4+ZqX7R1VffHo2m2W6WkiB6d11/+jhyH6VSwqVWzLaKCk3QNy9v8HNAW172CwxUFfsC4GDGKFIVzVJQZ9D7a6wpfhBnVqEiebge//aCELUsad4Cqa1CbwSuuJTLEhb116ecIcC2pbq1oxfoZ5K6XQYF7HsaZvZHNdi+R7zstSuGCdeuoGDO4BcTNgPa50hbvAe8pw9+6P06VN/J+80rl9bJN8jojdw12t/2DL8xkjte3N3hdvFYGu5Wf5fvNVwb5stmSGcAV/fp+mNgM3fZqX+b18jJsA8+xU62X5fnudBhb37d3+9exEv8/BGD92xwHPu37BMAui3NbVDYW86y1sV7Jgs9Q5BaFZGt9tW2bCpIdPbtCO/uQwW4hZWtdKJTk4+k8IYKnaerCQIh1PM8CGsXAstXGqb6Pl+wT1LQcvA2fqGNTfq1ob1AeK4M9zZB9UX19UdQKM5UBhTL1NX4SVti5wnzOiE2QNq2X255A2R/7AGFRbEcBQMxZLZssjAsy0xTsIKl5xRHQmmFEHx/zqeZW1FvU+J4/UdA2e4f1obwNZixwmyeaHUZRbQa60aBpPtWkCpsVtz7QOQPcCGWT60CyU/bcxzx3QYUUpfDEZ6+Pe1XvrZ0OKk/Lq1/OwcxFcCPyceGtKZzjOyFDsnZOo1u4wIDZJ0aU4a/4JHt2DWmhhs0g9vnzolC+rpQ79hMO549FqUSxSOVzj3Vu7doW+Uf7zxNDOYu73uAJfoa4L8ppO7WSos9AN1si46JmDXpze4g5TqEQQqC4DK4BioOZ3DyyqHeI9bE+QdpJNvsYWROTxKxRZGfNJeRHn4eyfw+w9sdUtNnhBGqPR9vjtZo2jZFEIBunsZiMJXGM3kkQdg1k8RxDGdjnV49PIW3lAXNTe+U5zAJT4QYMiqknGbUYbBTSP1HUJkCbQe1IbmyjjJCqMshyZGfaIMpZ+L4IVIgnz5ecWi/bKYJd3y+Ztlkx+6icFa5H3IBB8N3PO3ZCgQtQGx3+00e2KG8JymOhlfW1EexZlU4YrQYheUPm5FRdV8YWD01HN7MujqqQDQCuKnzbn8qHzV7f6hkOFlmFq+6b+vgqA9yosD1MY3vbbj59/imojZbLd1Pf3Nbd9CMgFxgHqtvJF/phqh/+cHt+8+tRuDdaqntkSmxNeD+RmT9O5/ZNu3fa8v2v7mX/sTf+YNQls1YqA8vjCGFxgH+usM1K2+dTD3H2CvLC4+3xSo1YgK3OJPBxyXpR3i4qW6+QZwv3nzJn1wZZlQw5CUCuyRm2GjCXeG6TstZNIHbVBcbADGXdvihwoc51GEiO8xjpXJgpxzFU4xwCQZOrbFbuPk6LBejOCdrCahaAt/BMtiRSOlkpI5fgYp/cM9cwYnvpsVbbxkEOAqSVLVS1GeQmqBuVuOeK5XZaqWjxTb9km5xf63F5Br6PADdminn3CwkJCGoeSNlvyRbfkPAn8mKf5DavWgK4DTeOt3ets1eOzV9UZM+4V8U5SgXzcWTAU3gRri2Up393ZHWlqL62UYH7P/53r+MbgyjtTx4af7jz/H/TFsd0Gj4KttWB6X5D+ryMgWucwvBATqyNqly1UdiDl+ZAyN/FDNS/eO3cH+AW788VB3APlhtJ3e/sgxybYOuej++Ogj/4gOzb/GkFv6hWY95tBK6LvC8wlLExUMc/FQ3FdaF6XSle4/lhAbaP7dE+Ob4WTA78tFgHwuoYgPcCYi/vJlm1Z/VthLQZ3j6qcFPv3P6ows0K3Mft4r4Kp8n7eA96AbO4z/oQKNzPxHtLtKhT42bx/aKOdXAwGCGCnXHTkKc74uk1UTuQ6Lp4z1efzzRIJtl29IvXKhHWFx4HbeS+LNzxGMRRO4l1w8dAdfE9TeZrEr905H6L/fFIrQ006A1xJy4ZufSgqN3OsR1glocuZt9uvAzneWGSLXmAsMvyOHZwiJm4StnRWtU4/THI8pYBadmMs/cqQt38qMqBZt0Fbs4xXs0fZLP5eqLzdzXtXt/T8Y7CxUI5A9uL4nZR48Zs20VZm3NuL2rbBeROHvdgi4o0q3hX0wIiTwAAIABJREFU83jxNcSFrTIUuaWCMvccp7BYzg+A4K1U9GXVha0qGAA37qPeUrXdhqZUiOJgu1gdZ1UuoC7skvVxDlNVMgCubBqGIvcPvtoS7vahwp2Hnv7y/3kbTqeeaOq5aVO1ER7neRI5RxX5p7A6xpEP1sOAt1DHAurJogxQQCIfF9a0A8lo62sWxWhW4QKSQY2LKSyV8bB6oBFHjMVKGVm62dYYbVmdW5fbmJELoFnG7aac1lhpIBQZWAcvymCst1dVVJWW1ZZQtYuFWyZqqpJmrenVkgnbVRWJeSRfNhGk/v5mS786n6msCpqgE4N7AYsIckczxyBGKGnxOdyQv6hUqd6EW6R4oeAAQw4NYCyFk9YMgHsQ5RP1LXJvobwFXIbSGBbFqEYshIh2yjkHFwpcPHL+Lf7vjYddd8qYnYo2qmABWzFPVRPqoiae+ycAd7ImqmjxQL/7RX4GGRr+l62QF1gZK1MyGJbFBe7WqqA+MCFwRZQ1rGt4EipcC8Ea2coqeZPjtQ5w+VJFaL1l2EzDUtqUGz8g3MgY0lDcwtp72/FRuzj+NkyWmkoS7Im37MLZCy7JEYq3YD+MUs4IOUWQYjhTaFoEtPhLkuuy3yLTea5b3tZl+C/+4Wsu9/8wlPyOf/vuQP/mz34dzpNmriryWpPa76J9Mh79aKhC8NY0xfZRe9qwD71nrmpFp/vJtfCvnidWux0N2lExDSTLAlblpEfrKjMKVyh2syZRlvE1Qtk4ZOXWwglfVQyjYJg2NYhHxeBZmRS2IgDMJnvn0bHfF8y9c2IjhT8YyCNCtEFG7m0MR1gAalbdwgrZBih8Y4gTEOeqb/5VP6p1AWvXAHdtfwxQ++BZ74QvEIm6tkUGsMXWjPdjjV12/YNdXmZwYYaJ1HN4iyTv2fuhSdBW6OAM6kILKRsfrHGerWYBsOc6Sdt76+9vFW2ND9Z6gSwhjFP5mZHyAKDnZ0DWGPLC2HayRcahRjuL9z2VAjbJfoZCthB07VDNTLIA1A3BFxNLSNTcVoQtbJSHIPwVh/IUGPmzlQ9uqjnKjG22Y8aYaRW8Zam2OniN5VDnwv6Nve+3Uu5G506NlNtAqFUTtbbmDkC3lMhgC40gcX8rA6LhJ1KyAYhV6eYeN/rnsqLXZg73EIcTXNMtn6WMwFR4x+eszvWLZbK6qjqocl+yV75XcrvxftSe+0LxtRSkgg3fnYVoNtcV01E/TLMrGvLdSGJGzP2dp6Zjnk8hVJ4BM/FdJ5DbOx9VuBp+4cyorwqNEO3B2EGEUOkQZg9zsBBqL8WRXeiI2Z1gExk9qQVKwBjwFke+iXiptYO8RE2v2SBIE9Xagwlc9UHiViEeDAFmA/kWbTuyEirdipEEk0Av4G8VfHUkeDSm9mzP3JIvM/CFerfhUEyBi9x+6U+fqHZhV5BNCfI05u4iS/clBe+PKXlhp3yd7ZeJUT4KK6tTbpsDARgjozeD2ucWzEv27qNKdw10s3L3U8iboO9TyPvY9tJFHtq2ItDk4Z/204+twOGNoCZWeyn7s6rrLwLK5lQxcemu/DBPmy/LZjrYuezEJDvaD9/bdzYcyJnr2bmuFdHvbDp6UvOi9gWczRbOuS3aPpPSM+o5vIMyK9o4rzOAAVnZWyh0L3A3w1y04Tn+q7w+MWs8z0rf5T+O+b9eFg/oibKfJQM4AuZVe6w+g5JXOH3thRyEdy2msWT5ReVusmLO1suP0wyukfP7aNf8uec//c38e/b4ucrf/DI/ogBeQdUEgaESXvo/B64RykZI+wh7B9liPRmhcFTTwn6jnDIMVgE1viwidF5Uu9jOpe0TRbAzGfzmfoDCAMY2AuM1IC7mMXC5vE+UPj+C4s8phAGLIxRe7MyyLfUn1tGPsBgq3wsYJhF6KApEVucynWTtIugVzCcvi1DUKn6GwY8RrtqxJFxn49SFu/+ilNfTx2BEyT0XuANHppBkN1kEdGKEJf4OML/0xw3dZ+fls/6r+Z8Cxuvln+ubd6O96yWUmD9lRZ36CTrJ5mm8wPK+LiC6QPhSAtj/nr+I/2ir31x11X/73/zBL/7rf/LNN1fbCsq8ZMKRDLtiAEKs2I2uZXHsZHHY8eTrK1W+etOJ/sHN7789x8ynZZ0IS3CD7LxJ20HBvY/bSeV5gd49DKf/7U/e/rt/8Zd3bwEh44fw7DN+0hbvJ1KuLULI4ucuS1l0N/G4a/q7IqqmsY36GlfFTMN93C/jOnnbJHi72xZMzp3u71J/OFBVHdz3Q6lcu2lqce4nfx5mqBa52+2KcehtjfvkBeDWu1fOO+/3u/rKhHIAjI0gFYKO5XlBRptQoKArKlUjRCWjdVAD1KfL/4LCwgv0TZmnCdZCQat4bpMyl6Dmq2Yr+mazQUapGAZ4tFnRbndChKScza+zhr1rKJvBL0BotgXuz/3sraVufy2v5w9V0GF4WCyEoVBVRlOez4A2g9z18gxWoWzd9sdJ2ZE+7r5S+XXW664Ba15vDWYBUnHUgPXypn8w0rgeqtkMY9fL/6P9gP5eX3gNZp8C2aSWvSy3STUbDi+06WWZ1tq1p346VZWaCiVLY8Jm25bwLTjAavnco/AEB3bkzaap1r6WguX1viuOp1kD4qLu2eggMT2edY3M3B55QkuWbcyoJW+htkVOFMzXQqyn5DqQtIC8xLIhM3hvxwmK2pgrawYfrE4q2Z/z0H0ccYxQFhlRK3vjYCb4PAJwYigCDinx2o3smNSyzZV/cj0X1edLFi3UrPM8BzurmDNLoQDQTdbHlSA7NdTsT08skZudv8zPh4ZkZZHtGvRh5zz3l+zfDGujvCuUzhqQ0UpVO2fnowSkDdOhUdsvvB4Pk+QISuNhNvJEVZCsrxAtGKEsbk1iPX6gaJOcjh+4l0rzKXfWaFXHEMULdIVFs7N6LJrNIsX69APPtsZY77nSNr/Weq2snM1K2bxsDXOXs0hU2KLfWm37CZT1Hv8fzi/4+ERUzbrQQi27bleSESKPqqD4UaE/cmgBWcmb2aN4oOrKrJhdq2c/AbHeWChvudpmGP5z9sTcJ0PZ57czL8Hal1W0iTRFEBu/2wxqnwPaSCBxmxtQ756mK/XsJ296gbkprzZB2ud9nsBcLsiJjpOaFtMzJVVtD9wD0uG8gElKpQnWxUJ6KG3Z6SaB2jR9VN5O3Uo9W1KAXWHMDsQxJ6pqU5bt2t442yBnm+ScaftTX8lzWBstSSGOJfZJOJ8AbkXCj7BhVaxqI8iWRktbNl5ZqyZyY+196YrCNGayg6w2JYwJuNoHqbyVIjR9Xz5st9P1pIsHKXxZKNdOszjJMOwvAHcBsjGL1ng3vj/3dcdX3HYm5t++aXcv/Ufo6+6n/s3X9dXJCb+VXtyvrJFxZu+0EN1WX8QI1skw9ZLbHeK6n1opO8T1fTA0/uX7aR6HVsoZiS8xs9bOcxX0HJ2EMCIopY02ypf7is9B3IgZcVOkias2QJkbwW3QJAQSqGIEXVQDslisjyO4lYWsg3aTiHbGSXlLj2pZYxHJbPxECfBiOG8BuxHYfgJ6M/BdLJTdpINsqvhzWpS30Ro55uBa7d1iabnYLqf3gItcZMEinzQ6zzMV7aK6zerbHdGEW3VYxN66EANYMWZafwbe4ptdQ1pcBAtyw5bl5vBsnUdVLmyUHxWYMAHMCssEcgH9oOZ9tFJOy3M71L5JgRstVkP4gwwkoUa8XxzYA3l5nYrcy13wV5aLhyJ8cd06BLmdv5c8fO8FgCm07vrXPXLlqfiiC8E4svcTq1dtMB8GVrcFNa8m95/vvpX/5I+2NF1de3H3IP5n+429/ysSt/8JeW+Z7v9NKW7/0Ryff/xzuH/gcKfhQ5Eu5ZGbBvJZw2lYsihUiJbKqwfUt48gF8F2D9ZfRSt44teGd69v/IaqeAvx/em9Mr8ZqaTG80OKV4uFpaqX0ToZjyX/9gJu19m2T36YK/UrUj8SzXimik2K3PSbGGSEuQu8ffGoFXNr83e1fIcryLsGvp/C32dbxEinHYj9gaK6Fh/p793QG+5paI0/vRUinA4UDAI7djE/NgnIVQS4UWGDApepIflHRO5uItF2FCZJ212INsn+44Pg7tZz4wiA9qeOxA8PXh4PfbRRxlfd6Xs6n6+Jb1Pql/+No811T+f7jrqbkfq7pKSFtGrjDZ2hoRqbqMztEV5DnacHK6AiXoPb+D5gqXwPO/RHpS0ArpDQLHFom8M0jLvGyYf0uzt7ajcfaQIkLidmmGf2irizRCdPrE7xUvgCcKGgBYjFY62+RRsycbPqNk/XCtvnVsoAsIByMypgcOW4qHSRgQsFbn7AWtm4M3luIdVeXkNE1eYXVR0tlHfVNipw42nNGSr2+1DNc5AbFNAGmqyjeKO6WCtDifvxYzQ9jjfggLfbmumbX74hPfRUdWlbv/3tW/r44RymhwOtFbgH44TTQ8xp1ULRaT4R6qUloKEsKcPWjnwoigKmeIz1z/MsoAh1/R3J9poErtmrzZLRWlBLLgC6Avji/3iwcAFKsDarb/G+MDRrWaSBB1nDl4uhvo36S1mSiKpRIl9vaUZV0pLDCyCKFJbCaeKypVoPMau2LSpq65KAqOU8ENSy27qhfoand/1kivczzBM1ZUU/RL0n0V1/vkBcwNCt09GHE6MneB+39SYqUV/ZmV1d0cxFGPoDH52ng7P0wEwTDhlRCRzIQbyH41KwF/WtgCJ2BXDj/h7tlhVBmzk7SztvovrYOUOhSGpZgHGogANLumXiWRahdoZhWYzpvfehdCb67UA1+xZmfwvEjq9RNASLZryvT5S2gMPexs/QyJK2yGttd74cz2IUMilv7UzIAEbxwt2EMaFAoe4CzwPfVF3MwNVchI/QSWGgpKziwX6z6/iwAFzYFDeNohEgt1bUP/TUlAL7c6y9yapcczgSkpfNUjBQS4yRPH1MPjV9+aqjbrOJ5bPffjjxedJkpzkCWnc8kS4bKgVCXZLadBo1lcGSrTtibXDVTZML3DYq2Sqzo2my0V5ZLfm4crslVMXFwa4lq9ctebp4z6NhX0j2OEsL9tJVJUutA2jlVkkPq2DthGvh2AwSBKeRonG1RyUQijuZJll5O5sAlcHkhK+lF7MTMMWxhbAlbJszyN2ooHorbCu9Gpywkm3MuM3WyRn0ZpvlrLpdf4IAuCdHgxKiBrlaq2vR7xgIVrauZlmkq4/0wB2/8WGsGHVwDPOTJ8pcrNcxC+29gdrWkfN9VP2y2MnQ3NuYbbu3LswS4NX7EbDXkQtQ7Srh5RQwzoBtuB5qWyhkZ+dg4xQP+Mysobo1Hsg7RAVufk6ibCnAQJ9DJ7gaPDToNEDVN5FQFdM4BaoqJiB4KoMrDAt3xajnC3oIAoVyfhPVw0hMoWjRXMFBMPipYkY1tYBC2HrXb6TaUTR4D6wCoSZN1QDOAu9R9J3yN18F1CKxRjZLVt8mUeclDijGAgHqShFiBLZdYO4Tu+VFlRtQOZPyZbllyASJHgJzU3BrHN1rH1RX8i6weJAUdmpTnfx5Pp4879gFuwmu+CEILSmU0JIdKWYcX6yUAXJRS4DXmLwfS8Hl5MNUCa4OxsxbpaqzNrDWnoyzhUNoSRyYYXMgGbrgKthI43mGuJYI6mb8w8vNRLzkxQ1PdM1OVY8URpJjxb6UwUP5TAPJAfMN+ymD3g0HUwVbPZC6KHOzkvdiy0xevqTcXSt5X1LtJpvmBIGh8s25u/C4eszgRZV1VH+9DHgFgx+AmVymgSKsPQjClQ+h+ga3aKgBwj49CuZ9bscgzeM8su6SChdR3LEM9QVl7iPQfVTrPm97rtJdK3t3yOgNAup47FsY7ItwOa/zuQvErM69Yldy0YgHKkVLPrwJw3kSRTm3rxs2o/d2CsKbAwwOyOviZFyoFxCM7F1AUsDZPcVhpnbdBisywNR1Hi8ODyvlrt4Gp2Dz/BIMRp7vp0CXYXx7gb6BBQY0ocaNEDjPL8A4ti8gONc/RSAMsJsB7qcg1xcRXK6On0Go/lE5/Jilu7ZgxvMQnTQl1FfxOe6pX4bA6228nNmb7KGfLnvp+/w5fT63H3zS/hLczZ1eUABHSCtbqGwj7AWsfaIGDq5YA+AMcjPoxcDV87YrP7GR1QyVcFTAsmCogNeK4OfqYPSzLPgMtfAzMLwGvotaWaxhcPAQoUiPKc4QFOcBf5+1x+3GmqAnfTMwjtN1nwUCh5i7GjCIYn21c9L0rQeoFULHcf7g+MaPAgfyU9FZX2w866NiFh7KXS6aAl5u8IoD7P1Zcc2XEe8l3hkXA2ayPJ1UaPdViL9dC+upJ6B4DY3z83wwzH3z7nDjegWZ6FE+Vmdj2V7fk5OdPMsy3qzdJItpOiK3OT+cdrsYRxDCObc77fZulE5W8tL2c3bcBTzGrgv8xXaCrOST11y99hOweQGRz17s+Xaf93vhdbGFV19cb/6Hf/6Pf++P/+iLX1QS41MIoY+4FfW5CnVOHqcRj0OXn2GTHMFudy3bV19uhB38+YfvzzzjriCZS0gOhU/Xzqn+yqGAKKjgHVxGzMNxGP73f/X9r/7lv377/R01Ov9/62KA/N+hiCB6r+RQTpPAbaLBS3rH6qPgolTsNAbmLZXbmJ+LYFC0N5stlqGuDK473B9PBu1YPRhtWRYS/dumFN1mX/Tnk2FvHKtKAnBucI+8ejNNhSzhEoplz/U+yqcAYLMl8vo5RjVfhLysWwDgTf+ga5rbD90bm/tlGJunY39yzjq33e9qwND1fFbE4hie7ZTxMw7EkPBfMl6xPLdFoIqf+tIH8zfjeyVmN364+hIuAtz1h7Glvrvbvq6cLxAs/0TRuihYu7v964s943Ola9zVF0VtBrA/9VP5qf4/tfyntv/3szxCVUUczgtMXZ7HO4gal+tQvP74NFMG0XAI0c6YA2/hFxhQBHZpIwz8z9nu+CULZErZotEeeRxNcR5M01TSSSnged1tN7WbjRkBZK3zYpxM2dSFztP7w9Td3jQY5heHM3J9cMvLyIMvfYCEJyVyTrMtvPWI0g7n0aXfj/ea3JlgjxzKvWEh996F+2x9TLp3F5Ut4KnphdPzOSpsF4XsJVt2+XISmNVK1LuomMhwluw0CDc2vrrGoPZMBqBWa4CZdf+1WjZD2aiUBZwF1GX/mFMb4e9ikTweHaCsbPdCCt9ZK+6hePUapyEdZLvDUInBHRn5cc/V1QFQg8K8Z1kYPx2hYNSoLV8DWWcQQ0labV75MB/TgES8Nn9pSgAkQlVbDEyYbHMcVbNp3gi+qHDjx/M8dzbv4/Fq10xe1Sl/1nvcMoXdGr6uVbk/57fhcRzxqGdh+EZ+AmkvwNZ73NZ6Idj4BdLmfNo8fQptfZeVtBnM5sxZtC+KAhzX4t0csmpzDi18P5MV8qK6XcBuzrH9Of/XZ/o8h7IYKITaA8c8oIG/vYo2q2mfT18CtFldm1W4i+3xT/0/gLSeGy/dKcYLQFUbg1+fTRHquARq4vQNGD5EgOvPUPumAfBoe1x7qGkjyEg5tQnURjtkKGhLASibFLMAtU2yRE4qXBQYYV33CG4BcKcqFkAI2zivemTbxjj2Qok8/6P/5yewNvXG+VYooFdnRVEW1hVa0iBVXZfGqoeydDs9sSlLV1rrvbWVFoJlUcyNnmwvy20JmY1s9vjkdFm6jdbyXNXuKniyGeIqaXZ21h4At/zmjXXnUaj99jIoD9thd+qFusatN8ajvZsWhe7z/wt46LoM8lhWYTtOl2xbtEM7OQ+S2ytLqimE7bWDnfL7qT580fS3z3NwAXzlwfP3//Zv3PFOl0FZEkYGKHGtLct47EK6KgcvxazNLOsnFsqfU+ZCiYtx8rIJXDUJ4ELlxrgdqeM1ECRWskAOriiidXJIObRRIZsBrSqTbWNu8zPAPgZ0V5m2c+qPZVDirhW2WbWLDxHPs40yAG5bURjmaKEMkBuzS3CIvdgop/aUZYssXABb2CZvPCGDtXCLCjdPoxrXA1pHhS43jzA2Kmxbli3sYTeL0zd+ZinW78njEzVu+jmmHNyswISF8gJu8VNNF6eLHTPg33q5ga91XJZGuhQ7BDR9sxaqA+IeErzFFXlTkpyb4G4tFx/L8MWrJqll3yke3km250G4o4kv6c6W5L6IlsfmXZ/GZwWTui6oesPhK/4uXDeT+FX7je3u7sXp9huaDxW1r21w2vD43ofNN2AvBZ2dEa2r/Pwgubq2Ybp3Mfs2PeBwPKDGKdoq5xze9WfnDWqgZi9rH9qvm+ipeAzvZVCK9k3rQ6vo5CfhfnVKdhTfKhezamGlXBmWk0LU/eMQ/wXcrkHt4yteAGqErqg9QkE93NSxgxYoWg4sUjZtXIZxdlH4x2zc5bVW1sdxO/H7bkE/QpAtPXlPF3D/8nt6fHc24LXInviivt0o+uLrN3E0dKg/uIe/9tKH74h/2BO/JgpINgK8vanpi31N7xyGtk4kfE3br4UHuAW0DZOiqz3cG4iysvZkkkXyjx6Ho5WyFfbc87nfCUDf+LkcUWxRkrjS5P6SiN+UFN5q6vZvqT+8SSAWI7RDt4K5MpyFY7TTDyie+LTGD0A3OEF091g/5RFDTIf4unXZ06Q7InVK3zn8K6tHNS7pnoKsUEgUlepBj6BBn1oox40tMDdPM4BdWyvDShkWynmaoS/mAX2vipJ+0CMSgS8qx50qCDbKeOT8W0c1GdcT4O7BmKjUxf1qzsB91d5Qs8G9QPq/SqMRuEyl1hHijgb6Z09Q5V4eiWlQWxSkq4K/uZLRPjlbE2PZd9++pQ8AvRi7WZS8piy578f4QlDepumJWpZkkfOrqqjCbVDhEgJ1dR19tmG7jOtawNl5PJIom/g/FLIkJ1VUDheqCHFnDXCYm5JV8rMHFL/eDGQ4vVa2Es72ybBOBsTE31zUEZFgO6Uqo22ymnuCcpsWgNsVJSHrFu/xy6qkFoC+aUjOM7Vlsj1ePwY9pyITeIbWNfV6pnGa6TfTEOEkQCYA8eVRteFGSB5VGVqrGcDyw6ipX1S7sHe+MxNZ1YbgUDkULuBWxDHxdFELmMuipE1REpJuAc8SWIXrcksS9sshRMkXbK3xPeJ5vKCuN6EYDtxKhTzgcM0cAS4Aq2/bIMeBoTIejaZ7p9Nnt6TpQuUN+2WAdcDaWP2ygNus8kXxQqeqCJH7xSoZrwtl7mztRYE7RLVyygXGMqzTNFXMAx7qjQ9C0GgtzWXFsABP8D5qAOLjkkU7zcjNjTAXJ/Gci+sAYPUctPOQcQbYGRfWIhb1yXd4tFCvSu/KZMEcvCdbVYz1k2aT6DgG17KWg1OulTbaBre1ivbI100RHibLgMhhUdI2isXDoLkuBUkhCKAWClvJXkIljO3GKdAX3jMsoFXByPqdZeUrfPcBUdOxAjX+X5gC2uJ/wf6GebxPqQ0GlS7zZrQONsyTI2TT4lpUGp/ALVS5a0BLZeMLb4M2nmrl5WClAciFQjdl6jy1T16rb/G5AMQCvlqQ71gH+WiRHFW0zg+1ok47wFqhAGsBboXgGlbIW8EStTFYb0pZuBHo3lv3sFFyo31wUOj2dtKlqpvBuvt9wfvJk4ab/xyEb4TAwOsMGHzn3OlKyu4BGbaquJqsPcoISzO8jU6XuOE0FH9h0ihyG5HmoSPiUkpx9gRPK4mzcCnF/qMVY00WHkcIJEJoFMro8DXMM0lSwZWahKw4jGKl1q1YIA5+HoOgTnCDlVC02QpRRLkGh+Cd76UQTUnwTg52r8R2dP7UCbmpJVvJDBW2uhHk90R9pbgFRGDje6WSEhfFWRnWruedEKVwHpUvDrm5hmVc7+jZA9oKJdqDC7qTXJbOz2ivSu5K56d7ltXGu0kq0cBe2Vy3zCf9nkJ4M7lwrpg3vfe4OIxnKNj9VhRwmS0H4lEHhIkkgDt43wPcymgl/Tg/Wyfwa4QD8+QsPLJYBxpK5sp4JxwJQPPygaTtyBc9CaPYN2dStkkZtzi7o9ZSyUCuIL+Zma0hYVpy7YGKw4bM5kzF+flUwn0nBJlh7xyEBtTNqt2Wg4FxywOpT5S7a9vmrNqN9s3kkBxjHkiEBQKfZmZ1FVwNmLtW7mJ+JoHytKTaJcLNTQK8RDjwXABvBr0X4Ms47cS7M3z/ALNx/gJ7n2XyLp4WE4AuqmgDKqYJ9svwYmUMxl/WTe1RbStX6uDYBuvmiXjSnt2Ow/VMPGhimeAwl1HQSIyr6kX5m9tILSphFUKwzBynCfJynZ9j39hDxYv9SWzkDU/+XOzVG9fbh2jYLrmzg3+Q3di5Uc1OqzleUTw+nls1Y0m2Usa+lJW/OZ93yxj+igpevSdvM/jNKt6ayazze3N7Arpi3gRbmAR9NTFPS+ZuBLmwXgaQje9uAboLSH6S0ftc9Yve7D3U6LAdj5bQeVtZpZtzepPCF/1EvEAKQuJKFSfDi1o3w1fhzLWXKl4BcyxuQOWDGpii7ednYK8vny9LUPjziuDH/j8NfD+5qFsa/l5A8I+pgX8s+3edB4z3k3J8P7VZTorguGxRB3+23z4YswbBTsaMWwcIe+VHEecDV9nu+VEVrOu9n8VKFRyBblb9Zgi85QAPWzUifyfDXkBbp+ud18LJYuqDKKhoxTZo58xQXGBysZFDCCqIeoyJAAhEU7UPqEa3GscKQaqUAOLRL3o+yrW4KxSNfW4P/1PzhPw6r2tSddxunIdhRdHZ588zWI4QGZBQyBCkKgALA3LioKSiBA+pQobXWJJzFjD6er4LrmjVETB9be+TbX5gBKont5celxT0UGwc1sO/eWPOEkWmh2IPFQrsSQOiS5Pi+HF+bwbhBPOZG3el7wNUzkfPir0xoejc1Xzf4n/wsK4Wgg7L3S8GN9HHF1ufVc7kbB1fR1SPNw5ZAZ3V0PNJYju7oJEIEbcXg2MBQ52Oz/PvCm1//Ievr/6wXlQDAAAgAElEQVT5P/v93/vdr3Y3jYSJA/JsgyglK4z144oSJhHeONQ7C6EKct2VtEUrycI7487J/k5H2zAWBSoMLTxROCaZYQRNB3JxwO50OJ7/jz99992f/Ovf/np0yj4kzztG7t3lPX7uRx/bE7hN4DWaEhOjjBHTopCAtfH4BRirUIyAVWaLft3uCpfH7EP8j/h0OsTv6sJkVaWaNvthCVr3Wa/bNqg3JOq6hlWw43mYXd11G1RLaSsH7IdK2K6ouilD3aiqTerhULLpAG3Xy276t6oIPtxtb6u4LKZ8oLCKUHwWoetPTTMcNb4Y0f9z83gfP9bn+bIf/Tr+P7fwp6BrBrJxL1oAbbQphTXUMgWwxW4jMJKLgLXj4/OAm1bcUyCnGwWHC4T93BT5s2vQS3CcWXJpWc1GT2v1LJFoUIePBJYMY4tSls74pusKQ0G0k5nfJtWsLMfBbJUSH3Mfbd3pcJrbtlUR0D4pjohVGxiDpxq3OpBW1WXReR/03XE0mzaOFcR2XCvO1rvj/f0QzBS43bfCDPAyebQuXvaNqlSyVEJq6x2mp1Hj+gKfDYBcARzCTktfXs0XaNtsXQazT5WxWolm55O61kx4DhAL62MAWyhpn4Bc6B0iqE0qW1Yp6SZaIAcxYDtRZVtdHZFbG8HGMv8sS7ZCEKnzopfsrwOl3NhFGdt7O0lyUyuKWrjx5KGeFbISHo6yJNiPRyeancRU7V4p9MlK289NsQ1AV2/N7Mw8F2ngjpb5CYrarLqV1datgW6EtlYHAOD1TxT5s2bWWtXdbYSvEehiwNZdgC4cjX0ctxlp/fxyzngObJ9B2k+ALUp48I37UEuJGuVkmZwVtoCw2dY42h/D8thHOHrJn13n0kJJm5W5n0Dcf//j0c9S0MZj+ZJN+0RFi7NnGpmJkq2nytpnKtq1qha/g2e5tH/3fwWcAWkG3uVphrRRTcsS95RJThmdqMoyZdUOLcHh+wmcrZn9XARRGeFniWXB2zZBWKhmM5BdFLSx31AksIt1tXrsCxOUykrWLaoNZFU1ZrazqDaB3Fg6h8x33XqvRild63x5ljRunYWy4acfAL9CCZX6SxlE3YgwDLJQZfDBeUcuqrNdn4Yeim1QRTB2OJckIHqCOyQ+odKUlalFWUk9iXF7I7fQQ1gjelX4DlOob7VRp7I018i8LbYdlb9849yp5wxr4z7iLAHq1ldbvxVePGgy1cM42FfdFvP3LisFk77vpiLpmooPD7PNy2sR+JsyyL+ehX1dkQybWghraTi56d25u9/R+IWuvC9nIdbT4uDkh+9+Jd7fWfKxbL1zUOJaXVQX6+QMZDEywQLqkXjDHFW2l7bF8WetwC2bGD2Xs3Djt7NAXNzMCgVatakjuMWYKi7LsgWynyN0wFgqSvrjJWD85NO4ZXI7XpV5LP3itrI/wUppe1kX/Zx/BLgAuf38ZPvxfWIUKoNdDE0qKG97pqIgsiqQsoi0h2qO4/tWhkmj/kAGLtsnGbj4uNygJPJsWexQUBvctBOyuU/A6wJ4z+GpGpfhsLUAwbRvZz/ER19EtIEYZhi8Vu3CS1RylMvGhw6hY2kQiXkb0+BIzFXw9fQ4AALIu1mW6TpZKIfKB8s0//mOoH51o2bz7UDFL1vSvxkiwHX3CO1iKq7rYKDEvcZ1AH4+xt+ae/GOCueHluXNFvcG8f1E4EqTL65Lqq/q4L4YWL3tQv9DEN1X7AGLMaSAt1RdiTDdW/azZXDQ/EsXZRmEkiFZKmOzky9vCrr5w8Kf+rM4vHsQ9GEOYtsQ77sgSsX+Qx/ccRCyF/DEW7Juk9Vx8LN4Ckyf2hSn183wNCtkE7xdvqEEb7F3LtbJUNwmX+L0fyeQi3q39FrRdtkNEdDje3xU4C6WzHlZ/P6RfQuQP+Dua/H8VhEWx/8/Augl9za+2MhJfVsHubH8n11t6f8qFYnje3LfGnLNW5LDF0RfnYi/3xF/VRCXJf3hvvDfw2kVJT0vqGvPxonNAmzlthJ3H88MBa7cVcIdYxEarZ9nwAvgi4zcb9/Zwo8j8dQk9e0iRwDMDVITvS8TrOUthXBCeRfRsYh5vbGdOh+oF/KkZtf7JzbI+Zsoy5HGZiI6cRDmEcwK/wMHxP7EH5Qitn2cPnkA2D7eAqcCFJijYJXfbV8FgNh4nPhM/i1AbtzJMboAZRzyEgEbl/nn0/zi63bAX9gzZ+VuhrnZTjkD3Ax2MX2tSnpz+zV1uw1R25L7eBeGU8/FzTV1p6OXbc1umIKuKq6lID+MAW0Lf6FOSBq8o9vbll/d7KhqH51HsgJXdS3P7+98yiMVNJxT5UYGuM8VsoCqHXxO6i3tC5UA7qLCHYezmGKg9kiyvYlQ0Mpk87sea9HjkZTEWEKyRQ6AnDEZkQkQFw+8TjL6hazvsR/6AwzjSGKRVYvhWGQDSFjXjgSbCNgswyUcsBUK2Rq2/LOm/3TT0VuraeM8wYEMwLFBYpFO0/fHA73a7qMKF+rc96cDnYnpLU6+VlMVoSVsg3HtxgQL5XZRvNI8cBwciuc+S0NwdA4+Zv7OoiILFTMrksGQ4yJB2+U0CLU2fp2IyjYBo/Ah5v1iO1Ael4syHNbKALB44E41eXrini4paPHLQ85vs2Ty1nUZASoyZx/6noYFsMIO2oiCtnBKgdq06KIlM04+Z1lR5zT1sMymQB0AONzNoCeMr5NAL14H3w6mUS1qDfVQVRdNaIPjJn9GeK+7XTBchA/zjMAucvtdTFPNTmxunKG8IluWPLlA50WVW1oTnHrMybUPBwz6UGFNQN/O2WiljJzYaE0cT0GBK8GhV4UQGhpbotnBD/nRPnl4GHURdOGC8AWq42brAWFZjxJgFlPMj7NFxrzrFHyHcaGc4C0iVXElXba4QiHO8JZluvdaK3Lrpo6HeVgkQz0MFW6Eu84GK1Wckk+KW7NutzZYpTAW6WrpBBS4sNugGbjP4qwZc3ABct0CdJG/O41OdwJV1sL3jpxiW64BrhehYM8mLFOUDmTF7DrXNqtmcdOboS7ALOCudm5oBBezELV1/gyYZ6OhBvilHwBfT+DRgmGrayxGA4XobAizYq5mO847VVRDEBiZBZBpAIWxP21kaA7W33VSReArQ7AY7MZuHiPZONTaIlzB46oEZdQ4GMTpFISF/4/gAPgEUexUSSWMcy7ta/jNwMYXCnoEKSDeXhoVfGFZ2CJ4qVk4AF2N3NvkJSSg0E1qXSlLDtO8qHVrIWtc4wLiQgRzpdRV79wZewoCaaAga3Fp7dzYSrWvJTsXqNwWpHFZsecEcV1VvCq0vy+EK6C0hYT4ufIWuUiGlRLOna01tRJycoWKFswfWdbXwsPuiNm53ksEyLA4Gj9g+HsIzBnknhw7wN5eKd5uVavOejoZGmCxPDmvZ08OOzVGVTGVzNOdDyXOKkg70YGKLQcxYBhGEA73F2Uu9v0B4V1S8lFrtykKiVAvBRKJyzlnA4ab8/nxSMq0URWLsppgcPRG+dJIsq85lH0UmvK8Brm40catzZ7MHuoSqHXxJyiIhlzzQOVDhruAulDt4rdaidBnte4XbOQhqGhokjNz13bLisgcF2g7kLTlYskcs3SJqhuyLdprJouR1y/JFHck/YnkCct3HASgcEO+nFagN1s9Z9vnQDwuwHeBu3CDjgD4CewN9KjShVo3Q9sLVHlB3ftzIO4VezWiGMLzlJ9XiP4mmnNG7469nBnKc8KdRQa3T+BuBM0hjEyoKECuV3q+hrobeGsEtqPqIsidnQ0wbZqDqAdW9xyQg5qDVZ5ev/2cuQx1dwngFlmtm7e5tnh+AQCriRVsmAvYMy8AeO7Ie8BcwN2skM1tC+CFChgWzhel7ipzN24vq3QBZgGLZ6FG40MDSBtLXReoGz0EMNCStqXydG3pzN63CdiyB7wNsKFjhnUlbhhwjEzZrSvwm7KD5Sic3XshUHqNk80nMJiDq9bwN0PgrPJN0PjnKX8zcF6rfJErHEjA8jCqhrEsXoD/iApYeNvgf8x9837wufafs5886bOGtT+28qrfDqaHsHZGpMAnsBdjsjZVicVlTgDmQr3bR/vntBzwN7dlcFsGB1/LS78VBC4BbFEZkSyd0zYXQIzsULF3s3VuVj1JtS/qESV5rCfp670FyN3MR8rP475Rbizrs4IPDMBulEvqXiWFsMeAoM/Ad90vUrRM055P8/YIOfYyBMGa53NBRQf/CU/6pEhgsAUV5IDIAe0yby/CCYC7OJJRLzdcsw3Vzgkz1MFb/F4+4cjCTuwL/A+PwylQbQZVpUFPN9sgC4XXIliAxhh3jsAY06Rc3ji2U81mxIDntHeDQlnsSbYOz0O1sQfAcqxX7RzPJ+Rl2KjErTb2AaXQQhC2EfuIYs7wmmfc6aKtmoU5S7wWyULxPMigijk97+P2dihb8kRH78m3txy/F2csyUrxfI5q01C0Tnjr/vEf/fL6v/ynv/jl73/z6nq/39YohRSIl8A9oNeyidYfCLfVYhKt892VvL7etcE7Ob77YVDTw0zW4BBcTJaGmWWomrYQSlhc4PbD5D5+uOv/7M+/u/8//+r9u/NhOvqy8+wMThEUVD2xNVWQJehOwHu8qNMA7bMKF1B2AbLPAW2cf77sJ37EGdj2A4RkRF3bwCWPT/10qTjPfTA+iFsrAFzA276fA6YxE3hZtp5uWhQOIM0qwVqA2+dvJ8PaklJO6///eOkTWEPXvPzntD0HsOHMAfZkMLLxx8fnCbrGLzIuezofg8oi2UjTvPyp8jbB3Qhun/R5Dn9jjuUmJX6Q5UDI34lF85gCzEK1G1W4uOGYrNbGhLIs2Drnuqbys7EMYCsUD8a4pijkiGlZKgTBx3ZrwlVRiP54nnG5rLKCForaEIsnwzGra6MH5gJmsQy7rBRymz4Onpz3s9auE1Jw15Tl3cMwbru6nGZtzXjSigyfaZNyZu04ZxibwS3C1tEf2wPEPZymVG2/2B1DUUt2FKG54Udoe+VwreUNZK8pnxYQNkLSZm+8ns0TWNtsU04tim3N2EIpK4oKip4gmg3ur6EKiMsFByQ4wfpmxnUSVLYRzF6m7soHgYGrJVvWw53q+Xy2NY4gl/3UAZgKUbCbzw7qWaFKfmw7RYKBu8AL0G130g9HJ5ap2twqrJvUFSFwUUcFrndTgDswYC4+tqeZs3NweppFdYVg8ausqv2clTFjQ3ryqtnLqJyFS368D/FIsTKwO4ZVruMCoX7Kye3MwUjpz4q51AC7wg/Se4Dx4ABT83N8XBHKSqhSl+efWCCLHopZH0iuFbYZ2D7/9X8ufza3Pwe+nzl+/lQGLY716RZ1nUMLhS0U3s+nFECvnlger6Ftzqq99Fln1K6zbNfq25+lqs1gFoNmn0LaNax97rwVJalJTYsxj1gBBu0gwC4GuL2o3SWr9hMV7druOINb6QF12Q8X54UMc2WYOllVrDWf4/O6EtCgQGXrqRwkjRvy3MtuV5rTvVBlUbIQ3kyzlWUlPVVjmE+FLBK5gC14tkFGrm0Gtd56C2B7mTrnhFLKGwRkqlLPAvmIM2xalZpLOMg5X1qlTElcQTHvg2hmKca9c8FaISWP+izKTUG2t+Xmqgp+dKJsXQS2Wp6hxDVaHDeFbgdT0aaaeWJVcVUFKHBFP4qr645OXkRgezf7AKi7vd2FX5RB/noWdi+96D3H+V/NIoJa9L8pg6zbQpSjDuh3q5x0IYkrBQWePYcxcPgHFavvbUe1P/vzMdri01w7X01S5OnYWgSG0fz+Tt6/O4j+2BPPdWCjoDbjoGdU69Bz1a0oKy8x+qq55LJeBLVZWMsAlEmBi9EsOII+ycK9nJtTFq5qiSuVYEm0TUb4BUZ9cFmLtBUsewZdu4pCjFl3UUEb9OKpllS0gWHJbEVUUWXIG/fqtfJ2pcC9bOuZKje+U4wOocS83YUwHJnxv+iBqWzTFMWeGndKgMBXLkz3kusbF+YlAzfC2YZF85GJ9wF1C7IeQrRM7k4hKnPz/CcWyukEmCAu9nLUEzWo9Il2yckWeVHmAuA+gbhZuQvbZIzeQKGrA70apGs64u11vO2RUxNcc2bhz+TF2rlbEFLZ/GvLLVV+MEYUf/bKX9S3yxnIHUyCth9HZMVe7JQxH2tFAXcfZpKbiVzfRmVuUug2wX4cYp/ySxm2v2Rf7WT4+Bcs7BmykTKIAkkhc7z0aV75MLyVqPqMJSyRgSL/1jlWTe3tMED95CXs/75mj1rI++MPkt5PXp2TJTGryotuG5lVVMFGyPoU4D63U360KX5UvOY2qGXBr1JZxbMH1Lc5DGbJyWVZ4VCKpLtL/5RZm4BrUu8m/pSssNN2X87JHZZ7D+wfLYqjva+ZxXlOmbkeSt4J8h4QCmZuPAz2vto19N04EJ0thQrK1kDyak9BTrRVrRev6InCNg4r7EBKAgHMZih7LlWxQZ4llu9r6Q6Ti/2YGM/X7Xh+UepqJ8Is6Dhb6U7viacvCK+Jf/eVrumd+gDmTOzw+yfiTpL/iEPMieiujJbdcTxhycGVdhzNbBo33sd7M1EuYDayVUsjKRbwvNQYedWxWAbAFqLNaIesmmXE/amCN43CL22o4w6GKHKoZwD3ufJ2rcAFgH1JbQv4+xzm5t0Hw9ZriBv/qaUN62RFL9odlJZmiMpbqHQBdL8oKvrqF79P16/2tGsV3f/6bVQHlkoGyL+KTQsJfRoQx4e5uFS5pQ0KXTyvXt+Ib64V1ZsNMrRo6yaa+zO9fTuFuSwiwNVlyeU8h5MsBCBVBrjrnwKgIobZARLLehetl2Flm/sA5AJiTlOffPULRDem7F78GDLMhZIW5GPQY1TrwhZ5XACLWXJykwI1le/g9eCCin5+AZgFMnDR7jTJoqF5OkV4C9YDkNuUNTV6IKhwbzYbmgFwu47emZnelBVNWke17eaZjTJAWgt4tyz/Xsj4HGpcgNEIfRdAOi5Wxe8g/Z/OGI2PABrgVV/ygxGIUsdsYCUKcsFGn82YgxpBLrBZHYTF/QZMYlMEBfJwNRTHAc4CKfsX62SIC+Us6hg2QpJTJdVmSFbf1lJRtbTFgNLyxWSQ+3E8xf0RKtsI1Bcgi+9lOb6Rdgmc43/ZwMI5LkOJJX44gTYOJrOPKttodQGr6YuF8iYgi7eVxeVz2u866rny72cdAW55ew3AQSg6wOq2H4O8vWKeoeJ1NBmIAOiivk0HULgfYayayI0IXwChYwKsvdfk4RwBRSQeALrEHorLCEWhxM3qW0/S2XFGTYes2DFsk2MAb4B5HMoAySvhBC5o+9nFfF5Cbu5uR/1poBJe7EXjhJ1wYsPdJOlBu6KOMJfMZOLzDHWF9baoFCyAfSWCmMeRq7oK8zRfplvB/mDgPl0KvWrP/ZAqIThEG2Zk7gpKANd54aDAzUpctGkvNeyUJzjhBQpKODm4wsMqGlWJPYuiI+eTUXTygypQXLsCuVltC0jrliNnVuNmlS76Y7gAwLaQ1PaeNG6BAQGzEncKWtogh42kZvA8u0B2K0M3eBo3gprJO6GDRMnNBdxeKbHHtuDoVwjRDNbe10rtvMdZMBbRlMbbWbKsDAqFCQADGW7ItIzTDHUf5+ONEKTPVE8kh5JcY0kOilyrg4DUBHs1Q7JjWWgVPKQ1KAlBWgh+KHNJrsMQLZS+i4UWLlBnKHqtDycfyO4LdTVYB6CNMkZ24LjOxYEXqFV3SmD3r7cFwDo5JUL3pecPuPHxepY1PLe9QA7uq5iDKxnZQTEbV8rQzgZHF3W23rSSizEUqjy7oCvF9eaq2Puj/nA/kQagPSu57bwfpeASqtxGclk7P98JWWcl7ryri+o0n86eXeeQPw33C25GF3BqeqLErQh0kseSQonn9x7JxDz4EC7K3PW5Yg1y8QkqIXmyxmN0Cp5gALkPpADJCs9UqhDcQFxGUr+k+h1YzS1cuylU76m6A5jFKR9HfVxWQZU7x+zeVFCRrZgBc3EA+LmqXbxvQOGSfXEbTOtYHnriAnm7aGsZambpFYdGB2Gg5n2u2gXIxajajhDgQuZAInTkqjXorZhCTSEcYuBXLOaM6tz/l7o3e5Iku9L7zrmbL7FlVlV3A2hgZoChiSOahjLS9KD//41vlMw4lMQhBwM00F1dW2Ysvt1N9h33G+kZldUAONSDwizNPXyLJT3c772/831fAb4FEB8oNgC/K0Xvl9W7EF/N3kotQO+SpQU1kCwvKl6odlFw+wLYRc6WZPEy8+GOYuygeoa2n3K+V6gF5n6UnsuLcLZ9ptBdq3VX8weVph76v4wElSfVblEHL9ZmS6sMA7mzohfZbNf524Z5ef7nbPOlfZfla6hbNl2g7xXuAoaWZbBlfg54s91SpFtAu16GtohPQY8pTwJW5+zeBfIqsYS+BbtL5q5YNWdld5TyyBSe5fWus3sLUJ6VwaktkBcKYMBflVIDkIsprlFQ+pbXlUzfnGHDKtB3no9Lvi9snmclsMBg5kEh6xoAWbKZUFBDtEBglD+Hxe55U+alwZ28PMdvVN7bAnaxrTRjV9C2bIt1X1q+3gdYbg18/xTo/VPrXzpl7nKYAHABS//EKfXF1dltAkAph15fYe5Lx7uFwJL5awbUHhUbZihwoVYlgEnUJAGYUuS78SEHt4vnzPbOH5Ov7+0FWRu4Xy5AVWlXRbeZAATEVrl+pQmDPbG3WM7j49wxxXtt3yisy6EL7HYWIYXzeowrA9rO25F2FUaAOE5nwOZtGmeQjKyb6WS2mqeUoup4VtmW/bPbB06eKYxaIC+cScjU4ucwPcbPpGdohZo28HS0AoZX8jRR8qJMCp2O8TGSbpAZKTAUbTcOU419Pt9/+QxXkF2A9rytnL/hjLwalFjhO1/B8JVvsGliAdbP9kMr22yDHENK0bYegDyjV4sWOZRRy7653nvAbQq9vr5PfOZlH6p38ed3m/Z//fu/+ubf/Nt/9eZ+3+5QrPfx4TJoP5jXsE3KfIEMBT41U3Nfv/7m6zbHMZ5++L4z42OA5TL+Vd99OA+9qu3rr17D6hfuxPF3f3j34T/+n7//wx//+Y/nfsSA7OxtnG0bEEyH94UozWzcwCAfqjZ5Okb53zUHz6Tm60bCgCzu6IlytYuMwRoMAjb7GWKnABWzFA7kavcUkPSFX89LwLZs2tQVz94xsxq3rg0IjNw+tttWXS5DquuKNYQQmXNbz8rc/58/GknvkICsv+jxwn5cS+HVZ8cqy0XKvqx/SRk7w88nsJqORRX708ueA1j5hy3Qdv5Ez8Hul8AtIO/L2zMGkDG6/bGAVgl5ZqkQBGFYACyEeDOYvU7hpAKASukdtscIneRd/YnpOKTDsR8vrTPMmvquD9vK6X63qappjNpHOCWrcO4nwnJnzTaEyJu2otNpqs7dcNo0NnVjaO/3Db/7eH4wRh8AZC/9NAmYPXb9vq1QNDsWhe04hrDfuApqW1yU7/eNevvx9OCM2WP+eB7OIeX2CCi7WCMXFW5l3VRAb4G/f/zxiKJEjFwK8IUKllXaMlGTsnrUnCC/GK/AtShi6/sPJbe2wNc1rNXtXvqw4nC4TLMfXI6D1vWdpE49AdmMvu4tsJ0UlLozqK2Yk0lZXbNnMxTCKxWs3J5WytjkhxzHU4QCFyYEmC+DaOtlZR7K3KtCF5YF3ZMyd3YPqA1ymgBaf+pXWOyLATR/ytK4rC+QVrEKsDS+qmVzwsVNYCyxRuZp5OihnvQ6nmU7UtZ7qnRFl3i1Q16pa+fc2tkCeRYTyDCt0MKcYaCkxpJZe/uZ1lm1f9FV52njlzJpsWwZqRXXZXRBnkPZL8HYGyVtgbKfTb+USfv/gZr2SUWbwgxeZ83Gc/vjNM42yC9MSTfQxs0DoWulLRQdULpAsWv1rLaFivbp+XNQiy99rbzF8yegq4wj025pOn5EBJIyba2nkc+axt0MY3FJNBkqtoRiM9twXXk9DrCNsqM14c4PUwcYW7afc20b4nTCOIkSUBtCKNOisg0+hZSdc1XMAW7BbI1VdTBqQPEGxWi91sGK4jZj9Mq6FM2U0phH1bKdHj219UaPqA+uU72h2ntzbnd0jyZF8MrXVTAupOE0Od5VQzrGOlY7s4MCV53P6vWbfX6MnPcU1NuHIcNSuVGZ18AW8Vt4/oeJY5n+VcXmXdzQK3XKALsAuqiBs/2Uv5s4QoX7+4njX5ts/vBoU9XG3F0MAdbCMhkK3K6K6XzJCu2W7YZTHic+/+M/m7efzpLHqi5QkA7icCkAttlkUeNaJ6pbZW0yxk/e23q2SsZtblHlhvC0fVku/8e1Ze+ixAXAnXNw5+EtA0UNBiVH4rAV5a0oavG4sT3OA4BKem6BPI/dz5m2sGSGDGTEbR232BcgMMCvONOL68mTO6ZA2yd7ZXn9AnK3B8nAZbdJAsf8wOSQH/pIXN3HPH3S7F7HPHXM1UaGKWJ3UGbzKWWqOJ0r1jvU6sGorWTfPsDQjNPwinR7Xi6Jz53MC7h9grlz5uqswpTfFgukFYi7VuGiryadYOLqKB4K+l4tWbflwriyUJZtZxtlFRpR4G6zS+fwBHAD1LawbHvwpO+e2ycDsEkObrFTfuFCvd4GvUP3Nzbp1rKobt8lTgjGg5mXA+zEeYM8xiOlIeTkG222OknUsDWivIWdcvIw53kM7s1O3f+tS+//70GN3QcyRzRRMUoH0B0zW9iU42u66NniuFgaz3bHs53yqPRlLkqfHwWwisHd8n1/nk9LaytkqGolGhzE5AnwzmpbQNvyCDk2hs3lMrvvcMWx27BpPqL4ZfV6z7/I2WoZUB4SPCvavthm1rHP4l8h/aBesWpSTh1CLeb3PcIK2BMdPPErRzxsaP/rnNa2yM9eCe/gUOvXJqu3H0av9zOs3bq97esxrqHuE8h9UuGuj4WB/z98CBbd4jzC3eATsb+nr89aYysAACAASURBVLeKOk5p1zn1B/9+7kshI7eL9PWuprdvPWXUrE0wSTrOI5j4fHYiuiQSW+T8ACcHYo08ZwhqG4oeivHqaots+AOlqRPWJQ/wvoX9zQdcuoJl+eJIK+AW2y3Pnylwywe8VeIWkHtrm1zALUa71xAXx8Ex1hbLWI9lUO+WXNyi5MX2R93QXk6w+QGQ+7VW9KtvfkNv/u7XdJ96eugSdY8XsuOQAW/X/xCAXOTdYloskbFetTVvnKP25wckPdLD7hXdnT7K73B4GPIlJgrnS4Z9sp2mfNntlP/0SKMfCbmyxcYY06bZ0zAcyYnlLqwUGtpWldwtVFNzQpIk8ofHURUrZUBcqEMBCaFCBJkB0MUyAFz5QdqadIp0QkXr8qHweg7Q0NbI15Jt8JrI5hUVrqlEgVvh4qWtzOP9AN5C0QuA66Ins6hwcXP4+0WB+zPrqBsw7jjD2rWV8nnoZXkB71Nd0+9Pl6tadP2dX4wTC98fh44nVnSZOgG3eCDr1vuOIuyneW6TAt76BHiNL6ye0yDL581eVLeBdDaUGFbVAME6zRbHLSuBwPju8QDIlekCtGGpfFAsgHnSlr6Bj/kCPstrQEUMCPugLDnfzXbJkik820Pj4orvC3UTUOgiqBrAHLfTHlbPMYhFNd7+q3r77PjvppF4UQEXG+ZX9Ua2aff7jGzgosAFwC1q1W0lrB+l9HT51FOqHPXnnoYJYwHzozKKUj9mXTvuLz2pEabHMrQHCIy6PFHd4jCAt7gmGU7aWwvPYwG+sDcW2HrxyMCCT6neLLbJbaXFLnm0DTmPmD3UUziBsM8UuVmTwznr6qtKF+9PbI51VAlVjH2IptIqTxNST8kPIbYq8aCr3KSJvTEKUBeKsww257Teppgfp5xqjY8114au1bh5SsFxVPg8AqOdhX0GJVNH3ABComhVgIHIVZVboC6mUIJCdStOK6S0hnA3s+9QGpCzRx05luOzFJUtpgXqQnWLXNpKkRUoie1qo3ny/jHk6U6n6jHytFEI6mODbbXiakyTDWSGvabqnETFWlecp6hsNSUaVR6rRlvVJboA6GIbzbqBUjflHABYIymh9oC5l+AvjbFtH3xn4R2WM37+0xgj7M9wYqL1KjdkFMPPAv4nhW5R5YKGiAqXo/WZo+GE5ipLAT1ykWUkXKqq5Zi30FcRX1B3NJIeLMUGz9F82yith4wcX+UOrOrHGM9In4EaF/bKIBaNYlcpHg8ut4az+SaptyoFlEdaRNdZZc/GqvYJ3NLVYjnEsWVb8ZAEBHapsq9PY37c5zjWr5ud7zyfneHmMp0fM9f7FAdl8L3lAZAXVsqPSjcF7D7EPO1zDoC9+61V5jKdPZFsf6vExdUGXyf++Zg/Ykxf5Qwl7k+NugLkrm2VD64SVS7yifF/wu8Qyu3ArOJcQvfsMTEbrD+x6WGzjFtrR2qArXJR3Q4kglf8s0SJW6Y40O2yl7ZZK3exHsde5/Li2AC8NadKtFQqX0JmZzhPmJ4RUUYUG071JkV1YjMU1W7J4RVLZs4JoBcgd63QRQbvejnsmjtScSCFAckKimeMkE04pzGQhmh7zmlexriJoucAigGFMBTpXnohK0tm5O1C2VvsmW+Ar2CSdT6vgN7FunmxYQboleYaDCJQXFxUtgC/13WAvLPcHWWge5Td5Cw2zgXcftGaWazNZrgr2+C5Wl4Lt6grzC2j8nNFPO7XICrIk5tbg/8DgO76JHwJ7mJ9gblQpa+fFzXvkt8LG+cGyxKqglDymSAbTG2wbdRxMts04sNqqHoBQgUME+lZ+ZtxXYDSdgxmozUc21Mc1vB4Uf2KjfNa1XsLdm/XU4Z4DSrXWfVb1L7r/eTrTAkqKLF/Xn0vi9FOUf1+rgAuQPWlKeVYA/YWkAuVLYDqS8vn9/Ac/Jbt1xCYCWr7z+Hw7WsUyDsfk5HMgrL5z5S+t9ei/1HPs9t7ycINqDz+Cx8L1L0qfcvuLyyX14EVMdS1m59HqTbuP6iyfKesiW5juuEIIsy5Ppg8PAaFe6tufB4+onoQoy2sdNVsEgJNmXt4bA2PgeB9lBJv/TkXhe91u/ExdW6XD3kM0Y/mtP2lANrD5XuV6lfmJBanCqM5qFpkthv83jlPR4HMgMSk9bPXKXB4Oz2I/PK8HHOGiSt4PJ3itr6jlBNdUOY7q4oh4cBu4xamIP5iLu5uCWst4PY5CC7QeDsdKVU7OFlI24ere8vTCWHFw1JrNMPrK/hdjrOCtGtgK/Nu668g96V5ANMVCGa3k3NFYPay//02bf72b352/2///m+//uXP7n9B0avBx8lZq3a4enDqY9bJqKSzrTZ9dnoausH6ztsMvzCkRXh+PxKdhtQwqpvhqO3T9Ns/Hr//L789/v7tD287GJjgu9hMD8R2F86sjcBbt/ccOqPY1Nlt4jxghajFOHJ9v52bUMUfiyjXd4qHh3lAo7ozou6e188ttWon58CXcya/lD85L29rh3tYde7GXDszbTezorY8mqZiqGy7YUzoJBTF7U/9AvtxkvHGTVMG5/7C3yvRLSj9EnBdLy/z65PqRUi7FGyhigLQvFQcrKfLEMtzCCvFDbBZJ4zCzOuWfBdRtK5BblG+rsHqS8rYp/VP+69Vs/MxEbIsatXxSTlbAGv640s2yF+GrrMaFsJzsUtelLLQConJzqyaRQHYw+z/NktUP4O0V2grRZ64HaCKOhEj8oNeZ86n+X2TuoW74gAkvnISaoeCyydHoCF0PiRdWZ3Ona+tVVPlVDxfQuOs0rtNlbtxGkLIhAjJENJ22zoafOi6bqrWRSvdOAUEmK4B7oeHroPFMcJKt43LMabRaLS5FInaNqX05q4F5Rs+HYdq1zrTD9N47j1GMeGmkrTKKPxD7ynAIrlxpqmsSZMP7CqTH08wF7pRwYpWBwCXH4o6dg1iZwooAwVSkBkzd1r9pEr2BVgr28P/f4vzRODsDGyvkBYWxGUdtpPryrIthX6T46yChboVCl+AWoBYyZbNSP4aQxqPG+NqGEgtEHe+/jwDt7ZWsr9xjKkUEq+VuPe/qIuqtShq1zmz6ytGyaItYBbbP1t2A2nXVsZr5SzsjZvadlap+tinIOA2nY21RvrKwxROrLitrNb96M+y75PxaTFAvZ3KdXhtkfyXKm2/cHX8SZvj9T4Y/MANAp17+X8utsdXxaz8BhlBeAhWRF4A7ov47ePePE+xXIq5bx7/Ykj75yhqYyqWx4uKFu9RFLQF0j4paVe+szPZgJfRmDE4SFIojmsy2tzwguVrXm1OoB8qK4fM95XlMT5vAbWSZetBYGZY67zKQ6O00jFEX4AslLMw9krZdYqnNmXTa542sDA2lTFTH6esHKncK+OcI8TUeu0rN7L3iOWqOmvGV1Mfz7JdQj0XbJF9BD+KSYWYnLHaeywHsI3JWmsmgbkYCIhcNyZ3FzLaQZ9XK5yCikcyySYbbTVtYkwhGmvMFCbSLWs92Uz1FKZjHrUxVrO2wXtTNzYGHaqtMtOoz5ypbhpvXY4eyltc56bkTptf7Pb1q0Pa5qAeTz3d3W3oOKXcXs66P9yFVybBmY4hPcIJ9dLUJWbdGzVtppSUIrud2xu7fsiPIeeDJvUxqYQMXH8RD2B6F2YLZgG4F9Kfxkd6P2wVnH6/utPh8jBq+v53qgBc3bfZqJEmcaVF/RRu7YuqdgGxYp8MQLvKu5X2GYAuQC/Uu6KgXeDuM4iLQ1Zymml7NzOFtdq2gFvk2UKdi6bg2vZ4ya2V/Qpsvc20xW21qPXm5n5p9s9TKG8AeAGCi0Uz9sFyhLoB4K6PidhIcvmafeuAIODygzxc2CnjTnwf83hWVNkMUMb1boasALeducLZTI5FiSuwdrmDxEml/uusRYWLkb3nSttZcQs9SYGzxbZ3gZOw1YVV8pLFOh93Po7k5eILaI7kd/cs9skEkSpUt9vnU71HDqYUlJmuye5rjENNqp3qNP7HhkVZKwD0Kf8WKlxzV+fwaWC9M4R8XPw/X5wvl0eode/q7B96NoeUyDTKfq2yrlFz2eThIQjEnTNw8bEHCo+BVF1L/m0a0aYaE/JwCYW5nCjvPopD7HazSd27yOFhpBzm+rrkkHHLkfSG4kkp1RxZFLFyf0IPBN8RzjXA1VW+7AJlrxm3i+L2M2Xuoridoe2cbYsRcHRLXlbp+ky1ZxpsjhvL5rxk6KKA5LRns32Pqr5ZXXt9rHNv11AZyrT5WNycmS5L7m6Dvjc+YqY8ngR0YeyeD552f+OSDJUxSZ5t0xmFIo8yxUtCbYt90mlM39iof/D6Co92vLPdwaf4MER9V2uZ7ioVT2Mqz9d3wuMpK64SPbxVevd1SKcfjVL3E+VPjr7daDrZGI991FDn1uN3NMRfUA5n+gXt6Y+PYDS9ZNmm5kL54/xd8faB6TT/hLR9lCKKOKDZrUnVr4jchvzlK1mv3EhGvROAK/tq/K9Xo8himbwMNcEqGetXkats0JWfoe+LAPelDNy1AncNbteq3KKuXW97u15OYICnVc4ulq3zdQtA/tpY+mV7oG//zb+h+rCjfRzo1C0ftFsF/OKmUTGdZlcpGt99kHBReKPo7YZhM2u/fcWnj2favt7S9P1DnqwR+2XAW9jO+qqSgWVf1ew/PciJNgyPAgynxTbXyReHzoYj2CC3rqGm3cjJvTvs+Hw8Sx4TlLjnaWQFAFvvBM4CQgK2Sbts7DnAVpkAZANBdbtxLT3Cgnc506DAbTDarIwAWShwse883whMBMjFrxNAmKpWQJ6cEMNRlgNu1tOF3qAsq3b0ihQ1KaA+RsBtsUy+BZ23EBdHezd5qjMo1AyZob7Faz0S08f+xOcUaYBd8lzJKDbJMBnG1CiFkBAaI5jS/AkrXVOVUJxuKeQklsqolRSpFe4LylESXeCTdTc+pzbNfEGeLqIRRP4vcmAaQO3kJdMWZ3cBrLA2rsyszMUUsPqYsiiX5ctyVSYJHH8qcsE+umop4Ae2LA/akV7ycjewY6g2uUF+2fJ5jsh0HS8UpPIOLTdPrxeASxWcEJk+Zin/pHx3UJXDeyE6YOhgAc1HGOPC5rtHsQLyjlnArWkqNtOUTVMjoxkFCjSGyJpNcI1Fw01AOv7/U1SxagxAJ6fdjsPxJH1xc3eg6fEStdOoHJyqStmsTCKoABbb5DIFGJ28h/G1qFxhs1yALKBuiHxdRg5qi17jtxPsnLsLcBuGEJmC1hWsvb2AYBdGlZwVyLttDF/6kFGxl6cQKUV0xMVqGf+WkocbnRWr6OOYc7UodOGLnyaxq45xmOQ3BaXtWol7iTY2KqiQkTMa5xxcCfbiGEVJN4PdOic0h9BYjZBMAdyOKY8O6tsCaymlLubeauQ5oQVJvGksDWPIETm+lLAvUuEE+vqMakjTOpXVJeZLq6jpE49VHqqeXG+UaZQ45prGQDrEWoDuRqUK24VMAZbLsFpmeGZD6apMPYQO2djqEkJnWKdamzbkNAH2jtG7NOfYYAxmtMx1zBms86rOXQCuZNhWHNEKU2PWk+NkCsjVpKDgXSl5RVUAX5gryJWMXVg2L2reAnRhbVVpbZQYfefYpTTstNnDVrmocg8azrJU7y2FWmc0K7s2etG3iCzkBYg7cnpjEj+kGAz80LuUuIZG0lWsU0b9pmTjRqMae4CsJKfpEphHf8Y6gFpKhJzT/Kj1ZrfKwsV6KHTvXtUN9YG595ffRU5fqZx7rTfblIYfIslzEBzI5NYWyw/pOdVZNxTKfFHjjjHmYq+MYgMocXvcvnOOYQa5z6Zo298ezzOZMeuTptz0zFNFufIkfUkBukV5C+MfZOXe0XQH1W4BvGtVLpS7J7InbHObq4t1t8peaXysAHGBwR3pznKGiQyqhgX2vmGvT9kEK92J1KwhLxS9p6RTUehWlDQUt7cgt8Bf2DvbHN0j6XMt9sxssQzQt15smgGMAXRh29yTOsECHN0iKILXz58gLwWBtoxcuCXrFtOSvzsvR4sbNpJPit6XoS62wUDxenrdZw1zlwp/UdjAsafA3s+ez3m6T2CWuS4wV3J5C7Bdw9pl/pmqt8De2+kCf+cW5J+h8n3pxP7CMgG+lHdMqkdlMFSsMwSeLZMxxTLvdqNKk75Loy+2zVi354hRnKvyd87UzbYAXxVHyf6dSE1DpgbgFUA35NQOMwQWGFuWwU76pfVr9e0KFAMubwo0Lirecsz1Z1hl+q4zgJd9lUDqF8Dv9VvLylyKmpdZIeO0lICjp7N0lmQ8Tx7FChrX8Yw84kUJjH3XAFaH8U1inrJ20mMsoJaUGdbzRYE7q4DFMEE8f8ryLwHoNTz+c+dvT5X/HvXvX3AKfr6pxq13D4WT4+kUuTqYfRqnqGt1ytkItLU7lYePSFXgXBS4bOoy2nK3bH92h0q2E/eLRe0L++dFRVxUxWd3L+pcAOQ1TObmtUEYw445ALL2yppNGkNijaBCDagHSJqnk0BLwF2AS6XrGp223fC+BwQ+290MNBe/XqzPtg65+xgPWilQuhObKAMkuq4b2PWOj8FUez2vQ4jWDHWfg9gCe+fbz4FjgHPlKVvDbhvm1yzQ17qnZUWF+wSEAV6z2Evn8fn8XmfYSsvyl+YxCLW8FrBTc294uuiUYy7Lf/XLN2/+t3//r7/5n37zzc9/dt/uOYcwRhWSNsn4Lpg40gjx2uST08RjTDZg+BRGQZyotrpCIdvJvUqXy1Dl84dsVAqP55jeHofxH3/3+Mf//A/f/eCRRofvYfw05Hqnjxm+onFkd1g+2/Je6zvDvrMUpz63dwaWL5DCSpW328RVQdD1/Fzpll+K+Hy6VuSEdlnGSI9cC5bncGKRcEqkYUj3QmOUjOraTG2DsvD5AXgL5e0TjEVbNik0iecp7l+fL3sOe8t65Nw+U73eAlfcC2XZfH8RRRtGwdbPoWy8QlsmtSFKALHHAmVXSRZiFzrD1us+z+BuAbJre/wF0ArYvV3/U+B2BrlqS5Qvs9T8SXV7hbAFxr4wxSjpVfH6HNqi83xVvs6gle8opzOiAAQcXy2KBaaiO42O4grGFij7+ZSJXwG2lte4vpZ8BgXHCUARDJzcz68p/w6cTxhFlTY9HHxEcYvjFCCb6cjMmwz7/1VsC7aDfTKqFsp+eF4ycscpNTGiUoenMYTxsKlfD1M4jz6MtbN3PoSzNSrESDsNsIJtNY8+pCFH2n08XYZdM1sZPylqa3U8j6KinXyIWB8ho2d48yHOKh6mKY7O6erxPFzaSu83bc3D6PtLP0ogXIGtYkl8A2MF5BL7AnZvVbI3z6WgZRkWaa5TANs5d9YvytgXVbJYZ4wbrNHm0o+pdrq12gynfkwCbjMssJ9ZKUsG2Brafmmb9Q0w+HHKUOO2+11ZDjWun4bA2r6mOHrb7ilOUA6NI+vKRD8qWeYnzuNpZLVkdIcxiPX7asrNHu40uJXNBkOLOvZWYSsq2pzMZ9A2J1MUtqI9m4dJUBPkYG98C26ryoyAtADzztr60o+norCtrObaGXW8DNHY2lZ1a7ru/BiQtZCmnJRjFWGcJO0rNatwc1tybF+yQM4pRHxHbDdL++xPtkQ+A7ZZ8tWXvNlbtewCYuV/LdceuaE/z6NFe/0la+NbK+N/MaRdf7bPbI9TAulHTvzV1jgMfwrYXqEsKNmsFsHPCC5dzyCt2AcS6IV4sUJJiXq56zK5lUj1CbZx6imrFmtmSDsD27Vi9tFcYe10tMZYnqJJALK3qlhlnYrZXTRN+5SRKxvs2PmRdausHU0YQ3Ctq6KPSRlN02WcrrbJAXqQ1mR/DLO6FqFSUFPo7IMja0evjWR/kw8uWzNOymiTU0qmck0Ypx7Tqfc9mXqj2I+TVqpOKSttzDCpLthYYfTEccY4mq0yTd5jSc/BOtek4O1mY7pj7LZ3ukHmbVWFe4yHuBjHs3dqW0GoUTv91X1qDtu8z159fOioqHAPOjPUuK9NQtSWwFv8tw6GWaCsYf4A7cSyfKOYobb9dUvmU91QFQPt4RyvFF2spdZ7+uQq4lOfhsS5ZOhCTTt9POrzhVW/3ZKuE22SjTLO+PZ36u2Hs5Rj6+CyqyMNF1DVuf5JroFrdS3skdewtlgtQ6lb1pUpIC5OQviozSfKDHBlLFoGY4l1Q+w0lFY+eXaivhVFbprzaAFzb2yPRZCj1XPYWrZZZdt+BnlfgL3z+8IdebFlBoBdQV8ZcsbwhGTfmizQFrdskA4YT0w9cw3l7YUZ75ebp8Htq9IWcBYX2aK8XZ4/u7ThZ2rEE7vYJsuwylVZu1bmFhXuYpOcYKuLl4BFb/UEgrEvftFVz/5w9wRwI9SK65E1dGscpf3rWfS6dfRN3oUjj4onRef/oNX0+4703swK3AXcxoeBRXX7vmOxTIat8qsmpxj42fyi3AXYTecwK3XfdwyQGx4Hdr9uyb2K6dXfunT+3rBAXJ5mu2RA2wGDxxihmwjzlPsUq5H5hLrNRPnVmfI+KffptbAoqHTTgCbekEKjjBlcojik8KCV3j7KbyzV4BoWisIFtGI0DQOjTzm261zcW3B7tVNelLXrPNvrOtyn9U6JhAKPiG5Dl6idVO7vn/77VwXvU4atKKwBZ/tIMro8bgmKXew0q3YHRr4tjjWD24EJvRGA23ZU+SPqjtDjW+BkZUj9KtKv/urwVBgPbnexevq5yu77xOPPVY7nMelDg2IeEnvkXaUAcnGNeh/UM0j7U+C2fLiHh6ypCXQ+shIR7wNpANz0yVGZUvVI9GlLX9Hv6McP31C6f0/0HZrHRHH/ieiHGfxw/iSfX9sZzmcIAuNIaTpKbS6G3djthN+FtADcqiflz+J7KdciDUHaDHPlGIC3RYEL9giOiFdZRIuAwmRrsVH+szNwi1oWUwDWkoVbAO1PZeLeZuFiHwBbgDvD6plad/06OOY31tLPv/oVffOrb+nnG0WfTCsWyGeA3BXE/dW9pu8+zdazje/zdJry6/uWjwivqx3fNUrsa/WmJffhMX/fBwqni0DP4zQyYKduG1RVUAG4+FKDNqSHs1gDO21IuQ1VvifYIGMfY12GlfLWGDqHQA1anDFSHxNLLqyency0dfJacIkI08hQ30Ilixxc5N/iH3weOwGcUP467egA6Y4AykFeu9gjwypZoKWrKSKrVWrXFHXwXZMaNC85vGhtujhSa6urjfJf42Y59GKdjIxbZN6uAW4Hq+RVHu77ZZv/Gjxt+47eIX+CiD5AzagsnfzIn/y4wOdMx4gs9dm+2Ai8RUWkzj5FvgW4NsNW2WQoAm0aBObOfEzGKbLKiWOCCY6T7wSXMaWcTOEbrkxDFb4LfJdiicy0jeiTzRm1RUmM+T5M1CzLnt2jqibTYtGB5W1O9CF4Omw29Nh1nymPVbOhGv9fZXITAzoLNPlAzhp66C40KuQETwR9eIG8ZZsPtoEZH3WbrTq0nyuE8fpjkOv9VQHND48p7raqgep0GDMaPp9OF0ghch9UtK01yMqFKjWOM5TmuqY8joRc5ziMz9S3tjHK9yGpGgm/Oaup1yGyZOH6ISTNUemm5j7NalvtoIe2EaAXr+HHGBVFzVUbCTlzpkJ+mtLOMmtNvvOxUlENQSUFK+a6loxcQN/dxnHX40YftYxF4lyrqnzpQ9o0RtY5lRQKDIoCt+Tj9qpKRcELSIwcXqtVwg8jTROorNjIQl0LOIu0AidDZ3LLuPa7x6yzgiJD7I+V8HSRL0C1vADYc6KhVgTbX/TARSGJ9ZiHfxpq3rHtwMpWOQsA9imLQndkVcGi+THx1KpcwSa5VorOiS8N+bonO2HQzaEHzLrq/dg7U9Uh5WHDU91nA7+YGoRnivmsFdUaMb3wU0rjWJuq9ol6q3Qtoy4pXFjpzSV4mHpoy9okyg+NsQdJBmHUASg/xoDlorLFQA0GNovyVs67BeSq6wBNqepl5G19puSd25iLyndV0l8Za4Jk4iKTlgPAc8OJLyn1exX3W10NGII1zOPepQ1UuNvMJ0q+bTP16I6wq5NOdDGG2tFPKiPD2dW4cEoFDFS6sFGGGhfbTSq9mTJNTeajzhz56/YbepweYkw6MWNwIT/61LVhqkxlLeok6pwvI+UKPTob8+UUCQ7dG8OssC2yc6k2X+spPh4jTaxy8zGy3+lsT8sUEVkoCOg4tTWM0xNKdlBMmZqYGKEU1yoxTxlm5N7HBGVAzlpvOaVhCN5jNCEps1HoRcBTcTnnLqRcnTGaD4nPPC0WyyfWvhbFHdkzqQ4gF9AWvwEoagG3AHUBbNeAV9rsL2TmriEvIO16u1tFr0Bgto/b7Ldntmfk3Vjkf90ogPEcMFcA8c12xbIZlsxf07R9JNN3UjwAYDArdZsF0sJu+Z4ClMexZvZrcLuhaNbLvyFvPxGE8EqALtS8+N4fSaeSybuog/tAuERkjOEbqHql8UTULYAUqnYBvChoWC1HmaUA1C/A3gJyX1b1/lRer2TnKmS54SPi8iyg96rKXSyZyzKBvkWhu1brYv7J7nl+r+U9Y3pznKvi9yWV743a99m98yeefKYKfmHbAnWLTfF6kwTVR+KTStPVxjjaVnEKWcWlQnSBwti/dc0YZnvmqzq3ZhIwDPXvgZDtm5pi/byGvRtKaC5DASyK3w1FCsr0Y8pNxoAYxhhyNPM+KASarYoxvVXt3iqA5djLsT7P/X1S9/6Ucri8FhTNuC0sNtEy//xrZYz2IO93D4DL2H7JVcZyeb85uaf5GRgDJD/7TKIO1r1OcYvj4FYJwIv83gJ6vwSFX1peFL5ri+eX1L9rqPvS/Hr/WwD8pX3L9yPr269UwjVW2kiz2nbpMWWBus0rm1LMa5irtFVlGaY8PoayHeZzdZDQLOy//l98afm1k1YdDIBwmC7pwtrss/dFmcv1XYBzYPa9xfuU0qYZGM9Zg/JeX0MFurRPPEW5cwAAIABJREFU18rMGcYW2DubAczrYX+dplM6t18LCC5WTBmfw+11AaNl31nUgybUE2bM1VbP72V5HTQ2kakaIXNAS2gFdNfgFXSgQNg/Y14UrXCQHM8K70vO0+lsFGvOCKgaPoW7w6b6d//uN9/8L//6F3/1t784HH75pjGfzj782OlRKZpM6KKBhXJAgWYabWVgCFINXR+g7zWI5KjvpiNyJE4P5hcb/B6C/79+93H8b7/70P2n357/6Y/fnz8i70Duh4DH9b3h8RhTHJbP08/K4OX9QvKBYsV5BO5JpM9uF0BKEdV7C21n+MoWSt6U45y3uXrI9vPAPA4p+7eILGGYSgU0mXyigOHOObNn+Y/d37deKZ1Tivz1610oMFZjxJIhxrW4v0jSAICdQNRVznJGtikROmRo/6rZRnoxprhC2WU5HL8zvPEWWAuVqUIyEECgtBULoC1K2ctLy14AtFcYPPtMQ72aUWgyZ0AuU4ykvQRXkXYDJWQmjLQ8B7G36yjnGtmqsm3mr5EIhMSHAnNlPamDjK7MhUjobP5ZcPVpuyuwRTc1zWAU37Fk3KILu0BewBN83hvV6/we8cPEoNcCXn96OoNWkXLg1EEh6yGzuJVgXtYtoBjTbUYN3gJyZb85hEvUuOttC9B9Ov4K8GY69qOvYsjNdovBPIx05pqUKJ7dOAYNkFtZc7h042xRfnOtiSllpAx5H9XjZYi1M7zbVugnHkOId9qYMcWkD9tqM4xhOHY9RhOf2RKjL1VXlq0207EbcC5DtoMR7etUc96nzF1Rzs7GLjC80ltjzBhCqIy2564fIJ1T1rDxIQdnlb1001iWXXqfKqc19un7vgWcrQy3U0jBWDPEEPbos5bnQz/cWWuSsyaOPuht64KPifHdOK3SBUr5RXlbjtUN07Poglt1blHiXu8zlJH/iot9T5wOeqk3hR4PkNa0e/TeMAwnw3FaIeonuei95eS7nLJOw3FS2zdtjlM21UbNBp/F6HMWrWK/OaM2VTOERc4RR/R00P/WSre10/7c++SsJmc1X3qkMRBqiZw1SjujdT/NatnyHEpapbhdrwOkrZpWP5xjUki7YccvTaPeKs7YRsr3G0MjRhi2Jp3GmE1Nuko6XaYvqWyvl+AEx4ph4monAH25vN7Qhuu1SJSvz5SziB16Oat2IzbJLyloi7K2AFq5d3xBWXt7w/iznv85atokwLb8q9fg9k+qadeAVkCt+D4udshQpaAxNbuZLVAW56gty8uyDIrzEw+xJ9ZKp8RTsTguitmSL1sgaw5+UtqSTzVp6pSujPGLwlbTKM9D7z3jR5lc1NxrKHFdW8FZgDGIEqGINQFD4CmMPprKNr73F22Rc8qM7VOMEbAWApT5lzJL68TtRqU2RnXWmh1rADBRJ/M0qVzViVPMefJWtxtS3uveVn4TAuJ5W7Lpkr3ZKBdPFKyzZvTjRDXXelDBGGN8HE29U0gA0M65nF2wVZTvL+HQgxr39cCDrWv96i7Wrw+Se1vybzG902l2cMP45XJDh6ZwZ1kByALOemJR2N47pR6sy/ky5DcG1j+KjlVFr/qe1vPYHoI1tKIAcJes3TR+eNSXySr1dZO6Ab0Sm796FePDb9+b7oe3eXyLETemat/kaTKUhzOZ1k3+PFbFBnlW3zYCy69ZtwXmYt1itfxciYtIaPSIZ9fFObZvaXYx3GzvAT4zBi6Tqmqa4gxuMcUIzK0CF5F3LyhrrxD2CdIiWkUyccUIY1HmPtsXINiAr61smT0E9RjMX96DTAGTW/goEPzAkCsqxdKAuBiuxM/7qrwtP6AZyD7l065+WJKP2/KTEnfZVlxkoAtfq3DX6lvUGC0ZuGKfu1LfomnpTprHOhHVebZYXlo7r73Kmz2ptpgwwTq5QFxYYxxIxUdK5hXRzpFuLf0s7wMIzw/+ZPg/bEgAboG0r+f/KSCsKHA/4vYuylOyX7V5enuZc3GX+fkqzmTuLIWPcze6rMcx3K83pJuUd99WqTqk/OE/O4WhVgBcszUJdspAFfWbOcIT/8tLP6qUx5w+jvPnMpWyqU7RYUiXKDwQ69FgPGHuG8QZcouFsnE531nm92juLjnBch+RWp7ls+gIWbYoc9cWyfj/CORdq2Ln/+0zyKtbBNkttTPIbT5lHGtW9C7qaTT2u4b0nYrZnzXVCJOccmRoEzLp5pOChbCow6lJ6ZVWr31Fn46XJDbJA+pJoXTvOVOvkBsrlsPIuH0HF6JesqRpbEi9qmn3C52gur2CVyhnAWxBVo9DFCvklaIW/2P37cH67x78z2zU33t93Ref91aBi2UnD5OxuUe2tXp2QCKiP55HC2jLNW7PRK+nmt67gfIHjMB9pBwVbeMjnY/tM2iL4gM1zPm2BdwC2gLe4k+OjyazpEzh+mJnSIum/OIYK0Pmc3G9SMdmmLs81gpcLALExbHWKt0lweoZwP1SBi6OUVSxmF9n4xaQu4a6mJ9/H88zcNfPCwi+3e7WvnlvLLWmzn/1+hsGxEW/9d5lAbn84zuCihbACYD2AaSfiDDvkFqnFb2NmkM/b/OrO03d7jVtzh/pn747ZmR6At4exzPtqo1AU1dbmgYvqlaoXwHj6jDQkJPYFivbCMAVZSwIu6mp0jpbOytS9/stn06XqxIXDAUQF1bLl3FUUHHiAYBrtREIPIKmE9N5vMidHvm722pDLdwyXAt6QBbq26kjozQlAwXiDIDRQABERvMArwNIXCyarZwUc6HF166ipnIoOaR/ZSxGqSn3/VWNW2yUTwvcPY+DQN4y/T54Un1Hj1VDw+Tp/XCmk3L0wIo+TQOdk6cxIWdUwtvJKfTna3JPDINCkYWv4K7JXiyWMQXMzXFkr6usYcGcIgP+Xs/rOCJLMmulGfbLCfJ0GX/PYrHsUqQWOblicY0xnyzwGj/c2swRHLcPAFuoikv57CbjFsGUm5r60VMNZTErUR9jWtWOxhF99yz7cFNTi0huzdQNk4Dcd6MnhOQM2krFGqRWDx6DxEyDNnl0NW/2G1aLrUZ5T4C3HW5RmegO9sbnXoAtALBtag5QjDvHpw+fcD6IHTdXFZngc3ROlKpnH1RV13kYRinmVBWsk/Vio/wEYAEvXesUCm4BZkflyAyd2CcDcOqmptD7aGqrYZEMW2RlFMOCWXFQ2TZJwG1dcdluDWrHcVRkZ6tjiQwboxyLxhhS9rhrc3lvgL5Q4vadF5CLfV1dS07uOv9W3kdtNMBv0nUE0I3OqjCOdPFGFLeoF4KQEyAX2bdFhRuZLGdGU8gC8NZiIow6JM2aUuwlxQCWWkmNWTEycyeMSQk4neQijItyxSYGVqLchdoWdslKce1j6p2G9Y9cquMxEQooW5XGPJGZaq2lfa2IO1a2GVPutzo3YwwqkOk3mqsxeoX+yhiGfsqkDFutFTO+MoM7ZvZDbesmZppqJX44kifTs3JDTN0QQ9xYt2EIhlHukVPUWm99zn6IE8c8K3TxALBFzK6jtDJuf/p1MKmjU2obEjJa5NS92jOXraQkDepcNIG1ppAifv9oRSIUAaVoGAAcXjt9fwr5aNJgt6Z2tdJQGbuDoViZXEX5rqDlnkwVwqmqN1mHkPDfN8lrYyuACcZojfGj9srAYijbym7dFD+e43AXlA6atN9CSWJ0o2IagjOvAGCj0wdMUxgcmo+DMtSwuvRMdaW1ciFdPihdF2Wu3VhFF3+J++qNOk8PeYzjW05f56yOjjJefFScK8487pj8O8q7O2ZE1zvKPHnOjcs8dAk2KTPMHVN2WpQI0UOFOxDtIOzOlu0w+MFos/UhXHKKftD2YGPswuK089lFC84Hko8bzEA6aUoVYK1Fnm5WF0W5GRZ1LsAsYO6cl/tlVe6fsx06olpUGBipVfElNe6fsmxery8geJPD5sIG75sBdJG7q3LWA+kB82XZerqnoAFuLTMgnbhnYFqUuWv4W4DwrPh9gsBLZu+EviOgebFlLire2VY92/Xygfgy4sqdZ8tmQNyrPfMakl6haTqhXBZNwnkKFRXi59FtRxnt03o024sq99bO+bmKd328Gfau1bxr6+bPbJeL8ldg8aLkXayb10D4GfBd7JzXQHkNkZ9l9L6k5v0LFL4AtxRDRkI7uhIKcd9Lvuzt7yAp02Ed/tZw99ba+RYUY73PZHo2ouyF4hfPh5UVNJ4juXJSpvcpN2Wbsg8G8NcK31nBC6V21mtoi/2KUriA2PV6wOe0wNVZ9auGbY4asLhX7hNydqUAaTk+YPKsEJ7BMubXSmBAXoVBW7FGxlTwn/7T8Pf224Xydy7kKIBXCvk1ypEQqRO7qGqrsxezBczDN0uHQbJ9y3NGBmimrxmWofDvEutQekxsN8Qp6jAIFE66VbC4o5Qut0rhAntfAsjSFRYI9aQivlEZ15+tX0AtPtstyC2l7gXcyrfywuhMAbaAuUW5i2UF3Jb9AXlfun5jP0S2CTxdIDD2wbHE0Hp4DLl+ZcSGjOH+OGX2Q1xD2zXILTAWxUBrcKi045dg7TO4uADhbAucfQ4f1zCSmzu7AspXSHmFv1zXM+T9FFBrLeVCokDeITv4C2rcz5cDeMpAhu/nAfF6t4DsTwEQVf5340P8u7/76/2//7ff/ubbr3dffft6y3Vl9WliHd02MkDf44/eUGpSnELjMCSp3TQMObBNY3PnR66o//jOHdLRfHPn9B/en8L/8V/fjf/t9+9/+4/f0z93KN9aHoDH8l7GT0FynAU68az4EcgsFaZ1rvZoxGeu9qYAWY1RQj+4lHw/w14khaGACCdv7GG0lTPrptHwfKO+H5Gq4JpGwremvg948/O2rNxmU9Uokz2eUc4eYdc/b5ux7SQme6/v2qi1sV038JtXG1FUwlYNAwnwdd1uLUYtm7VLZxGHdR38zXgLa/GUU24bG7oOhgeZ28ZNfe/hpiDrYwrntnH4ckTJOwzxDqZKTas/zEC2QOBFgTsrbZ8sjwXKyi8Zo1cAorAARtvSZU4PM7Rd57KulbGzQrYfgxkG3wDyKaVNiOG8aSs02iVj4KpKJToXcItaacBdZGAD3K6nTOo+M2CjdAjxVaMzgMCbpeiLUezzZYBLfEcEa+F5v2shFvafVbLLsnRmVui2Gnm9AmhzPhW4u4a1LwBXKHQFvBKJKvd23hQ17Uv7PiltycIKGa9ZYG4BvrcK3bVSdwbDM7gVMJzzyIoRgPfTyzj30xS6GPIeebO3EBcWy84Z8+nh4l8Csw0qRY31p0uP6ysKF6AsfjZVazCL4VTAVa2nECN4oEzbqu6nMO37YYKZkp8ti2UYpcNrAM56H1Lb1HmYfNRMm01bxU+ni3XGDMMY425ja+8TTz7oDSCsT5ARz0AWy2NQqDPGb37TVuHT46XatrUfx0kDyBprUoG3l7NA4uQqEwvIxTZlGdYX1S0slF+6t6yXFXviAmjFDC0vQ3MLsMX/CssAd2U+ZRf9lPNwmlipGFN2qDvEgCTX+0apPBV17JPqdukXwERrWd9U2itWbT9Og3NG1dYwlLHzvFX9NMXamgTFsdFq01bOH7sRMh2+PhclrbaNc3we4jlkKGk75JdxVJXSaUw/NTXxiM+rMxlLCkGj5wWwQsdYKRWfF1698H0WNS0G7jD/EqBFox7B4hgIl/6R2ByX/FrYHV/tjWm62iG/ZHf8JQXtf7ey9mVQ+6V82jWbfwnYPsuqhdXxi6raJ0B7o6QNALJrOFvWA+b+NLR9rrCVr06sjb1StrbJn71YEgeaSNVKc6djYFjpKa0mE32e1vNsGlXVoZrGFABrrRmtcUZOdgiu4dGXdRV0GpyylsYeeojsQHXSdEzNoW0uH7qLrlqHrp2CHd7oRUXr+/GijHJA1CGa7OyA8S44xHUAuGWas+lM7dowxmnyhus6wgPOCLi1qfHe9NaNbYB9squqKoIZm4Gr2Go/BUTXBFSnwb64aaoqpZhyHarKV37CJ6lD03jQ59jnOhWYi1CmosC905nP6Snf9m+qZC6Jk2Ni5N3+dZ01YO2dU6rA2bW69gpsM0GkkO4kBk1CR+jiZuCLB9S3/2VQcOSiO5PUW7j0jpOy5wt31YEuKSjuDG0PIU1/OKrp/Y+5+67DR6NqB4f7mqbzlO3GTtPJ11cwu1bfroHtWnk7xxg/f0A0tdnDaWNW4Jb4RojTdMtY9pSFiyjDkdg3X1bgYiwXI9VrG+XLOMOqpxzbrOM4xgRXn9W2m2rOxy3HWFS+T9tMxNu95N1elcAWylPYJofZNrkocCULN2EQnFnGzqF+fRqxA0RF2NZnEPczJe6caTtvC1OKtW3y80zcGQqHBdAu+bfSKJ4y3Z11fo/PhlFyNHEtgAXHX2l+Dm9nBaMUcdl72m0jPR7xGXHTtKS2Fe1yJdEf3Y+a0z8yT7/rxBo5XQLZNy9AWgG0C8xdz68tleV9Eumdne2W8cC2r2a1pfvKxO0vHfx26PzdpLEMubcCcO1E9d/NIG+TqnR5Zzh8feL4Q0++V5zfusyuZ/8atEXK5ci8f5UE3ELJWXmlakXpPLCO26gax/F8XGyPl1xbmnKuI9PQEEDrDHQtInfiWo0rH+O6HsC3wNxyHJ9J7zLZPc/g2Ojs38+Fqa3l3Wv8yDJ1348UHwybuz7leFT8Vc/U7qjafIOhXfLH/0flQVN+NxHvNKlXRD+bGvrjCd9DlfPpshQT9Ao5sfKAFuEbKFoxPJpIva5pp9vEO0Ovf1kvCts5z7YA22c/Vvx/oMCNKcfzlABw9z98jFDfYru1TfKtAvcKavuelNrSt6/NVe37MHqde0MMNe6PRn3bavru3URQCqcOGc2fiE6zI2gOPaxb59PDwZI9yXRW0i514OBtGCrHzxv1PAXWLqAWglCWqE4A1Q1lZWX/NJZzf16VA4YKce5DprcaPijPV9MrwL0Fp8++wBW0lddmJQraL1kpA862MCMFQFpB3KKuxXLsb2A1i1Kmm+1eslh+VW3yL+6/4je1peqbnwnIhclj+PFDDrWkqsrD+NlqFhC3ZNzCieP+9Za/frWheruj04d39PtPgd7+4R19uHykPgxUm4p21ZZa9EigrF1ya6foCa3k89QRbI315hVVfpC8UFgVIyMVdsau3WdYJGtk86KEcAq5D0HslAFxr5A1zJ7kUPAC1ipSovJFVm4BuGMYYZUqrwdlaa73FLtPBO9r5ODiBqqghMZrmxkc406H1ILJexnMjsvrGJFjEx0UPVPhXvxEP7eOLkM/57RWFfXTJOrbAjqLGhfPfzw+UG0dvbVWQOX7/kQfUMZrHH30E13iJMpjZ1qaQk8V7CS4RXbEFSLjfU7puUIXNTmJjVgoA+IiO/ciNs+WPKA5Llgr7grd6NLrnqsbYNOcA211RZs0kUO+rbbULFm1aNGtLZXX5zWskl9rhFZrKuC2Y0VvkqcPyuByhGYinZf1F9bknCU9TZSco/3YU3Y1HZjpeyhrJ0/7XUunc0dwUMHjVWXpYQo0NU02MdNHUlJ7sbZRjv0owP/MmgEjkVdbYdwAhZ+uYpzTALiovff9kMcpcBxHCXWJVQ3X/dx3A9d1JeC2aus89sPsvosMBbi54Lh1RVMXoq20GqYIbxCCFhTbdFGRm7pZ2Vpblf3EsFJWYYDglFWDcWSiMPiI1GUAXrGGGEfJoi0qXAG2dXWFv3jvuq7ocvFi34xc56AN6wU668nn3lNqMXyBrI2qYizDqAdUuNMQ47adoS4lFVDvpXhW8BabZpwefdZkYe2zKG61SvqSxEZZxwQ1IlsNSyoF+06G8YxiELiMzDIpkGKMmNUcuY+BMEw9IREX51gYYtZw6UVbGYWWUlABL5d8SWlAriuagagXBNhF920kZYpat2wTWdly/MyOahpowgCiHy8Ha+ouIedIVT4huy2h0wz3d7lOWE6IDh4qUyPH5FIpxuiUlPCfEwXNLPvhnMP7iTHB8rnuMyEgF9ZV9ZQhKlxZhWeDbjBcfNB5B1jKjrWC9bJRYtG86aJ/yGncJNJoxSEfDO6/aBHjDgOr1BbWyVvrDkMMYn8XU0ITMsPNKmU6GiU0hgDKt6yqrSGECUIZPECFOwTuapNbHXrLwdPGbU5MqclKj9uYfF+5Lcfc+eRbw7oPOTbMBrYJlQ5J/LDaGPInrTa7lIeW9TEZU4n6FsKZuZYoax8vyNHFc6h4yzbkB/TvlU58PkeKu9fVLg+BTGvV4+N0qX30vcrbihWU1rkSo5xc9UlNVpHziWSaKdmcVAcY6lRusPzCMOvIKibVaZXdWpkLa2Vu7FdpCo8U0frKaAZXE/JSQzwzJT8yaPXi9k45dJLk8qTGRTauEUExI0+zaSjKedzBjIWSLfm4UOUC8haYuwa2Zb5k6r603TpvN5DCaLKGdfKB/AHq2qLGXU9hwQxg+yWoK9m77B4KwF1P5V5Bkvd1zfRdH6coeGHHXPJ4YcusOTcAvcjkLeC1wN0yXStx2xyqI2n4P8QCeouK90w67SiivMo/ksoAwD2p40Ain9Ylgxewc/Ucg7ovKXqLCvaq7AUF+9zGuQDdFej9KdXuCyBYsjRz1jA+Qn9UYPHNMWTAc63uLcD5BZXvOpf3VskrtqCzYuez/N4CfIsauGzzRfiLUS6z0Sr7pJKviM1DsWC+bY8mDUfp5wrd223+pc8L6C1gF8crsJVzEhtngN6OdShq3DUQvl1eFLhrqPuSQvcWFhcwDLUvUzZtjgxVL7p2BdCulcBPil0Bwr3KCb1n3DkHlVOD+WQ2o0pjSynCi94yp6CjV1HXEN5BXwBAPAC0Yh3C8zKbXTJ11mFAZbCPtolmutTIEI62CSoMUcUxJ91wMk6jkEplf8oML2EE8OSQWVfPlqU8MnQHUMOXdVnBJqPm7DspQcYowhemKqYdc/aRDVRTCfnIiVHdOc9T5q+wPhM9lOVstwiZyQpvxW7ENhnzKXlR386KW645R2SthbUC93Z9Gk79WpF7BbP9B9wfP4tGJKVHSgGFXhgyl3luX2vKNALmYn+utm0eHjyx8QXorqEpICoAb4G1a/VvUeZ+Ceg+QV+oZVGigKJL1KDg7QD2Pi0v6zEF3JV+xniM1+cCmk9Ij5D1+B7L8V+CwVf1KpSs8hlOQVStL8xLR3ZR2srrLsrXAnLxPgDftzvn/ve//8Uvf/M3h28PbU2/+cV9pVS2D4POdneX/XA5x+GEpoDL/XEeTXTOeV3HSVXkTw/OxM6+qSL3XR//4Z8fwu/ffjz99vePv/3dx+bDVaVN6KfiNHr+mN/XOeaq1VKWju+y2sOghahCoNY8MqiQ1jEcxXqSqztYQY+A04q5ymYTG9BljqMgYWXqywV2O6y328qoDNFegodb0w0gK4AEsc+MwXDmtoIrqRa6vGmNOXWTjFi2jQGIyl0/pqY2k1amCjGp/cYJiMX9YQ1pC6zF9HgZEDtxFUZuNmbqh2jL/ufeV5Wz3qCNl7I2cMPJtG0a/enSB4NlWhGyUbdtXdlhDLCLVFgvit5bKIsC2QnFnSlj+y/ntALIihK4HqcEdTEyq82xG3oAXHzuTV3ZlNMFn3nTOoBZGaid4ShUtZLUsxdgXJZLsRY8ymR6fgZsF7Aq8LZA1uv2L4yqEJTLT9sW6MskattOjk+8keeLErZAUrEvFlcQydURheyTjfPT8lv17dr2+LkF8qzOfWnZ+jXXCl1ZfgNzr1A3ZQtAOyt1qVttN2ewPql3D+WX8tIyrBumELwHAK0qzE8+Rme1BsxFljOg4jD6sShft43jcQrpMky4FmGIdG+MHYsi9rOpVrYbFoWsVjgnYgGy1ugqxKBe7XdTzIk/PV6c1irFmBSmALrl2FDWtrVuDPIvY1BtXQfA1ykmVSDtGtiWeSaVy3ZQ1PqceLvsCxfWAnExX1cm9ovytqhsAW2x/HQeLCAvjoF1orpNKhRFrTHKWGS99l6ubwXIKlzN12B2GY6bLYmhkJ3XFxUslpV5yAITgEgch6yrFlOudxjVxnDBYmu8qGyL6nZ2HEBFMBKzHPJnnTXu1I39klGFC85VnWu0ap3V9ngZEaxrtEJxl7RdMejDrO0Usmks9R1sjgFgEzunE8LSjCVdecDcRFpDtKsIhSvPpzG7WqVLkgxVVcHHUuax7M9Q0sJDAvfGZrlm4PM9Adpl+Yv5tCtgu+wzZ9KuQex/N5T97C4kjQkWic6ftj3+SfVsEVYXm+MF0KqMlNNsA+tpnU27WBx/UT37p5S0f2r90ydFtm09cTzPLhOMOrJ6NmOAx5kadYzGI4MWaljG16FM8pMKgLkpqsh2o/N0DEVha1RvkViBsnCDJCnmDFg7DRytS9Z782jt9Dr4PORcRVcFhxui9xyqJjX9cbpot7UKjulMahp9n4xpTAgCcsc+9InqRvGlTyq3OqouZd1qFTpteZNDHpXDsJTWY5enuk2aldEh6GCMNwnQ2TYQt5sUU4DKVvkwBWudGcdpVOxyiGLNDLchZWZiAEONlGzQekQKG7VGx3PepKoJi28wys6qvPn1t2ErgoUngPuty/oKbn3OaE0V5W35X6zVtWWZqHJ9zm+sFDlcFbiHYRSQ6/op/9OoAtS3UOHGEPj04dHU1qaPuVV1Q6l/VGq3G5L6/Q/qx6On9PsjmsDE0ZHb5DyOtUREKxqArd0zFS6AbQG1i7pW1LklA/f2J1MA7medRIZ7DbPGsBYIHtSuE+V6JA5bsTUG4HueSbsocF+yUUZGblHortffLke5cFH6ovwOpl8KxA/L0ZbcLhm3kclr8d2SbaaeqUJqz6K8RZtuQuYtotNhabuyT14uQE8w9qUeclHpynAfnsyw95l18qy4vSpvF3WuwFnZB/0J/CQuSQDuBw8FFfF4iJKjWrmc/3Y+T8QtKAJgYZxeUdKvJJzj/j7Qh64hGiPRm5b0o8nVvcpd9Er/cZvTbzNDgbtW0MrhCqhMI1+rAAAgAElEQVRFBu4Btwibp3cdw0YZzXMocW+Vt589L0D37Mnc5+R+9oo3P6d0/KdJE8Ymqi0SBXKujuR/dVbcGjrkJm3IJm2PKoyHdPrB8/EP7xkBuRE+Czhmo4k/mKRHmzJNarqfFJbR+5TFUllJrSbnOKpUh6wGfJ+wojtz7ncZEby6h9rWCcCV33oaVcm5lcviosa9nc7fNbrfaIKiRQkNCqyTA8dvXqtf/vqXAZzg+//0VtGP75gz6q0HpQ7b3PzPv8l3m12qPr5Xv/3hLeXTxAC1YoSPbiGOCFUutynnbv6/1j3lB0MI3qOpJvWbifKoaadmcHt3NyuoXgK2BcI+OzvLto9DNIdaf3W5ENS3ZZtbcFueHx/PyvejZqeTUnva5lPuFIzToCgm2u0g+CL67jtwgYnCu5Pk20b1kAXalsdxBrZpqsjsHihBQVz1xMPDrJ4FaEVXAN9JdZA+SgzbGfbitASoXdkkC8h1G6LpTGn4NHc7ygO3cQOjnVmlXx5FRLaeXgHurfq27LRW3q6XYb5A3AJmuxToTjs6Rn+1WS5wtihu1+D31oa52DFjWh4lG1e+bFPTK2vo/nBHP3v9FVX3e+LThTqP/NWZjttxyLu7HcdFdas/Pqb47TfqV7Unv3tDuzTSeDnRb/94yT/++CN/3z1I0Ay4eO12tLOVAECAW0yhwLWoPAgDmYTc6VcEKFggb/Q9Ic8WFshN1QrErb56parR59D1uVtB3KbZJB/mmIsCWAFy8RfrnbzW7WOD1vBi44zsWwXwW++okrY6mrGzhbOAYlD7see6adMwdEprk9WI+JW8ZLJu5aS4O2zJDgMdMtFmycKt9weiYaBdNZ848nPXiqYeSl93zcv9h0sHTyX6MJyvAPc4XugMww2x+moppxMlrtB9Iegb+zi7sEKVO8YIxfKVyW7ERQUj3uKLLBmyHWTl6ODdbAv422gnwFbsmckL6MX2OzRUoqdaW1KmphY/UvGtimRjoBZaQ2UJ+bVjmOF55ydqLID1/HgDkMmaXkEo6j3V1tDHkKhKs/oW7wlZwvjuzH5H7niknXV0Qv1TXdMfzh1ZZ9HrxOi4wF4Htah0AWoa3Ta9h/0v/v+HvZTombri6eNDmqAwJMUoMUIlVuwHMoe9gHk8BMA6R/p8zsFYDsMg1tlQ4VabRoBt1czgtq5mkKsPe4rHEzFyaMVKeVHE1hXNFskd2Re2KYrdkm8LSXBRyxYFLvJmbet0AcNCQJechgJ1qzTKZQnvexhH+DRHu+TgllzbWjJwJ5pi4hrvfxy5qiqZFhUuMm+Nn6FuFzhqSN7RihbYbBTmYxKBqShvY1KipPVJgzZbTnwFtx0pu3MmxTApDT/FrGWcquTY4mOMaVQO/x3gWjhHJhUvOU8VnL6ZNUDuixdTYgG7AGjYpqh1ccyKI3Vw3mZV2dyrqGr6f6l70x5JsvRK733vaosvEZGZtXU3u0kOhhxSxFCDEcBv0icB+s36BQIEDSSRnG4uza4udlVmZWZkhLvbdlfhXHPzsIiKrKrukUaSAwEzNzez8MWWe+/znnMGPw47pS1qiKG8FTl0CLaGgThUv11IXattFUvWsudEqtdCV8iWLufnrP7FoNwAVbAS3KSEninzVpByXF47GcF2xCUnJTUBES65zkXXyqC7ohIQLsuxVaUpjYF7aqWoe8S0plCNiXsibxPAoNBpUdtqKRpYNONw9zHdL9bNgkWUDMs6SracsUK2QsgauV4ca9QExMypgX7AwRzYQG3DpKtcayE4jLyV9kA5NoOQEt9AFT17obJOgS1rjMqmjqltzjm6PeU2ZHJbYucq2zSBbrNVRX2bcaFATeIZ4krWg1f0Ys7WdWYUiisW3beZ7Q3RJCv1AtudNkZVLgozhb5rq5dumuI2pDuod+tM43vKN1eZ72+JzKLCxfYfKDfLc83JnKLsE2dkhj2CuWtlbhSiVUzIAusWa2V8ZSOSTTK+xxScVDsd0yN1rkPSS0n5YOTWlAtGT6KDrbKkDIvhMg8F7gbxNUQGtsuL3fIdmbsN+Q1A7lMr5vVry/oL4F0UuUvu7tpWGSDXULa3bN4/B3cX6PtDkPf3UfQC6gIoDyxLoMQa7i6QF1OdkjyynK44ylNWGLQqdstPVbyLdfNiwVwkSWiSr5S+WGcNeSfiYcOQt5NBPu9EIi75vOe83uOi7F1smc8WzVDPoF4IVpDIpnzetvmRyneGvTC/SbB7PkPaBdzOymDk+D5W7D59vrZr/j4FcOllrdS0xSb5DHyf5u4+snB+ss4Cfb+jAMYlTVYC1bwyx5JN/B3oe34PUTWZMTwDO2VmS7CpW+X6LvsRCRWo//c9nrN9/pgV9NPla/i7vLZW/65fX+bXgHcBuVtOaHFe8n+fQt1cnA8yMtQCJK1pzgYutHaZT6oyeCrjhEItWCazjFNK0o5guaUeKSMHwSATVxRgK7WR0ZXB1ixVI1I4cPKwGdtmaYIMAyoGUpRay+iRL4tDP2SCdW2A3++QhUA2cshCoCeaRQ41QS2cXB+F3WVGcwr5GWyhxkVd0Tka/cdNszuRsPuco4dpHEnVlu3LcrOHHagy2yNgbXad4fpGUpwGzAP6LnBX6moDk4083J0W8LuGyHLzYkth6uJ4gm3sdwCziGlDTJByoCF6mSaW0/yZKSchexkmkYWqMM8Kqs6cpTYb0i3H/sOR65f6sQp3SJesXlW1nFOi4f2J6+sW8DAlWBs/WPciTw3rwAkDUBHq0afrLuB2Vpbu5h75EwtgrLOGsgtQJZFw7mEwxz37+soaleu2LWA6a7eodAVrfm4eZ+yitC3zsC1+BvYKd4p/9Rc/ffnv/+rnf/Liyu6/uG7Uzc4KFH+PbIQj411GuoxJLY3I/pVQ3Sbn6Hg6qCp18icbofq+j//7P71xb+5GfvPt8Zt//m33T4dQu1lJPD9mBe53rV4T1NFQS58fXO10GYxKfhB2W+I6zoZ5ZYqQtZzTmMf3HbGs2qtXdqO9GEYfItdopcgC5xlFD7Av5prgPMTcHE7jCSpdSEQQAY/IC/Rf0E0IIcab603jXPRLPJGLoQNc7XtnK2TiPnbEfupa+3s9B+iqa3MlmeR9N34QJNqm0gFjFwB8KecOn2PbVFA4oh8UgZpjTqcZ0lI1OY+jtjwfBidTTKJtKxyD+DsDVqyHY3uGtVDXwrGk653GGwb4haUFwG03zgFbC8Rtay3qCjVYUPcWH7iz0neZJyh4i6p2sWA+/8YnOK7N8/G87cP8D2Xhnu3OnwW559dgLb15up+n4HZ5/hS2riyPiwL3I/bIgKhFlbt+/XyYXtS6KzvlFXSdLZY/ZtMMtW35Jh+smC/b/pfebQFzj6eRqkrWOfF0e+gYKlfJahq9z6dusGe42qSUg9YKKLjFMqhl29piJJS9T350F4VsmV9B3gawdlHMLmD2vN0jNS2UtWu4i6KyBeZi2vWjtlbFZV5bFY1Wyfkg1lMoagF8Y0wMKLsGtPjOnj5fQ9vltWF0NWBtN7igpLTWyBhCStYodeqmUiwC1W2BtGegWlS3qeQbg8Jd5lFMAiWtKkB2eZ39bINchiJh/YHzFgUZGvmwQiCaAaPtmR9l1F58dtdQd94HgCzaDNh2mV8yZ9fHyjp/FvNrYPvU5rgAWbUhmZ1D/22Gs1NSptaVcPLolMNzqWtdi06cJgyvaJmTF1miCA2GBCWmBEr4x2rZUuDBEjbapT1+HhDDpfOSYzun0l1yajO6YGyCSMVSE24R8D2F7duDRfIfboGMYkXo81DoJhnWHY+n38mm/VGQdg1rM6P3MOVFVYt6a4aHYQwiB5ngfUc+ewSzrbJpKbNB7FYk6QUhgBPxT+pRnMR/6fWg3P8Xq+SSk41cAIqwPI5TCKrSGKyhlG2kcEyqssZ7cTA2b4pyFpbH+NYwRlzcVB5uxwndcRjLyJJsFXKYDAnU/2HclEgaLWOUPSVnYE8cXRdj1MnWsfGDc7NiVoxa+2oa/ZCMam0qCV5l3JVFNiHQNKUkIAgJyWpr0N0U0gdSRiUURkoflDJyxHYiZyWEyWpCJla0vbSuGUuqizTQ9MOPXQUfnJQ6TnAWUSh0QfYucCVyrWWMNig1GPyCpqnOsOzhl4AKt/nkJl3tLN8dxvzJTcPhnHmLaS2I9zJfbJH3cLk7WygvCtxFXfv0912/vsDephvzbyYRoL79dszJfzjI/h6jOROdrj+hK3Lpw1iLG31Mp9ejGLq7PP7uyEL7Ak3wtajWuNCNWle4PMN+EhKJs3XyGtQC4C5Adz3/+GIzWy9frJSXxps4Z+HOytyiHtSO2FcPFsYQjz1V3K5UtM/ZKX98ffw0JpOBHgSHzAJlz8C2LC9nQFE4QoXLBk0rNOmxbILhVszpIB+m+zhnz8JwbsmgvbROVzbKTy2Vl8zbuWZ2fj9ru+Q5umi+NTxk4S72ygXOnu1/Sw+Cj0Q3QYATpmZL1FdJxIYI9ao3s63tDHDvLuB2s4l0Okna7BId9Jbo/UD0oiH9VufGmHR/1Unxrc7xfxMc7vyssAWs3aqioL3YJL+FlfJsj/wd6+TLV8FFwXtR3l7AbSB1jejKRBH5uDcGY+eZS6DSCG8ZARVuVgP5mw+CP2loQzbtyCSlP4g7t0HXmu5+827+jGh8TVUO+cQyDaRGmxBWSAJdC8mym1Wes9kN6vwVx63JsoPN8iz4K4pdLDvg98TISRsJ6xYY69D6z4vV8nevt3hNMqchzb9R8f7NjGZt2zP94lP+/JPPEZVBr3/3S5X/M4xzyg9IeftZuv7556ccqdl8/Rv5dQeZ1JHOXcoHwIkOF9TmALaTJf6ip3y3Jb4+0iZsEyP+dTiD2++7ITyBuo+slY9TWvJvb1QSt0EkTN+fc3DT3RiX50NjtPvmNt7f3svPN1XSr16UfNXbX7/TR4HL7I6yi/Ti59uYPmS6GwaZvpoo2m+Jb21O7YHp9fk21jJRBwYyzKZkZ/UtJ0d5uCvwdrZMruHoRTHuSMoDxXD1yGJ5DXDn31sUV10objNiRxd1bikTq+d9Ila0HENnZe9io3wGxj+owF3bJQOmllMu54vCdgGsa0UtYO3TbNynit2n6l1ss1brLr/xosZdnmOdPWyAP/s5vbjaU6Vmcn07eLLblngYqAGAe/s+2Zc3opp8Vj+54es00Ffmmn7m7ug0JXrz5bv0+v69+DY4OqZA0PDWZpc3nBnqVxzMUNqV78515ISiHVSR1a7kz3KxPUZw2pH6c7iwrfe01yqpTcOqqXl37NO7YSjNaABWnBBa6RyCZ++mcvCHFMr22P/HHgDHgFclcxeADzbOM08sD2NszlPPbOvsT/dCt/s0jL2oqhnkYsygch1ttKFKGWoqW0Ck6ofSC8NYwYempp+i+B6e4UwEHyEoKQ/397Qxtlgp47v/tQtF5vgU4HpWRT07fyZPjgxpaGVRhxOmAmN3UISuPiRskrXQZHERV7bYJ+NlAN9IEtrkcvFbepHHGGmzgr9YF78bPPkg8YOFMnZgoF5GsTICsU1DBmCXIFM0tBdMgwdQnr++OTGXCMreVluqYdldVaTGoUDa+1NPTQwE9W2BysGTRThnBcVvJAUl7G5P0Qe6H0fqiOllCnQrcBPaIGe5qKW9rchXALj+nMVc84R6USPJuUhjRocIHvMVVOQlx1a0NW2yo14YCrf3BeQj0xbHZkJs0BnEWcE5aMM6+AzVKqHZfQbABeBqVayMvW1ITcN8c7ZNFIyKP6Z+8GTygxrX966obGGzvKhxF5gLUIrtsq4fqW6rpspD55M8n5DYr5hCSEpgOJemfkTtXEDGrddKqBhz7wgZvlL6GCMycJb1AJyniSwuW8jxdbAunmE1YC4rSREe9CgfLlbP6BMXSay0HBEEWN6jT/KivAXIhQIX/sXXjeTDmGhDjsaoYDUZEjoIpT9bwGJpnhUmTQOSDtIUUweLZJeDThkiFMuArFDkYlqui6wHBUBblOYTLxAYMLcRTAfvO6WqqqZJerbUn5W3GDb3pIbtOTMX8yI7G0kNknLVxzQC5FJGyZEs/wOhLH1Kw6L+hcpXUESNF4zkg0VA9HxHzz6l0SG7l2Pbx5Tg7xfhI50zKyGSho0yAwDZuFWiMXmQY1bdVnJ1iCQjawphjAFZbcIGzbmJKFOIMTbKtIkSjyH0UO0KAWhUIFQRaGPE80YmA3htoUAWYkyEVlwuCiVA3F3sfS8qSXCyzR5OZ7KJnXCyzkbBj43hkyrKNAzCsc0I0TWRD4pD44RQDYkjjcf2oJvhRfF1ys1G6HdZwrGH70jKOQ+3HDWZVEi9o/BSZXFHSskuRZTFwaieN8QdK4lKFmF2Rvg+sDIidiSlGlzU6EZYY7X3Uw9FG2olE/eLChcADc/3TDAU3aDL6BMPJ84YGNFnb9LiUQplrkP1ORGyXRvLPPpMOsYw+oQcYayf85Cyk4B0Um59yk7lOK0zcgOzNOfiAWhUyn3hyXMsszmFBfSuwe4azi7K3acwd1HzLsD2ORXvOh8X+1yraBcbZyxf1LuYP5A67CjsYKP8nBo3FZ3Yx5W8y/s5sjrUAP4se0y/bzvA3oqT5Yyhn9ytAe8py7BYN0PJuyhzoe5tmKZjYsD0C5xdVLwYtS/VCUwBvsZnxW6059xePF/D4OVWCCg8ZiqZvGXQ5+OPMX+/urfk8j5v6fyMsveRhfMPK37XNs4L9L3YNS82zs/k+F4ydlfZvGswu87xvYBZKHBzDsu2K9iL5AGbclH9om2D2g70VOeM0DlvTEaIMAF4k4cC6wHuPgN7P/p1/z7rfs+PtryUJUYjEnLZVuWWDxsC6gK8UorVMr+lmD0qa3I2z72OdbGHWQ3MsmdRsnmhEMbyjaABdbfYHvMovuiFbThHWE8fozBG5GCzUIwSZYZiNosCaGWYUvmfOSHzt5QwizilqBrJGVnEyEbi07L+ZXCzyHdCH1StRXI6l6rs1GdW6vKc86mAXdyJWFyWJ2l7kUonFQOgsOGMSRZFHtokUCUiXKCl5I6Q6BRQ+9GpgKUsYNfDtOSsQQHRTjllneKopK6HZV7Y7YQxsOQ6xTA8gPJ3gcALTL4Q5QUKIw+7ZEt7Lg4c0gI8U0QYmdw+Wo4Ygxz7eZ85cgoDsQJ87bm+wu92BrI3OhEkJpJEnAZubzY5IqjhgPV0dr3J08mybSaKyGAzGzRfKPOYMAgL6X2chuiHKrOspEIdkB+yH4zcvNhRRM9RDAgBQcNzeY2rq0tHRKQI36ly9S2gtkIGzaHHMrYzjGVhFJlWxP72uFbwrve7wGCpbFtusRhJrc/7wqX0yXwaMXKBfwn1qiCq25bGe09ZrcDvnIULG+Wbl3v7F3/+x5//6c/an9xszeaTFxv505c77VOk90fvh4jx0Trt960N4yT67pgryBjGE7WGU46Of/nV+/jbb97522MavvzX/tffvDl+ne2VhLr2QjXZFwVaSmlcA+4Cdutty6aFz+O0VjEj97ec4a6b92O2l3MfEBcXrLatqoYHOnWjF82VxvAZviWoeubpAm4hUkOxNk+1tVvczsfJnwBuIRnBgMCL6yr3g0d4ZjH6X6bHzqWmUpOUXAMN4yhEcf/Hpo+I81MCnWGJzBgQ2SKjFHmiMaYjkkWKzTlzbI2+aRoNaIb3optaoyNcDVOoUwgnicCSTFv80F0/3QG0Cin2MeZBCjRNIcSF2msGrP3oxpgI0C2O3h+1ErnrfYXKkPtuHGtr2y1ULYRIPl867o010RjBu7a6zrM9M/a1W83PdsjzA51HZOM4JvH5o3XOlsfzttytlLqLYvc704vVchkhfqyAXWfQPquk/cMUuAtAXdsofxSw/j8BXn/ELfAHV8k5436tXEwjQKcPUUxuktbYeHfsshIQvsbtyqo4LMukFCOyaZ+zNF7bG+NNtJWN912noaYdJoeiyQJzccrh+QJp13AWkHeBtD/4QdD5WiljMb9pKmRnDAuEhWL2qXoWz5vKWB9jCCEPm8by6FyFdaGshXK4sjoD1lotocVTR0iSpTTWyNQPDrQZLsWiGzz4SQG2i/JVayngiDQ5f0K2rFZKDNM0Iu6nrvRw6qcz1OX+kmc7j5YsQPccklUqTOaClDJGPStnz0paVNWhBzhLclHwNSt98V4uKsAf8R2i1g9tvFmeNc/PA3Olrw4X7YYWQAsFWC1HXSlV3Q8OBRISebmVkvXdRKckLAL2IF1D5xT7mzLBckR7kQfURT+A27OCFl03FNGU9zrn0uJ6DptyVP7PcBZW72hiMADFEQVbl+WXz/jDatsVpCVUCs0ytpK4KdBvxdUaXjqGObn1VFDEPX/OCHuIJp5/gjnc8DGcXZZfcmov+bT4Wgy8JmT2KZRs4ZgEpyqQdgC0IicTWE6U2QLc4j4gCeN9FW5WLNlLT+bZ2Igf8Xs/fF0LsA05CMVQoEapVXFTOPc9ktk0ZhrSsapoP3XjaGpbuWEaddPoccx3WsZt8DoY6wx4tJsoALT6MfUX62NVqtG90EaEpE6Kxo3URox9Gk0V25ylT2w6LcLWOTnWG677gx+qVlbO5UFQaGIwbgG+QgsTPUbbGKIA4VNAzcjkEIWGYSmJSnVOMUgXM3yRPUKqPEtlvccB5if0SKX2Zgwpm8RT1o2MMhidQjyDXK28d05pw9PgrdG6Qx4vKjoyOWnkHOsAq1ijWZk5Q7Ocp3PzK6vKsNhvEss5oq5+sc8vVZH1Z1QfYNmipsX8AmI/dQ4xgfSPoytZt3hoKenFpqHX9yXu/rLurh/oPmKYgwje7AC38XAq49HBRT71UiACb4nCK5a1Y5cPh8Zr/5W+fxMYCtzskTdKydQIvKbKTYpE3ebUH5m1pexmG9vVwUOX5QXQPrPO/AUVPzM281j+agcrFW6ibEfiqb6AXLaIcEYd3jmvFvbH6/mVFfJsjQyuuVbUIhMU9qjgq0Vdm1FuONsdFz/BM5ytVstRLj9d1Ldz5i3gLro3+1jyRy8jmKI0s4mRevZUhYtdr+2QFzXt7B6z2CYvhkezffLaMhkuNHNeajE2YpiNlRGvs4VyGXIkTqeU+V7yS0NRtJSbPTW2SdO9p9g4XHshnC9fORS3C7i9vvL04d7Q9eeZ3t9jBLgM4pP6oHMdTTpd91L97Tb1f3csze5inbzA2qdA9xhmQHv0DxbJa7vkJxm4FyXunSf9os7cMrvfoHYPNr1mtlWezyLAPEAZCp8fJG8t7epNwlU/v07pQAdFe4nwVZKuytVO5unXnF18J7lCXSAq6lqy70Kas2uxSz+nWYgtkW6p+ckO1kjU/e4wK2zRg25tRiVSOXTnZJMLuH3Iun1yKD+jyiVpMsOQxJ8Q/Jjoj7XcvWgxzEjH11+K9GWJHaHYbihurrJ9H++zG3Z5eoeCFEFGE4urmNOHuS/jwlzDe20BhEmkijZfiARg25AQ9c9MRK6t2lixHwYCcMWHWGDr8o6/A2d1FvdtzftuyMv0+Om1hH2yFplfOxk/M1FiugBd5OL+9ttTfu2zTF1XroE3X3wSq66jQe1oenuQ3RSJa0H29J7cJy8ofhUomw+Uvg1FdctTlbMd55E0dEU/k1Rgbgvm3heIu1bfLvbrgK7UfkLheFVUusi3nbNxVxbL5bcOpQuB+nKKAL/zEBWsl5dHAbdnnlaW4SxDQQnK85CZe4a7H1XgPlXerp+vLZS/T327qG4XpS3ex5KP+1SJi9fWVsp4HZ5MUPRCuQn1JR5Q9wIO/0l7RZ+/+JS225YqJYoKt/7Jp8SnjqgfKJy6zEKSbCq+etHQLk30W3NNV3GgN2+ONL29zW/7A7/1gYaz//1Wb3IjkH+Zi4UxrIzxADiFShZqWChtQdIxxWMa7smd5c/YZmdMrsRspVxPHvakBfzBXtj7ibW2GdPg58oKZOF61LatJdRPzsFi3Qx4W1wKI1WwcD0rbwGDFWyUhyOD4td+4qm9Tg4Wymhew8QreK4YyY0Dv6gQmcZUnyGu+fCBWgBIIUjmuUd9L4j2iehU7JUFOsLFXjmmSF8LSXd9Tyc30XuaLZShwEX70UNZuoK4SugCc0MOgFe01Zr82kJZ4DMB4kp0zObvulSUjAwlrvCIQzOEUWsA2lN0hMxaqaBFg0ktDmhU1o1lHr8RtqtQAId6lBypttvS3t+mUOA0QO3SmgG8vReKJCy2S8Q0lcxcQFwLtStGJ4axqGlnRbCnzk9UK1PWudptKR+P9EdNS7/qB7KwB7YV6ZXqVo7jswpcrzV7W3HddckbzVNIxabYKkn1riXebujaSkLhwVFauv3QU3d/gu1UeS9xGIqqFpbHyKzVV/uL2naxNq4aKHMHzrqJ5Ho5nvObpYFNDAKATLFHhv0w1LiwOsY+Z2XrbKMMiI/9ucFHbZXwU0iYQu4JSLzYJdcii1HZSEjw3G05nk7Q1QSqtTTekZeSRcgBg9fe1En5UZRxJ2PQugvoZQmkEoECOleaGLi9WXwG5Pmez3+AZ3Iw4U8Us4jKKowzR/TrHIsCsWbfwu+OT8EuGaP7WkRJxpINI/VRFuUuWiWLChf+d8UXsGR3TNIW4a3AKK0McSw2yuhTCqGhsihVMiJMcSI5aKkalVyKQktKuSOITuHkKI1QeWQob0N0VEtFU/RkofLHRZxEx8JUFCeKJDohdQvCCRA8pdhZVdc5OelSPGGecgDMHRULE3J24JkpTaiE7RohNRS3KO9PxKpLsEQWdUqj7GOGCUz2sXRGSUmOG5FVZj20UlQbEWF+Xs7FlDn1aDxAh5wCDVl1jRRVHyanpLUpugH25z56I4SaNOyCS/yPQKleMEI2Arm9pZIXBoMlHwVXpTIYUH4m4gwPopCTVSwmig62y0IrTSFGUsWvi9MVDeqYbVBhECiegUoct8J9gqWgt05VUz0dq8m048vSpEjwORlUGJukbC8k14YhRmVKShtUQy0AACAASURBVDZqDO+XbNxl2uVkcJfZEPXeWitzNjBVw/8x+0qF3qUYAGAojpWRxoUEmPuuVi+2U7x3GRm0pWZTbEh0jrI2OHWYCuQFHHZJ9F6k6z6JoxFp65I4+pRaZnFioyX75O5CvGoEn3xM9ZSiL/bYId4FFgr+30PKXjDr2Rq71NOgTPyiwpUZCALUAtCDM15boO53m3fzkjXMXZS7E4lxDXMXNe8Ce9f2zM/NL2AVyt/n1LstxRavwZIZ81DwAuACmpbRCigGKAtYLR9Y3z+FsgDCgLaCSGyy304kpjXoxXEWvyerd63YXYNfAGDsE3AXB+mSxatzMthGcZZtigJ0UQrRh5wNoC9yeQHoj6TG5yycoeBdYDBKm5bfAsvwBY2rZc/9TmvF7ur1Z6HuCgSX17+j7H0CekstAQoEfizUfZLfu6h6L3m8F5CLERdkAbIs4LUY1hAyG7dEACHIDS8fPz7zOnx8+kVh24ocnKw2LiYP5SczX5c475zLOmewix4r6EABuiKTTfBZK8kLbC/PV7D3AngXYMtzQ+sChmfLTezuQen7sfn1D7daB4pghvV7hv1HfiaUad4wSZTmAYAu1c4fO2OfX76GvM8eQ0KdosJNnSsBQCtncAswWwnl8bEHAad3KVXoVQG7GSMKWSapqzWkXXLfnpsSqxOaYLDCxut4DiDLKcBhooz2rpfD5SGpuUcvwpgwj8K3UqckK0UZtV/xOMPcUGH+KeCFYmRWh3zPdP5SBJu25+SG7HtLFlmzPpA7ojmUScBfCeAydGU+RWRDYgRGP0DkjyynBHtYQCzULz2ehyMF9o/l5/lFYfx03XK4rfajmquSmZuyGND2yf4E2/wM4MyqdjTd6xgGU6CzMLszHO4z2h84nu01IPkx+R6q+SikuWMWdfJjTfX82pwYklKOY/V4nWOQzQtkesbkpltsx0q3rJspDfcBx0h5vyu1e+l8zbF25f7Eui3vMfkuyPpmj5EZQF/ZXO9KIVeZfwFbW3hJzB2vFJAPWrMyDevap+He438t+1rmkSizsaH9y3/7+Sd/9m8++fxqWzXXrZKf7GphjUr9OPHJCxqzTr7vyOSR9hsDr01+f3dw//L6nt7e93R3393/+rfdv3zzdnyfaO6P5PEusK4RkV7ex6w8y8XhYXlgHbX/wnJ1ZebXzipdwNozuC0BUyhDWoDueeOqgjo9jxKUttawE8UoTgWnFvSAobAFzcQJs6lLwGt7PI73bav15LL2MaYX+wbWsuE0OLmtjSlWxIlyU+miUC1q4BxPaBRL4u1zKuLfS3p7/nxNbfUwheCCP24aK6diYSyoMlIV62KisSvgNadtY3GQGASOUiYokAe0XTa1ue5Hd8C8EGLT9eMdALAk2mH/yCFdw9Tb+64LkSqjpbg7DLD4mU6dmzat3cMwSmtBbV1Xx9M44PvcthZRAo8Utg9K2/IjXBS455+kQF689zXc/dg+PqbELd8xo79zVqqiibWA3FntCzVw+R/n+fl4e1jvkcJ1pcD9XqXr/1fB7LP3ojOsZSH6BdyWbPdMevKxBzBFt28BuMeu0wCoJRfR2Hh/7MwCcvF1t1i2grKAsAugfTr/SDmrVQo+CChey1QqHievtZLBhwh74mkc3ccr7D9yi14AK2CrLrGvynTDhA/xCMJKJWEhHQFgkci5aWw9hegBZrGu0Urg9QXKQnWrlDTOx4xtPMa+rIFnZj9OPtVWb3LOw7GH8C+XHF8UR596lysj2WolShatVrIyijCvtdJ47TS401m9+xjUrlS3JeM2Uo1xaABZAbXsCs4+VdL+nuD2AdSWvNnST8QIqH7azsBrVjMD2BZAy1bJdIqZlM2sIM1T66lII5xtZleXAoRRP6z1BbyiKIVL5vU8Uv8REKuFwLUVlrshp7iM6j86CkLMueuHkEOf2e7XuoUzqL3o9AqcxqjWnKKJBrJEOwOhhZfp90La55S0GUVcKE55DGef5s8WQEtJLVBWUURsVBAcLUAsbE8AaqGqXQPaZX4Bu4vydr3+ev7HtmIfKW2VUimEgDKFDHPzmKIyxuB2FqcQZWVNgM2xnK5jiJNtq2o8uV7VG5PcMVTbph6P/YBp92HoVLMz5HF7lSkEnZAvmyMUq6xSIE9sM9PA0tbKDTRAZRsmH4TWikXtS9lxVZnxRE4bL9wkT0qOV3DHcj55KzBcijGi7GFzLMdxmjLczRAHRLpi4YQ4FzBInWdwW7MQk46B89hzaLdRpwCXNOxGa5Qojl65SgzCCYlByWy88wj8laSDi5MREYL70SujrZVLHYUJpkpmDW9LkyomCpNLdrdheb1LOUY2lc37q4ZgpVwyb33OV4oEsnChwsV2gLQ3m4buuoE+u9rS1x8O5fmb+2MRtGDZl+8+lJ8Zer+So5si//Jb5G2eH4DHk+PYO443rzK9eyuO5hVtpzd0p3fUdO9QuZ76U3Len6rxHVrcDs190jZTmBhOwjlGRYE2NANc1DzDq2nVpfqY6vbpQVgA7o9Q4c6N2wcbZaTLrCEuRsz6ifhsizzbTUoomdADKjbAUjV5XwWGo+OitJVp5P2uotsOEqUF3gLkoh4ZoG5W3QLMlrZBMdLBshn2PgK259fLuqWLXeXsBmaLxLAfenwEyJ4h7QJrH6DtOSpkBW+X+JCLCvcMcOlVRWH7KemXNbVk0/3bD4JOHSXZkHox16rjLd9ce3JO0OGoig0yvahn9e0nDUrryLw3+eZVFd+Ek1J/u0v934FSnC2T91DhYkiBSX/aZigr0Y+dFbqaLtNbd7ZYnpW5l8eTDNyyn883EBbT+E/3DFBsftGSUKrIH2bP4CEJm3KCwtj7HF8UC0QS/weItxPxpxi6YlJDm7e7Kh5//YExvOJegsMJSkMi80GnWWFbpA45I01Iv8xyu83bXzRktyJ/+58OnE4fRFHg1oFkX+qHyog1CqMfqWp/UIU7W2KzamM8InNzYtm8T/Sqk+LKUxLb4mib3sPbh8hf/REOOtJv3qf4u69QT5ulfcFyd5VfbOr89gQfQsfsArUvVbFGLnC7SXTzos3p6NKGNrq/8gn5tsX6uJ+tjwFzX009Y15uUFc1JdgpQ0W7QNmn089NknHXCHHo0jdOxs5H8Uc1E5S4WBfLwu29ONzeSTRIeimpSZGm7Y6qL2+p29/QdnLUyRt6tbfU335NBz1SPHSU3TTDWlgl64mgH6DPZXmO6vgCcM8gd4GzeZivd4Cp5VDUDeXq+mKvvOTjXiyW5wswZSh3A4R4RWtADCvl71yb1BP1bVOsmgvshWXz+fEdBe7ywqK8XZ4vcBXP1+rZBeauVbmLkvap6ra8/7N69yncxX4W0Lv870V9e6VNUXAC5L7zUwG4L2xDP6n3tN3tCsQtjzJlqoa5f326O2aoYWG1fG2I7lRTrq13X35D3dtv6TAe6T5BGdeVfVeyBpzLFnXJZ5iI6RrmbmxLtFLgAvLCbnl5rCEulr2qELtD9HbEGCJsrs4ZuGcF7mKh3BcY+fHHPmfy0ZGpdoTWBrJviwQ7pVIGDVvgyo8MFemtbUpsIlS/aPsMQycAeVWYaJMiV2pWwgLifhYD3Tc13YwTeWvLsEWx5JomQh/8NM7K25RTgbnfSEm//XBbnr/BycGKxjhRULhRZPjvPPoQALqAuKcwD1kvdZv4vosHzQriAq9ZiVxOKGtRCwuXvXOFSlG/TqShRtY1QbgAkSHGBqPviz3ykGUcBBxd8PuncvJKXZPCRSiF8v92QpZ5XGiOwtAkVdnnNrqict41DZksaV/Us0d6JSX9a0jFRvs2eOqDJ9R74Zh8sdnQNHn61Gi6n+PXCfIgNM31BDWuKMs2ORawy1WTv3YRdU7krGWoZgFwg5KM/GJZW653mwu8/enuswzA7f0b/tVxovDtLd11sGQ+W+je3VNUNtgIc/kth7PadrFArs+ZuPGcZSsqy2HwkfFeXI9BalJX+zJ2mWM82zTPNsuz4naUEFgs+7tk29Zalv0gC9eaAoORqytAA89QFwe79DEgooOtKcE5rvdxUyvuhpDwG8ccJNcVG+8zAO80pti2RrhxZCBSKG5NURdrliFkj4rsogqebZMLaG6MyG7iELhYyMJU5VyGWiAuoK3hxA4sRmSE5VxUuHn0cYjo5XCBtxhVXVS4mI4sDMp9L9fAoridoa1MAZksgqNLgLMaw5eFFxAvmbljmLpGGatI8JS9rAXzkqtr80B91kMryDqS0PMS1Kgl5X0eyCmnC7ZbFL8BLbjsGWtPYUTJzgBoCjVsZjIyRyWFYehPQ+YCcpdsXpfSBMjrUswjkpwgr04OcTFhays47ucNUnxxEpc4XOKQQHOxXmAo6idShPcJ5TB6MjkO3pPxkiKMsOWI3F1VWRfcYKRFPqO/kR7hQ5mtyVXyIqFM3mUo0VBSkjzFoMlXnpSrBZkuimFLvgqsU51GOQoLhTSZMIhBNlEyPJskL3BXS9Ebf6qjrIebNDVBVO9tGq9OSqMGgOFYgE/TJhqEUUYn+S6IXFS50epirwyAO/ng6pSPJyleNDHfT9v6qhrcXZa8h4tYkMKpmIWtRAouiRxiHGqzrQb/3hllMLhQDVMHRS5bIwhSgBgvINchXpg4t0Tde8ovDiuAu4DcaFFZEUfHtFcpH0cfIdzOE7EVKd6OmYxhbkIIt1mpKxfTKaTktGALmAsAqHJOVrCGzl6kFIAhPGyZz9bKz6lyawH/SwQ+zpXmALeN4E2X+aRzVFDaAuQKlDE/Y8/8MaALELxsm1CUQLkaiX1LqQzm4r3inBlITDUlMZCEEQuts3G/D+bivUDhu1g5PwW9UBsuWb1Q+P4YZe6SuftD+wQorjnWJ1LHBSwfSR8fWzjTFDJpxTgaSIcMMyY5jgJDQDE2FEzIwisIy7PwvnRVfr/HR6DuZScfe/3p8id2zv332jh/VOWbl5xfZBRAlQjg8RQMA9gu4PYCcIlQXpimeVpqelWm1C1gNzc3/q++uLqtr/b+t3ehefv6tfGnDzWnorYaGE7WsxlH6b2hqbW2eC4AeYG5K7DLqPOCzW3Zx6zkXS8rLexzS/vR9rMKuIBhZmqWfVzWL/+fMDqA98IRV9iUnEhQA4DAFWORGQqvnkfdAPRaESdUaoH5P3r99zs65rWfg8L4PwXcniEuJ7ib0BBSElPKEyCviOjFoOCUTxk2HkQ1rnOzMlcStl8PqpZKKlXjjg1vB5jzP5rOGQul85mjqoQMQyrq3PPyhCwz9H9zyJiHEHGBtiL0iVPkqJpGpKnLXDI/8d3ACl5mlK/OvVpcZh9PhRyKG21Zh0+PICxqDqHsZb1BT+y/aB45wfK8nyfzJFAeD+uOc7hWgcOyAa9c/8/Z9qe0OdC4x+8/Pz+vzxKX0JJXgvftkh8VV1e4zEvQXc4p5DgWC6GSW7y8n4t6ef6fwrT3mXmbx3sUQkjUlAtT35Uh5DBe4/8Ju/WZRZvHA1zfsV0Wur7LQm7zdJLn+Q1OcU6pZCVeQGBG6tzUA+QmP2i2OzT4JfbFZqMYowGxN2Q2yA0Zyzpmo/A/eLZlLY8sJH6XJFRzl+J4QylkYdq7FCa8xzLPfjCsRPtio/N//G9//rOf/9H1FxQDQ9T5yb7lqtbKuxw/dAHCNok4rNEF+e4wxg/dIMahQ5N3+vXX4zf/8C/T309+2KOjzTkOeF/CtFOG6nu6K8V+5X0+OcZYb0Y0nWSFwt65p8Nmr5G5V6qmzRWG8lYOxlwgddtYjZEe5NZuW4PPWsKnClzHPRzFLWcVLp43doay4xQCvE4BbOtaO6huhzFWdSVDiDm5KRj0D/HcGlg0Rtv1waHbZbRwdaX1NIVi9fyHwNtlu5zziENGK4wKoWOS6DF45Tj5gLpbtCv7Q+eG2uobrVCHlkNjzYvR+fvzfLsobYXgKcYcdq1Bkc4Fpg6jH4fR13CMRIMFV4HjacRxmhB7Xdc2vrxqcl1pJNU9VtjO7Rdcj2d75iWHdqXOPR92Y5FDZNQNF5iLsuKi4J23PU+ZA5qYALVPpwu4fXq9XgPap7D2D7m2/9feJlM2lDIKCR7O0dWyBcSuoSx6RFDVLtNl25RTBVgrhDgu88ylFsEMAyymil0Omt9lNOCpUnZeznocJ/Q1+h8Fa8+WxzCBUlLIYanSX32RKSdltIE7lh9dqCqjJue80hIJLCmup9i+qGjP+1oUtVDComjzkjOLL0ApKGP5NHi88WC1zACxXT9lq+GPqgjQFdusVbS41mip2soqj9cbo0gqVY3OM6BrDKlXStpDP02VUQKwuBvcSQhRayVx35mwDHBWSWGh1Ot6n5WcVbagE0YLeJs1U0y3RZkrhe5GUJFiTeVgl/wU3H7s2DP4PpRQ3RgwVPId5exFWlJgPezAWGnJAhU1J4euq1Ei9ujM1laJ0E0hPl8shhpjKbIwolgXIxscUJa0TKLyIo8WcJbzKD4KaX+PE0hJwV9srPp3+0ZualOxED5F5NkTKT+QGe6o331e9ng7+vCfXr/r/XiMvYAcorgWFOjwGMyGCfC2RAOf0cv3KGlx3UK196KsLZ+3fO4CpnFt4gKmC7gtxVMPzwFrmbMBjAVcBQZLxB4KW8BaAWtw8uwZ9d9wA8KbRrhGkCHruIDcp2D2ObA77++HFLlZCIG4qNJXgAMDLPSjOIPb8jzkgEGKUtDro1dWGdTGh9FH0zTV0MV+tkhG2b1EtiMIAgmMvkEw4kS0DTVhmCZlFApCyvgGPCpYVkwJ44hCR+TNioakGKQ0SoUxTLLaCrjnszY6Re2UHCVro9yQQtWwCYjJKwJaNC8cVSnmRf1afmdEtEPdq7DuFKMyUgYXkwH9p1j+J4KleDRQ3yrh3aLEFRRcSMZoPaFfj/6yh+pZJZkEOzcJZTgZZ3kSk8fFyhUdZKVqr3RSwWvf7HIFZSi3dUqHrhx7C8CFrTJslAFxURT+2Se7goVg4YYKr1Ovsqv8JdN2gbQAt5/t5yg+oxQdx4luTz1d7Vr6534i2CojD/e9gzGd49/949difg9NypNj8/kncfjyGzWofUkWSeBch45OakAoOlU+5HiaeIT5GMLAlgzcJtHUC7JNzmxrmkZDaehYNNuc3ciPVLjfp7pdn+9n0Fs07tuXOaP7iW8RAg3MsyRp9lwslB0uk0smbgTRftZG+Zxjm2EbmKM0i9JWhkivdjW9nQLta0u3J8oqdvzypqXXh4keFLVwbF/UtYhqqxHdzrMV8lqRu9gnz+rb0pW8KHBRwq9znjrmqpicfOSBUb4Fxp4VuBdl7ePlD+utFbe14ARA/wCAM1tOQ82iOeZUD0K8spR3V0S1ovRmIHp/R6oaKagdCdRrnpXibVMna+/E+9tickO0Qa3NrL5F/m19LbOITN07weJrlaHALdsuKlxk287K1AJxE6Tqd2dr5bUCd/kmvk+Ji/0oQfWfvUjTV3ei2Ci/tIQc3eRhOoQ+iqb6M5/GD4HDvaNQnUg2tUDGLa7OwcIQ8VRs+qWtcjoNkKcUVY3cVjme4K8IFewZRLNm0bQZOydG7Xig+pXN/beB4/GA0z/Pxgswd8KtDlwEZ+yc3lM++2X58iEXW2Xkg93nPG2KZiYNNxTuhZDNO+LPYxIvgxAvmLZVTSLckj/eJL39IKb8J0mrD4IPH8j98zex80kI1bKod+mLHYm7QQbaoLlCD5m2Bca6AmMJlqKo7rofHyDtCtYuy+HuHO/G+NQuWW1nxe5ilYwpIO6UKEPFq5PXLyuRFgXue09p/Iff6CMiR3OmQyTaxECnSVE6hUwys6iuSdoNfXHF9NWbA8X47RneJhJw9SxfJBxO6xng4lGsrDPg0Qx4Q0+K3z+AVLRRIfmCuBPJA/Jc64emje+KYja5+9JNKDH15x5XgbewTYZZ5pKhe/7pSmrDWQz5MStl/J/vKHCfy7x97ux/LjN3DWGfKm0BbJfHWsELGLXO0n26zgJ8sU0lJd15RzulqQZdV1W+Ng2bei6CAyxUQtCnV7gwcFHl4nF9syXabUv+7WlM9OHtHd1+8xXdjwfqWdP7qS+5rK2yVEs76/Rw7X0CcrGvYq/sOoJdMpSbUaii1F1DXOS6NrYuebgbBd/vmm/vljzcqcj9lgxc7BMqXChZv+8B6AjQaKtt+b/IvgUMhX1yExzn8cTCtrlKgXtlCuIrEgilSz7uvK7JdP9WNM0+I28SebE/sYbuBShQoF1V012xvp1oGwKJuilWym8Pd/Ryu6d3x3t6zYpeu/nz3kZPU3SE0CNYQLOsckiBZQ7lt8DUCfTRmKY40hARoTenQa1zcAFxAX5r6KVklbdS8yttoFLMaN97GA1gWDPAaQTRgA+PZRlAeFKbcMSqeUSPg+oUWCmVhRuhJymfeWvqYqmMZnSQlgaps4VZTCn6z/RyuysZtma3oatxpJ2p6A2A5tTTW5b0buzK9wqf2BfVhipryPtA10bRJATFlIs99QGVLOh9llFPVN5XBIvrt/1Ig8DlhQvE1fBhaVqBjNfNrmH65CWRlPSJFfT57o+zFIq+Pf6GvxkmGl6/o3505b4GC+XYl4pA0hid2mwKwJW77azE1d8Fr9JI6TEsgl54peToAle1oQxIvyht8buNPWVlZ4vkBfpShD0c/A6zEhEWygnZtU1rC3BFzq5yrkBWmCsiHzdEEdkPgk2dCgzGezrbH3NChWFiaZXUMeRoDEvnSrmfV4rxPvF+s/flvQHyTiHO+64NVLqoiKLkPS22zl3SsRYB1s9OcdQhS++Ji3UyLJQtpTxlnD3MONYAdTE/l1QVMxIccQViLRbKC5SFTTLEvYt1csUaRt/CsEouB6Hh8sPikn2LZQCvFZskBYkhOlbCxjSX03FEPB/s2ISpoLSNAIC5yMpgnQg/xuiyL/vA/4Ti1yeOQP0g0UOMsdUG3thFEXzy3kMjrKRFh0sA8mIbNDQWoAs7Zuwb204xCUuD0KpNVlmx45SMCCU3GEApARSzRHjcKNNkAmsXMxkYcEUAbKFoCL5jWVVWkHS+Hyey8HOBn0CFco9EYriR2WxkVrquyESkQOg8jR60EPCOez9OinM9sRkbDtUxirsrGXYGkCsiK7gOFQU5kcZPRTZPaiITFrgLxXorM9R9JSPXsj74GGF22biIdBk0w3FRMAec5xKX3ui30jY9OjBQ02Ym2YfIlRCBtNyICHvWTKbW6STERvV+8EZlKG7N3mzo4N6nVl9BGdxQntLg84Bq9sGdvJImGGWPw1Bf+/w+MQnAWyhy31O62We+v+e8z1kcIqfdWomLUSr8uN5q5acYJh+rSvLxlGhrUI8T4gTt+whfRMqwfxeoCZxYVirGeye4xiGuhbB9TqmKCaMgmynnpFJ2iyoXUyOEvUBbVSmOHpY85diHGncrxTV6ewDD6zzd9bX3YwrdRcG77AvPmxypY+UMJdydeIbKokcGVWAx1JQUalyPJOE+XNS3UNiubZoXJe9a2WsxIIHuEgnXcKyPZ6CK/w3oDFXuAlYXS+U16F2g7lO4u6h315B22eeiBsbzxSL6h9S+ayWxZ2NiTtN1ntr1/y9hmhnV71lhuoBe2A9YzhbL/hDI+70Niz/gxTXsjUUUnnrGYGpGj4LQw1umqqz7GPgWdeyikl1A7QJuEzwUyrlfUruDYAEfqFD//K+n/+l/+Pdf/vVf/vHuN7f5F7/82797++tf/Woc+nF3uv+QfHcnAXPP65cmN0AsXMSg+l3ygR/B3kW5C7A7ly3DEwwXzZWaFzlnj6HuDHrLoHRR9T6odc/Zs2cgvMDcsv4jSMxoxRe7Z6RqFOUj/jda9FTCjQCVMaiHUuvLfBmMA+x9Mk3CAloX1e4a1i7zUNkC0MK+uNRxn9e/LI9TOe/XUHfZV1RWAMyW1xXCGnKGWhc90+X5AnXX6yzLFqCLIzuojZKxx1WZk0RR1ohQBAasxXIiHoLeGBknqGwxnJkvqlwobov1dK4XNW9i3YrsDxwmzspioFpgd8XKUepKRNcD+iKfF4mzuNXPal6AUQx2zoLf74Bb3YbEtGHXwUfpAe4+s1wg04JYJrhNxHhKymAUscZ8lsItYJiQby8Q6vQAYzNL5NP2gKVFiQuIDAL2zPMF/LLZuITmCwl06E/Z93XWGy1SOCHXKCGme0LZcLHfOQPgolk5zfso0sCH154A5MvnTf5QqAmVKIEZKKsGFtEFEM//03clM67aQVndZdcjIG+uPWOonGFHHSOWZzO/xxxGO68fu+w6zAPmXubLxgDG5wfDXgeqVcTAr9efDomrq2KtvSy3trn7j/9u+6d/8Wef/qIpZXNZjxMGNgEYTUJOagi4x2UxTqNx3uH6wlC8dBP1//C78OaXv/r6y1z2vYMZ0LzvMqBjYbVC2Q86VzstioX7OVBWoQxdIL8myu0nYXYjgOq4htrr4jSyOI4wZ0sJUReAuNnOCJUn5oyePMoW4NNVlptKR1EKQaHGRTleERrwsZtcgb9wWYHlBxNDjfty3ySpBPd9sN3gXGWF225qdXvXK7yOfSzL+h7BbnOGLJrccByixJWAh3GMqal1xD6cT2at6MX6VkspJExzZvUt9t9A2iel6PrRvbzeNLVVGPZIw1hgVlHYIutEayG6DnBohr3lwjtMvq40wDI+ytnmGNBUtvP3PNsflzbFFHwH8O48wiCjEtT0o3dW61RXFvsw2wad3Qfb5Ke3uT/0tT/gdvn/m02+D86SYGSYq8woMi15qJAQFJCbcq6wbA1i1/OzNTWharxM8dpzoHfeV6rGadqf+hJnO0opVG01D5PPmB67wTdVudZrZtElFEwy63Hy3ayytQJAN2SatJLU9xOtYe0yj7Yg5LxQx64B7PrHwnIpJOy7Y2NVgl3xNEEXJ4z3wUFR2w/usKhr1/OnfuwLv+IcAW6tEiiaZWxz7McRQLSxMkglG+fDaI2KXT+hf43CvH3o1gAAIABJREFUUwLQtVDH9hOuEbiNzYrKkiWLnPMCtwHs0MdBhq1ebIwX6AroW1vl706of5i3M1oppWR96sqFEUVi83KIcaWoD6M/aIUUUSkOpzFi/BVgVQlhQykCFpXPpRi48TEFODKX6Qxs0R4SVjFbLavDEAYjGV9i1U8BkRezApYRpAq5UMkkwFCIQMey1kqclbRGJij7JIYp6B51wrNy1i7AMrMMUM8yBbQfggxwoFMyk84CgSSLkrZA4nMe7R9yJsJXKzve7F+KV42h//6T3c1f7Brbek9foN65uSbqPxSXPvvuH+j0k/9Aw+mb/Le2jn936Nz70Yf/9c2h6/DTEmzmisIWhWez9GqtuGWoOBJ+k7X98Qxpse08NrECtGcJz1ywiOVhAa+INz4XlhSr45JRe7ZDXmAtwOxzdsfPqWhTlkmxU6k0p2WCVfICdWN5HsUyXTJwMXQRA5BkQnYyNizTmChGIaROWI5YIUalX5RKmhQxLCTO0BbfRvSLAhfjVkor60ffA+RKW4kQdSR/SNVuW/eHNNg6NNFDtSuVH+LEZsMUjgL1myHKETDX95MTWmtYH1+A7eSRQlTWqVveeIdxsiroOipiMwieWncandluzNSzq9poUJmUspRuFJPIHS/wFu8z+RRC0kor1O4KOQ4pcJW1iiX8TG2qUhBZHuBz0ySzNQ6UQRUl7i5pAGCU6AUoLioi7WPq+xxNmzVEn8cp0FaIKRlTWZTDS50BbutNqvA1Qn2LMQ6xa3O6PwqA3Hh3woVofg0DU/stnMXz5qq9qG+vUVTdadrsH5ReFwVuP9DPX16fxzYzfbbfFutkCF7+53/9ttgq4/N0vcq3uc/f/vPXBRTjPYT7jnK9d3y4tS4a7+vKpNM9ne6YkvhAjGg7p4gxxhl0Ud+W8h1vLyDXbstVnlyfGapbKHC/Y6H8Y8/zBfQGT7K+pixg/IU2VlVSTkoMiarmMtxxdtwscHENb6G0LZ52i+o24z0lETsXxdZeVLaniQB3Va3pVWvp27ueoL69Hzzta11UuFLUeV8Hxvwa3M7zxXV2fgsF1M5Qt9T5zcGBMDUpNsoX++Tv5N8+/WKYLpbJZxvki5J2Ud+KVUFuyVDFcwfjkCKumm2UAXtLf43yNHH0n7G8GXP6mUVVZeqHXsB9Jr25IwmV9lZT2myJX6I2D6JYprbdpOPpOKu6aihzmUSqc95G3r1tI4ox3G5g/8uaYk88/uPd/H3ABvmswF2eA7TiLT22Vl6pbgF5r4vJEH9MiVsA7p+/SO71QSALF70m8xmalJpEM2VBG7r+t1N6/0sSaWBO/pSFRdAfU+ldpjHl6S3GxXP137R0PPZCvcN3xMSn6gzDYG35odggx3Yj7P7THNXA6asPxOlDzmIG3OU3P8eXYn4GtiiQngVu5fc4Q/RZ/44HXneoIkVdB3H1ASASXWOKx08x0sj06RuiX3xK202dzM0g9ixn8VCCRbKnnBQZ+154t0vcf5Pvx+IwR4eDoq08pb3BmCwRFLTYroDbq0pSgN8PIK6VALNlnX0t4/0QL9MLyK1lvBswDkKvXlT62/ejV/ta7rs+37cNv+pPBEC7gNtFbbvYJ0N1iwPhc53kh3udD8c3fDqRuPddUdaWx1Fk0WyYTpxzM7AYWqIbR2nwlGBbjQ/1OhbbYzxggQy75AJscYi97ykBbpvZGIruweiHotS9PHxXmCHceTEFXM24zbsOiU0Uh/ckYJlcfj9JpVt9hreXSPZV3m1pFi3P16ftykq53PJ/0bzMsCVeHj/GOnm9v/X8WrW7Vto+3fd6vecydrH+ovJdtsVzPKDc3JzVqshKLQrOs4Q5CF3seH9y84qtamHHG3WtZX2zK1m5N7Gnuz6VvNzb1/9aAO5hDvChKaWS0YpM1lIWqttyIqAXz8mxkY+j6aDE1TFQOC8HxMUG2Y9kzjS+tk2BuC9fbdjDvr4fUAoJleLFRhkZuHCVCrYld6bzgKPL/1vPA+JW1X5W4KZAStuMzw5FLUb5cBYADS6PuxI+Egs4DCGwhFUrbH5VRfKpGre2823AGEr39/Riu6W3MdI+ZXIpkGFFLgd67yJ9FTPdh4ngdIZbbIeLS6lacgXY6jTNMD37Asjx8OffCErqNbzFa4CtOF6K0x5UsrrJr4zhFhclpIKRYitFsYDW9SZbKWeJ9DlbuOQKx8A456ZYwjnyBLeRsWOldY4obNMm83jiVup5PMrMlhWA3TVi1NzIRkPtGqgFLN/v6KcwVNlU1HYTvRkH+taHYh09m2JTAf4NwOw4kiyW30wZoMrOANfGSCMLanOkHhipavIQPEaIy/YYZQZY7jdbUeyvtaRqv4GMt7z+JztJk7L0+m6gwUfqPxxJThN6hBxgzYyxw/PvXbVN7rspmf1GxuNjkBsQVooohxaDi5mRL6v2OzreD1SjkMc7mpKgqjE0JlHslFG2qCnSOAYCRYQKcswy1+hzGl16jVPn47ZRPE2T8JHjpjFimiZ2gYtys25rmoaJo7CR4wyDF8i7VTLdgbnXqEoMMUkBW9J8CkFQVcGvutgqQ5ARRpfQxMO3BlVoJbPos2AL+DxN5AIXYItYV/zfPupUiyCgakslioQ9iawhEO9J6CojcACjZ6CRUyx2xxjIOytsEdMOeLrAWRaaI1TmJJMRSgCIQomLZUsGrsk5RGkl8m7XubhSWrJ5JGTeckSik5ZpNrilZqW6XStuUVelEAtYKgJxOFjCPPYL5e2E04U5bySjoFpAmTsEj5+4HJiV0BKNIkBibAOgiytBiC67XIwOuZKKKxpErWu4/pTiCbSVY0Y+QeaYJqGl5FMUnaFQHbIeW/Iw1paBLXKcx5S8Kc1OKWGZ01FOVSQekVQ8hUCNMmrL5F+ZLJFZEBIPUyI1payGJPKQg5Q5oGyjXD9C6KDP6huBX155jr0JVA+1SBW4thEZAyIC4mGRUCSCUhuZGrhNEHEtwWnKMXJSwVUdSXEtgohS4vzkitUhpdDUKXlX1dqS6B1TbTLSGihEJbacyMuNttSHTrWaUQSqnauRVStizs7K1g7+nb62V3Rwd7QzVzB7mxI5HWKajNLV6I9HyjdtzPe3lPaAtplJjJStIkaCAWpSY89pM2YxCs5Vygw1X5YiNzHz0Pli54U6kTHmomWrJJM3VscxJjlN3lmouojqU0xeQqnDUnlKbHL2p0QRntpJqz3KkUSMR3gXCiFrsPOGhRpzQpWBey+bVGWndMlU+fEPgN2NoB2YEgZoPeFIQrhUzgvchWp3UfhOQrs6wYOaN6jPPZA8VSLvLRzLcw6L1TP2u6h6F+VulZNEQNmJJBR3GRAWCtvF4vmpCnhtv7xYK2ObpzbLi5LWwzwCqtrzOot692PbLErdp4rdkzBhnx1sSmG0VLJ7sQ6sl7cUtk+B8fL8yNbDvqzI6CgLbHeSVTJwYUx53JLfY92nkHeBvcv0vzbgDcIYZKnKjDysBwXuouDF0XQGviX0B8USS9HEMj3bO5fX9Sd/cpKbF0GFPsl3/7Lr+64BhWo//cWHv/7v/sPr//Fv/vxvrj//2Z9aI//uy//898Ptu/fVP3719qv/5f/8F39689uXhMxPotnbhgiqXChkwW4uEPc5mFveZy628ouaF8+L9fMjBe4Cei82y88pf6nBoBTybL8H3H4H6j5ZHwOyRb07K38Bc7Ms5bnraSYVdes4BQ9Ae1b6fmf+AoZRO6TqsAa6ayD8se2X5VDeYtunU3x/C+xd1LkAvUu27nr+Obi75O9G2ZosRL3A3cXpsNgtn10Py/xDBN+54ThbNC/ZuY/grlTtrO71B7S4EowpLgpXkllvYSF8ynGqyv+wWyRT1eQ6yykcF9j7dDnrNnAcmxx6DLrOoX+yliL0oSSQQjVxhruLMhhgt5gjsG6LwvgMfUVx1BAiiTIO/yjrj3UTCphdA+UFlBal53YC1IWrBQhcWW9R35bM2RW8TfH0AIvPsPU50DsrozCgsgDfwGYzJSELIF7+5wUWn99P1i2KDJjdaaJc5C3bWY06v8d5/ecfRcUrYKm+euC9I1wIwF1VvqioYRWNz5HCmJElrDelcwgF29/89Rc3f/lvrv/o06utVJIELP/uDmP0fkL2QRo8IC4MQbR+udNUa5FvD5P49himf/ht//Xf/+rNe4DpMmQiJIB7Zn+KDBUuy4om9BjLRS1SjgMGu6m6gg2WzdMhsG5GtjtU16IcEIUVzKZ5dF8FGGfc8xOjuAXzZ6C76Fp5EiJdoQa7qStggove93Ca3Mc0s4CWbWN0P/gQU0pSoKBwnh56N25rbR9KQGanINDg02lytlKllL62Vb0A3M3G+sNpGsfB173zjO0rawGafANtHxK9Bhc2jYXWC0ysnFb4n4Com0ZjYOGiWgWAHX0IC7xdPu0CcRe4C1HBE+vkh5Gs86Gx3g8zVYBjdW3dtja/T8bmj2/s/L+0JrptuExgTH09Px+CD2rYp/B1eb6A12ValLHn7dbLsD/AUAC9x3B2XrbAvuW1pyB3ra79GJxdL48pot3YCKFuU0obXBMFCvqYw/IcEHecnLVG2cmFY22NfHt7dNYqrZRUIcQTbI+dC7A7LrAWr0kh7HG2BWZkJYOKVkbNubFWYd1H4HaBuePkPZS0fQEzJJpK07Lu8vNDnbsGs9h/Pzha/leZV0q0taYQYoBCdwG8BdyWOtECI1HxVoAtVLSb2phpVtX/X8y9yY9sW3bet9buThNNZt7uNVX16pFVJXbFVqBMGRrJI1tzwTA8NWD439HYgD3xQB4YHhgQZMAQaciSKFMwaYlVVLWs4qv3bpc3M5rT7G4Z3z7nREbmvfeRRZCA4+LiRJwuIiNOs/f+re/7AuzTxxCO51D2fdmxuHhguBhdgZJWLlIhYrJESMy/W84oerp3T3lnpuz71ilA1mg3xuQBWUc4LSne4PUyH8AWomOrte7GiKC/YnlcG+baanPbBX9fRQuATtZqbbsRQ/JSLD0mWFkiP6YipEVhWuyOUb0PQNsrZM7ClrThozsivegtO+TlF3tgi/zzncewW+IV9fJLn369+XuPL9RvrzcXH2fHFzdf0Df1I5Sjsooemu3TdD/eyg9souPFB/Sn/cv4+y9u+j/8/HboQ9HxoGaxhD3V3KkulGGjc0XtnZq/qGhR0wmv0gnIvgPQFgeAZf7pr56tj8uYyHtA7cN1F/C6qG4fgt6HalzsW+VofTRcVTElsUnlYIdYiakEEfQqebauQfoUJIFcphiXiQpUMkckYZ0g7vyc4KagUNcFYwWdp/xbkLr5hlVy4I1J2QzthVr5rtQwM+UOg97aDzI0W7UK3RBt06jjje+RjHYObJOPUTttko/BrWs37odRVzUsmYO1QYekemeQoSteVHWsm/woDGPWqBlAxRSjBxuDtqZKMYqCK1jA6Wcj06CjlxCTdc76oqr1o6a6jRBgZT9QqFfQ8dkI+2SwuDn/1ieyTlPwCa0Z7aMX7ShqctZLTFagvvWsa50NiQkochC4INZZB1tn5DiTKWkF0wMFEo5S8La2drtK/Pp1Htm4Bd4uGbibJxfyCy2ZzljawE50fiRW1FlLTyQVWDtZJzfUjYF++9OP6frQ0wcXazoMI/2bH/y0bJUSU7+35FY9/fSzN3T9ZgIpxeTvyL7ekBs7M5JO+hgGOw4duxwod0fitCoRY8iZLLbFCfWQ5mSlXM28cjhMY6R/I4/3ZuEWiSdpe1kgWFHixpq4rc4sk1EPaAWOxmXqezbNRrZ14tteyWOLX8vSi8NIF7Wl2yHQRWVotxvo6eMVvTyM9HRdleWPW0dgyF/0KPq7y7aFipO5mQf2wUmHIvdYlLd3y5dlWBdVBAMSkd7b3p5ize8UtQ+foz0IkQyaqKhlBIRFZXY5DWdoeLcNoG4mGV9rvrrKya5If32l1u0mH15BYDYK37xk2Y/FVjp+/RnrlT7l3+5iqXmcmoRrV1qN+rUVeRL54nqdkIPcPIny6jui/F+MagGv93JwL2pJtwPbZ634LyZF7j3AW2CjpXyMdFpnnoec3IcZuMi9HX94y+4XV0QfBFpXBlaa1L0akNZE66+GfHwOl3tDse+U2WIIloq6lcLLhBrb1dcu8ubThg76hdldK6JDJPVDFydfPCOy7uG1LXFllfErSfWR9Z9HoXyLFO05ex0aeXhWTnB2Ut3iNTwXkDBClA+KVTtQUUSjMqhGWdb8naKbN7xAwoKiyhI//Tg37QXttkHZDxv6mpE8AVuwGinQ1o+Ps6te4SSku+dT+fiLn0h+ctFJOvpc4K2BsxYRQCxu2VDfFli7cqhjyGV6QJd6uSidAd15Gf6YxQZ5eX5S1s6ZuR+5pH/mNYrYKN3u1LMn65M6F4rcraztLR3Cqx/d2N2rnxVlLQdLYiOZ/sOpGCR1kx25DWVZXu8YSn+ob5Fri2IR2HsXeNvBwh0jhseiyNV2RzJDVUBeVfdELZMKQ8m6hZ8kAG457Bwsj2OBt/BGlNgX9lbqsODXCaM5sCgFStlPsHbJvEWTDsIruMYWI41pWn57xMCjTm6ZPgS451bJ2OBdsPWve9F8aMt8DovfBXJhlQx17rLeWpuivIXVcZJIr8Z7UUTlYwHwbmxNWq9ozahkWhlNkS7rhuoWBe5Evuvl5esXvADcKd80FYVv+ZtnK2U8hwo3xYHqGRovebhQ4jYYR2pWxXoWQBVqXB52NAA5wr63fQRwLEg/0+sVr+GNoxQdblGAKtR3R9WVHxzNr5aOGBibrYIBYJx2xTZ4eW98Hqh7la2pCqD5Qsi2faI0H42TVfQM+2SXEnttxKXIo+/LYBu0ZwYHWb2RfuhUXbcZQLO1bm4/Tgq29XYr3X7PUJEOUKJaW7JgUT8ImdvLfqTXouk6jhT6a8puTWP0RLoq6lv0JiB7oewBWCgIlI4lzKR4BuLvg7JvqhqaHsfZXnlMCeW5pSJnC6CJHOLkaWOmzzgB7C01xgi+3+VhtKEYPCNpxCYAbUOqXhVYWsXAozZS4buYp+wqwXJkvOITwblUxg7lsuXv9D7QdrOiT4Rof7Wi7W1HOxI69lBhCl1HwPMJ9uL10xzpWml6lFOZXlSOxtHDfoZQftKj7zR/2NC0Yoae2Th5jhYNK8rtuoz0IQ92g2xyaxmeblfbina2pXR9UxpMuA5D7hOrCg4dpIe+KF6xHdSNgD7VVQG4rKrioocxQYDWiEa8hgErFLD9QMiStWFQ2TkOvU+DsG4rTRj1Qr7uYJpSCDUkJud78knB3tQ2KrFppnB51BJCHYvjHxbGblWp2AO2JtgbkmWTokQlVSM2etject3UAsirRZdl7KAtlIgTRfuYk2GVfeCmdjKOnqmqyPcxaYpoT7BCNnGUtIOdLcMJCJ1WVQIHkAWM90Wmbzm6MnsobxcFLqYdTwAXo6WB2cQZcsIC2eeBrapyZoWs2xOcXTJvhxhSjW8gHsiYFRdHxHJBn2BpuZ9qwNYJ8A6hS87UCs6MqFxFtXAxSy6geMrRrfAdIT5hVv6OeVTHJNEqq1ZaU5hybQvQBTiGCneAqkXQlU2qMlongVEwSR9xoYeF9PRAKx1exRUb7RGuNANe5N9eVrXaElT4erZI5xO8RfOsqKyFZYROtuQitrRRCF4fyShD+6SOkV2tpdcZIjTWNMZuILIGkcR4r1rbdKEUf+DEVo1VYcz7mGOzjywHUaaLvbeqAm9Umc1AqYfNLKqZVSbTVRTrLqubVvotq9oD5EbWAVbLSXSynHUQlZwq5y3stqkcANOoobSaFEw+U+Z+lUMV4PKNfOsk+6QZlfsGxTsV7MvRJFOKqjG90E+aAmWND37ANSNH01nHJqQ41HbddP613rhL6SPK95t68Nd94y5NTMmGScoPJWIwJo/eqwa395wLuAK8BcQ9cF6PmWPLBFN9QGTfi/I1ZxWYWi/c46IxZsH4yRBQlM80eudqDvk2Mq8o5ZBTLnA3Q4Qjci3EK3z3PQZASvAec2RGhtDRC2Wj9AoOizrnEWUErWIzCGXLcJqHpr4Mw94bcAaAvSHn1xRtFqhyJ0kMHqzMWgQhz2im4KgHBYO0UR2hvG0ko/imiRkdYdWg90HMtUN3O4uvFbsRVs/z51msnheI+xjO3gL+RunAOirKDnm7UN6eq20XBe65GncU9u+yd14UtLBndiwuCSeA4HNl7cPXi9J2AbIPwW9WEBZD5Vw8L2QlwaHpF1AcghMXQ9xKQ6kSWgrVDdXDmny1gF4PAznJwUixNSvQFzC4kqQBdUXpahQ+bMWvFiXx+WdZoC++Gw11s5SL8M81hdr5dFP9W3iygNyHClxETOPtsHzz4afh6uvfHt1qG7s/+8Pm+vMfbWDMi2UffvjJ+I/+4W8/+51f/+1fuPj4w1du972LfoxXL9XVf/iDP/nZD/7tv/6j+tVP/mPjjzsYGsCmEPVs6MUUiBuV8yrnFuNdRdlKhJEFDPgX62VFtF3moV+XRcYF9r41RQ/6bPvy+WcADOg7KWcRalMA7wkGL+9R3u9c+XsHhNFIDSJyvFMCl9SGothdFMJnNtGXy/rFsvkdyt33qXjfB4ahLH5rXzNMfpcCGFeBc/CLdZJpEU7gSoGUQU3KlLP7EOgCBpfr9az0PVfsLtsk02r8ZioFeaj6/TLL5vdZOWddIY/yToFbXUDDP0rs60W1elLHLpRptjBe5sOSmZoreIho3b0cplw9/D7nU2rvlMRQMkNxDIGh4eJlV8RBehTTaB0OULdxshuNlkgBvkphv0zVBbGEoShcF9haGndng/Il1/cMki7Qdl5vUeku9srLtoviFuC1KGRhvzyrdE/zoJpdQO4ChFm3ovSKk39ZgDBKiiX3UMWeQO0CX0vrF9X+en1v/TLSkPq77eOBigp5Wr9YqedUIG1Rq7s1TCe0+P0E6Zb9Q8UrMljq29/7nU+e/eavffLht75y5VaW6c9+cnP84++/fPX8zcGsbOIUY3/ogvro4w/W//B3vnp5VWX3Z5+9ST+99uN/+FH3+Xe+9/zVUky3TDmOUI9JzuERwHHpcRdr5wni4rlUW7RPYTGtuFoP4nEHTgo3Stusm+XvKcGKIp2GOzJu0HqNc60A3ekyQSibx6A2zmUsw0gN9DWl0Otcznv6ks53fvblYbu35L+LDPj8Sz7bflXDEOMO7p4gbzcgjDOvmwqxgBpgS2vWr94cUuWcX6MFM9sxQ4VbVwbdqbdMzR/CW2zjnDZQ5ZZGYxnozQIY/WW3IKhwAYpjTAB5crGu4YRYwO/fwq1rOtxI0KmCywOcGt56/FWX06RiLftZtnk47wRtC1QVo5SGzXB5jtBENLNKwbjklWIUvJXTxbAqytiy7By83qkti13xO6HsAmGLvUtRZt4pZd+3DLCVmVFjFUSy00rvoMgVSWsA2UyCwqxGsX5zDmrLfMktK30jktclOgbnxDwNMdGxGxx03vhTBp9uocB9db0vbU8oPpVWthsC3DwwnqKVQiYr3CxgrYS+GifrquZmt49ao2uRErJ8MFW2MQC0BfbOtsXWGriNq34MyHzkMYQOILcG1VVke596WBtbowjvi2KB2pnNi5vuBhDWWauRW4vnq1W9opzTAEPoTAXKDt5jf/CIRPuj/B0Z1tLCuqkUrWtbidIwSMr4DGry0uyV8KYLsQPQfXjQQSJc0vcUw3uzFNxIkuJEG2Ox0MX3cS/qgEv7/eG8KZO+KGLPcmdPzx8UFZ3uPadRR/i7Kldbo/oQe6NVe/Q0nNsbW0NSgK0vagcQKlU7xbsuoM9kBL3gMwXtObAth7MCA6yzSvupYAfbW6V3RaH7zseSN3vern1nBu1UynLKpZ1JYblbV40z/e99dLn9Lz66Wn1krvgfmI9YvfzBPWj7EOLCFfn5o4/kDw5/Kj85jul/+tGL7vkeA2UwUtCjNo1q6NgcAuJE8DiDtYW+3Klqka5X7L94GeF99x97P692sj4+V9i+L5/2HNiW7/mknJWwbBOSkUlNK7A80xyjk8r1C6S1DQoPkHRVdB1VvYIOS6DgLn2QxAr9mDI1OP8UQToAl+Ui3VNK6pS4O83H6A3sMcA5i0sISu5LDT8pq1xJdVIrBMsa5qhiMN7oXuesOHg9NGtqul3sq5Vufa+CtYMD6Eo+ettWUM96DVkpCHEEADdsazEF+rYrHnrZV1W6whExRZxACYPBHsgM5wp83KtiFI0YezTCfUopVdGYHsWZMLSKsGee2v/Ta2JtAXNtjQ6vja0bERVLZZ5LJQe3WYkdBozBHEM0rmoYvW7mGGupm0ApZAqxKkB42rfKOdexqkMFMKst6txFNMZ8tOEqB98rV8NqZnm+2CfjkrgocD9tyeyqqqhol0dUiq7rhpoYC9itrKGPLjb0+e2+TF8dOvqdTz+mn7y6oR/PGbjnR2fvE/3pT9/kdHtQyUeB+tc1DftRI81LUt65/RjURkYBmga4HeD2jCSxexDXknYBhTL0c8FbqGgdxuj3728WoKFSAXqi7BjNjnMbZZyuLbO2JNVA7Fd3ALeA3EC8vgAhmy2OewbPApRd4Oznu6Ewrg8aS0GpMkZ1D+jWlnZDpKfrtTx/fcOXV1f5tturi3ab33RLPi4+PgsrO0j2aE+ePccxirFsiJLOny9/chk5ZQzT5PGSdDM1F86tj++BWIzhOzj5oREApe0Uh5PE4ASSEEvB/tymt5CfTipcjPQ3e02PDAX7EelWl4Abe93m3PWwqFa5Ctgp8SftZH+khK4eRXo9rkmHWqpLJT1hzMzlLnul3xjBqM+TJ03qXmne/1jUSX2LDv5aU9rjtGKyT8/A7fynT/NX4r84oJU9ZeKe599i3pWl+PosV9Qw1d+8FOQ1x9eHbD5yRL8b1EeyRRokPf+jjKIZKsA2AzZXFPteqSqhhj3nwWmJLzI/NrT6sCZdMdnj5/wyXDCcI+1wRaWxAAAgAElEQVQOI6QVvDmEvyaK4MF4DJRf3ZbWuX4NcDspaMv5PcPah6+hgs7jFanGi/+80e7DN1LWgazj6lbJ9aOyH4IS982PAVYA1an51rfzdrPNt9wrZ2/UE3sk759kpTwZu1MxbLOxs7Xzw7MGQsFdn/R2UtSWAzukorgtStsF1p5A7pAK0AXcPTscsV4++vzkcW1fvhqCXt9B3uW52Tj1bBz4Z16l8+W4HKdX1/o3vn6l/rTTAercnwVV1L1v/vylhJ8+129udtMRPqIp2rPKOEfvHlL1TNkIqcjSjwXeAthS1pSbesrBfWVPqlzAWUDaXEyyoPaZ1OMAWyZDMT0vnwHuklWL7iGB1c0C1GKXXMZN75pyZZ1SKzIvWxS8M6gFFAYfLMcCRJ62Ke9XtnkIcB/+Xgs8PYet73v+vivk+9Z/F7Q9h7wAuLBeXuYhdxSD7ACsyK3F4DsegLYt3MkAODnSkDO99n0BslDUtpzowlR0efWM6hXKfwZ5fv2Kb8dJgXvvlz0DuFDf4gGIu4Bb0PMQuqKQXbEie/mYUteTSaGoccV35JUmg5hI2Ksw04UFvCGqnj5S7mZfUAo+e/Aj92PHsP/F4zwH9yG4LceKtid1bxVG5KCIlURPkPWJag6ApHnUckdMG4K0zIn0e46mKpAZNypYKqM9jqFmZPJiiv0/Hjul6kbQHq6gSoWbQVPRgGyC2tGNz/ImCx1S5EOKBeD2UEBrS/gbIkMJHIqVsqSRk25Jp44GNMsVVHqpgFyMY58zgsVeGR8Cv9k+BNogv2LO08XaJTMXtygoGuE7WDJt0ex2uERNeboF9jNdaFOGEgC1oa6FTfJGZJriIlO3RbHbjl3xk2+329JSj0PPpqoljgM3laMrDEmsalofRzquqqLEPZLQbvAEI1t0g3rvi3K2DxGt0QJsoUJD6NMrZYp9MtS3C/H4eLOiF8eOzHorbxLJbd8xwH+pXW8acsFLcI77rmdV1bPbHUrXUJUmBKUtoCvt94L3g90wOguArrCZYPPu50CpCTdlPy5ZsvHKsTqmpCIUOXHQpq4LzC0Zviu4fyzWyqBLMWouNspZcda6gRBizsGFajsEtMhliCophfUgHFMZIFCRSfiNEGcCpEN+VCwqwsSaqkaq5NnHVPJtXVupOHgxjUN7c4LE1pZEEJQ/4H1DH1MoaQDYRt9T3wJSY11IOVSGw6m8pcBFuKJFijIrh7SIxLCiLR2mc+tkqGlPmbfoP02inzJOd2+Mb4G2WGfJP8M0iE4G6cbaMdr2mlJ5vnjaA4YuIBcXdJSDQqHbxwE3Xrk0usQoHWDOTAnlH8VOeYhjgv0tzndAXNgm43x+4we9MhZlAQXwQomLq9soKVmMBs/qdxRKbF2lH5vIKHUuN6Ssyt+/wNslA7fPHn0QjmRyy7GkHi7X+TdxOi+HUpFarOSPmZWF5Tn6K5by+MhU5oOKXft4q9PhmG97r/qkQkca1ZclK5cIGTt8pNRXUHlXmrVSzjtKzovqoQCOOQ0rJXWfebiw8LWZ8wmIBX6nmZIes4qAuPiFUNwH9WpjlRsi7ElzDTf2tdPOp6QvtO73KTsNaMkEvz1vrHatcIemKOBrm4I+NHVrhng0KU0KXaEQlfLt2uowxGaA4/EY4KmyMmO6Rp4uxmVUymPXVpvm6K9F8zZqFW79WFdJ+oGlKYbuovxTouOe82MLN95Ses7pFvCIJyVuGbTNhH6URVbQkElDyawbp4YhOuTZjQGHGfyyVUrItJJ8C5CLIKNcyKGgirmDNHzAKBsAU0bZBVwE7FWfU48jqATDZQmAueeZuGulqpeqGi4kVjmHFHGZmx/n0BazzlW45d4piA9WGPicR2nQGcd4v94GkWByGlibxks+2TwDIMMG+iDqdst5ZTFOq5S7FbU3lHCsFOD6PpC72BVDRQvwChtkQNrluT8Du+frLHm257m75xbKD22WFxUw9huUcwu4XUAwBh2Oqob2PWuBpr0yKwkWpZm9snmdR9hIQ44BqK3bHKobrg4AuwdyI64WdQ4ZUBeAt2czPMpdoyTLSHo8QV5cFzGSMit3/yrTAocpq5hlRO1mIhpwl3oX+AXYhVWygm+TPAi5n48DwHp8b++DwOfb/2X7Wn36O/v66deG689+yOHF9zcm9gXYbFmye/b1/ttf+eSD9Yp+9MGnjx7x0299sH36wWHj5Ppf/fFP9v/yn/9v8fDFj6+YoIKlDvAyKYP8zqOYyqsUGpUDLtQ6sSlqZ0ZjBadeia3C91HgLDJsJ+Xu27C2egh4F2C8KH1ncIxRg3vrns8vcdMzQL6bFieqRQk8wVwq1UsV9j0rhO/mz+rc2dzrZBk92S/z6g7ucgG9059YutAMVe98yytqywlqC3LvilXz9HpSAZ+/zqpC2WjSGN9bFMHn4LiMvpTQtyoah6q38SGEXWyZC7NShv8yWFuG6OcB5ruBZtx3wL7eXvaujN3FkhmDyuVeP6trhU17/ny5tk3zzpVLqQFYPdk2z8rexRb6ITCGTbTCvfzMJhqfN+tqmo+xXImHrCvDOdTFTnpelk0FH9v9W/bMZ3C1qG1DFxdL5HtK3UW1uyw/g8CTShb1ZKM9/Y3VpUamJFS8C8hl0xRlECD1yf4Yx0XZt1pzOMYFohY4CxtntMrd2s3ro/Ky2HzeU+aWyv9pfikvPn89F5lNqtpZyTvvc3p9PMlDYGuclTl9jqqu1n//7379q7/xa1/78Nvf+Ki+2lj1L/7NDz//X//gpz/47Pkb0glO/UifsuOv/cpXv/Zf/6O/88mnT+vm333nL+L3vxiG7/64e/md7z0v6n3xh1IdDLZCbjXCMhngGK8LxC36x3WlJMPG2nK1hlqXuFpFZRvO4x6N8dIzRy1qAbMlTpoqMk1QLAfGeKqqUCjSadfg+sPJ9wGJNso2EJV2ALkFxE5di1LEuEDZ4rBcGZy7Moy4puGUzk3lHK5d70yErisrow88jN68b71hDKpGy5hL8wGegmXato0fx5gP3cBXF83aaNPtj4NetRWNHkpDjVxR2h1H/+hipTE8nhLJ3VQx4GyMUceUZdXWssDaAmT/CuD24RhDN3idcmKtbQ+ge67A/asC1YdA9l1QFe+7AFTCSBe86M5A7M+1fM6EPYeyCyB9F6iF+raoZgUONKpfAOxsUzypZh+A2+X1+bZwvYcN8sNMWgBbgGDAU8DYc3B7vuxcJQuQfFpGHBUx7HNjhqqWGBUoBdzCFv80ldwSIzbjbnquwC05ueXCrLpxHB/FlHtnLB+HAV1dlPGlcQwB0LKYXSpuD53vK6vhMpSOhx4FNQ2CMBnplGMXVdWaeLyJSnGlQi/Jrg2h1HD7ARWomyKTqaFQhVpeY1rZYiGccRzjCoDMWau53Y/xBlnPtbNxdxxibZWtrdZ9SGgzND4mmJ4VBwJYJK8qjRzXlU+5g804XHOKujeLRRf7HMgqVrGpdHZOax9i31pzAQI2hhRhbXwYw43RXCvWdTeWpjQIu9bwMIb6VuNGOPkoJjTSs7gY8G9UEntht40SfUVpjGxcJXGMXG3j+7Jl7wAv6gnP1LGLSvY0BZAuP1oJDccFs7IsldXV7cA9/NBU3mOoJjtYIr8FXO8Usg8B7cPXD8/9B6/fBrOMC5dCxAdcSyYoiztcAaKTZwaWTf1e2HIgsgNxGtyhYhLCD81pZbQev/F4q/6zD6/W395c2W+6D3k1DnRxvKXb1cVp+vHt6ztF7uYZP19vJoDbjemf/vjF8bqPsUMKGDM7TaqHLd2snj1X2L5PbftQZfvw+zgHsQt4Pbc1fqishXp2UcuKZFBArbUJMBBMga2pkUsWLGKWfUKmZqpUqwfKbOEouEDbAmpVMSsE2AGjKs8TMTz7a07cQXHrIFolWGwktC3LCNp7p2h3KYOhDFb4BLBgDtGjXg7ZuCUksqht1dCs8jpnjlDeQpEbeu+VrSzUtJQ7C6WrsdFqZ8gfh4AyDUECrUBhZWzs0yi6UVUTHGySq01bh37MALMAoriTQqFbrWG3h6ZBf28d3JWRPgSYu/wmS/4tbJVnhW02KoTFZjlllj7o1BoUIKGIKVIMSYI3vllJlULiGBQAtfghF6fgmBxSOWIK7KpV6Y3hiKWqRoqymVoHOMox4qZR5T4mX7dGt3XSu11alLcMD7L98ZSBC4hbN5V85XHLF7qkmJ0e+ItuMRzROgWwO1kpN0V5i+nNcaCPLjf02azMfX57oEW123Q9Pb/u5PkQJb66UXEIQPgCEUYKlTemr/zopR8HrnIiP+CAGNkj0nWGt2VabJRdsTCdFLmWWAeS+OWxg+WPUJpUdUG5v/7yywcOtwp1RCLKrfDFTpbK5dI2q3DL/vi+Atcn5CoWAQAUttedPz0vattz1e1+oA+frKnzmfYjywcbZp8ycsmoC0K7sUmPmk6jEunlgeTp2gGUM6vLebxFZdKuozTApvHs+aK2RRT8WHKYHipvhbIihL51l2w2wx1Mm/7Akqm6AEJruBw/mOLwVwoRjEQpW4xicAiJQpzy6Qs0Rke5BZD1QptB6UskOF+Q6qLkQyQNKUKFOismv6lZNZqgvr3/QEXHVpqnWvpd4scXTfoi78ykwoWN8lU6/kyz//z2pL49V8w+tFE+vV4slm961mtTYO9k+zs/Xz7E+Txs88SR3mDE9iWs30T96lY9u2hT9zLxmz+OWm8tqQr1yE6yh7dPJoEUIw+ZVA35ZqYPPY+HPTvWwl/A/C+q/Fiz/YrQ6mJLbz5XhMAE9aQmuh1I/eQFVFFM3UUShe9zybBdPuTyGlP0vIPEw6XSW09pZ0lf9NDfT3m57R46KklqyzrdSL5+o9RG0+XvXlCz+s0IQFvEgvqgtqanXWipyW227loN3S/EZvWDk8X7WycOjoVuzBiD9D+7DSfFLdS4WvFJfftQdbuobZkI4PbVqyEUVW3Qk7VyUfASLRbKN6uWl3mn5UXhvFP2cps/dlkPcx7ubndQMka6/uKVzr0v+dnlvg5Jyi4T162wrU7K2zIauUZ3aYa4MAu6zaRyV0r5tdtRCtuT6pbHm5JVC1vkbGHUNR+/tzgNdwXuFsUt3APKG+M4M6W+F96EZUgF7mULpJ2VtWVVwFgM387LpkvO3bUN+zy9hgS62pT3K+v9ZQD3XVm3P68q933rn2fhvisjt+TeLl/UfBRdzDbHi/p2sVR+vP4KrVBRmY70er+j6zCU5gIKMq0SgjoTStanT75SLHRv3ryk3bCjY3FrQUbxXZHeosAt4HaBuFCDxpEOKLqIR2rcppSQQYkLmAuACcCKdQocxZcORxhbnwAuVLhuGMU1Ne8OxZD8HsRFjmx88Pfizz5X/RZLZKFi84x2uAk9wfETN81RW3HDUY1VmwFp11qRRy6W7zkiwiqNlGxNxrhi4Wwtpr5McVVDli5GbDpj5dHYq1Fr8af82cjYL9JFjvtX3GlL/bCjAKAKlWeEQecEVGGljM+MPFvvD4A5xVoZLUNDsD61pM+KCVHWcv4bADTB/wdq2OUBsIvfGlC34F+obVlRVE4MHFpgew3Yb9vSjyigGO30uVLB2bbEixjnBL8XFLvPSjhdpKYFwFXUIMeWjAAMOkr4zsRcNnx109HusqHtTV+UuB8noZdjT09dTd04UGhq0v1AzxlhoIC8iq6sojcxY9S12CiDwmD6yWZFnx07ss6Rd6u86zt+g6obfGaN8VK0HSL3blLZAl7qVUsJAdvI19WqKHDV4SCI7QD0LcswKnt5UfJvi+9ONcFYXMWbVSs8jpRh6Fn2j8JKoZVz+ZCycm0rI7ASLDIywCqj8qpAWJBW0zT4u07gt9GiS2iJbSLwV7uulO8HDIfH5JSGghZxtXpSxCJQUAZTJwqDVoCaMLVlLvB5HHKqFfJTUIrJudbECwTWTc2xD7lpK+46n4xTyMRlnIIjaVVzoj4Z5N7iZlQ+6wJ4cWSkrHIvhipOyL4tko5yoE/5mKjLKWrcAZGzyMWV7JFBi5FMrDMWC5JJMYsHQC1UtSj9Lp4R5SiExAVjGWXM7N5rqG1jPMii1gVzXdY9ZdQqfJI7K2YA3WUbGKrUuDIp1l30TKqiiGpU8RxF5xH5b8i2npW2Pma9soZHVDnCnJhy1qTQoY+VNsrDiUipfIyBLlzNj1QSqzL6enBkBgwv+beKBYoPWHxxh3dgw4Y4GGhoVFFXM9KKoY4PXBPO33Pb6Cg6DTnligZ9adr4rNIaADeHIPshMOzNOrFK28QR9iNxsYfu85g5tVppYd1DgRvZwlrW5ex9q50bUvBbox3MemH3bDjpAFfn6ccgwFx8wGKzndTucaVa6LoNK+oTHQByFYlZC+/FqEYn6aHGxbSj3DhjjI15P7RV64bQbba4mGZIoXtR7FTMXd+41o0R1R8N8nIz1LzouKY8JqNOGbrZ6Bbro7HVt/Uqdv2YRKA41Y8zv9iRXADcLkC3Jh6hzIWtMiRHUOIuylxRebXYLI9Z4ExWVLnRWptj6qzWcR9ya3L2jsljIGlMMKUm1SjVjBDqFgqDgEjAG5E+i2+UskOGzFpBMuNCzj3kEphnmFWAXGE+HwBVYb+MWCtMoYqtFdvzdQB0W8agTg5YXs41/JzMNSPWF8poxSbnHKLSNU4uVqoBzEUAIK5yEbZPyJSU3MP3HDm8WWl8JYMXtJdtqqA7FjFOsduL2qElhipSNFl7oR7KWoDaFeEaJBWslzHPoK5gzvldsnYfAt5z2JvRpCY9Yp26cpxjUkNMKJ8qAHVR4i7rQSlbFLdL+PQ8HYSPFxQuMhvbKZs3M7xdno9qKknCaJnLPkY2CuD3TMlbFLmXqa96skNDvvKkDp4xWq/SZe6antyI+Qi/PrdvPlfqitIYCE5HxLgRDqqRvbLwmM9bGc27QDBAuSjbZsmjk4QfFWGk2sPmTMTXktACqWATDWOaBdDCyWCBvrBaxk0WhoeJDYwNE/6/s1e9/TBQtU2xv82qu3YqB0BYoxAENANkwFnafCTrR0/zN75y+eKXv/HJJ9//bB//3z/61124fbFJKJtGCZFkKG8d3Ap1KV8EmbVeUdYY7L0/3wT8pqpkrWI941VxNU96eQ7Ym2GBIjloZOhATYnnpRT3zK753RD4fVC49IEBaMHwsjJbHEMaCVj3SQF/iRX0Gn2fAqAXsjBP34K+GKSUCd7OimDAKjRn720PCDwlLs0ZwfProraF61IaofCZYe8Ei5NyfZEi47CAftI0AUpcYWS25oDzA787J8/LfjDsFHWVAXWxXBjmDxwXMKvTaMr2uHqdTaPZyJfB0/fZMGcFM378uX+1x6KIVRIFDjoKkR9n0+l9TFGIYP6XvT5X5GI/2Ddg8/k+oc7NutI69VDdFMUu9iuqQmDrBJVn4MrDbckdLMpgt4GZAhfr5/n5veUPtsV6D7+Be/uI/RT+1D6BeUPZb+k0nu8bY+BQo5492KF2CN5bxYK6QF1k3S7zyj4W2Dtve1pvUd/W22kAoVgWI3ECkDsPKXm0DaaMWbea1EvDbRmVceuL9h/8zsdXv/krH3/1P/ntr2++/tGq+mf/x3d/+t//z//uBz/9Ys7Mmrf79V/68NF/+4+//Xd++aur9e//4Q/HP/nJvv/eZ+nzP/vBq5sUenTMDqUEjPC3Mcl4KGFJoszd3+pWKPwQ8cdaVy0KH4RMzbreKFbS5AFKBzQ5Ec+RO+0g/u/roiQuJ58gUWAsCbjKQXIileVKQi+e6lBAcEB+pYiuKpdFoSDFFbhCPDBL+2gDdYgS2Bo752II46ZxLmFeP/iEYERnEThdXgO2xgwyPIzm3nqsMvJHm8ohqxP0QnyIymiT9byvunKx632BaavWVN4j+1InrXUCyH100UANq+AKtFm3R6wHINKPoWR0V84g/1SO3WCcVbZt6nwOTx8C1/PX73t+ftw9BK/4kkoqhdIn+c35fkQQsjapW7GfZdnUURBwFjQyzENgW94T88vy3DKr7p6a9mz5ST17pt49vQ+jaSMa2wLQ4jlE+Mu8JOmCcq61ts/Pn5fdz+sv39+0XGqtzXM0n05qV+TETpbJNSkeypR4IEpbIn0sUBbrZLhgwHhPv8Fnhhfo8nrZ10OVLJUceIAYfAeMUapeJD5i1oe31j2Ds4TPSlgf7wHlrqCm8ID94HZ3/nyM6RhCLPKD231/WDVVDXUu+hCTDTEna9UK4wo3r69hSX4qXCA4d2Sv8rDb6xTqoiJig30xVds9a7WllDpqLgD5DNuVJxz5OSUyNWoakdkJWVgp3S0BcoLiUhjjTMpZPK+tQmStu+1gdzbbAM/LcK4ao+ymclUk8iNOKqJ15xO+88ntYCoSKrbGcFBqrIGUueTRLuss843iza4PR0ZbCqJfZ9hoDLiDPcP4R8EIKMacKx+zT/0xhX7HavVEiR+0hOOcLnDMqn0y5anC7eFexmxRCc9AdgG0f7V75d1a59v/tfd1rqB9CGgXlWyZTueEtgpmR2fQFmhrCjdYgG3hDtCjKSWRI1vYXk7jHDIqKb7irnT4MSyjSKwRH62r4q8+WW1+69GWL5zNv9JuV8/0Bb9It7JMf1Mu+GOE5hjHPWX57uWWvj9+Ln9+HPI//dGLsPMU9z5Hp5lbS2ZMGoFr0ejYhMG/T0X8c33xC7hdrJOTmKTEW1/qLVCGzFq7lARDA2Jy9OSqlUSYZmUJzpoK9vuT8z6rnHLEYRYkZltXQaJyZejjHqhNDFumWlsqClrc8NAn15QlKlXblO4ra78E3pY/luEgYAdTmRYVG6ydAHwCigoKjBsoGCgj4wn2ycrUBi5e0TvvahSzeGg5JIuJOXpFXMPW2LKCdWkvgLbF/riylWBQDO4eqKAvGuz5tdYWwzy+D0npJmMESyiLrauiJF1g6WmK/kJAreWd2nZR36bIMnSUVtupQGUCugbK3aB4cMVeuQkUfWIfGzI6wSqZY6oFYHdA/YUDNKuy0d7H5Oq6HiGLKcrdZp2oWDujtWI1p5AENsq4YFWGfb640PbmTehXm0r6kZFHm64nhd2dEjcWd7yvPm55O0NcDBjcoORHiJ7aool5S4G7qG7XdUW/9pVnxUYZ1ea3VU2b3Z5++vkt3YR8UuDGsVjtsqlrwvMUIyMm0KRMALe2SXS4QY33osBNRICFuZkycZf5gLr+ftrGz3WiPFwZLmz1JUYFSdVbysOtsJv3X2oJGkYpLoeaaM695VUF5UOxBDZZ6MNtXUR8uyEUBe51F+ibT1f0/ZcH+ubTDX33+Y4erypyphVEYhsa1KNVTd9/Oco3n9b8g9ecvvE46+8+H+WirWU3kGyrXr/pUV/9LmXt+R+B5Qu8BciFIhfj+tN0slOus5Ra4Nma9x1fGCpcrMXvDIAb2Wrkvu40QG1CZz/2ygcjIY4ckkV1k0CoJSujHnGiV6zJbkcKbxxVw02WXVXKkdOTrBXiUfWG9OOKqJ9AarF5xAEGEP60LdZ59pWV5pmWnQxK74xUKyPxOxeUej9l354pb8sxvKhsnx8KpM1dOqluT8teHPmktD1X3S7g9pjuKXGBJ+y30aG9pmpf5fW3nkn7RMmLz3od/p8o5imKYH2m9ch0qMWsW8oeoJsRJMXKGuE6yjheK70fMscDyfCa+bHh9tu/nB8/8vTypaXD671aP9nk7nBU8uNDVscds1rNWcPIuJ2tkosbETKIoXhGLSgU3/gCaym5xLBOLi4VFXOGodjAsvFKrjZ0uY1Eh0R8YeniKx/n6B9lAFqM87/ya0L27U6ieuKQfAA3gCdZaU/GfIkK91x9e26lDDXuMUxZuOX5bKGM6Qxp8alPqtmH9sqztK8s95OoaLKl3k2FJciHeHmtzbPHp+zb73WUAG5lh/vSvmRTMoYfWijK0GVCS9URV61INXBR5Y4d0xqyrZ5ZN5NK14yUX0+q2wJkdUUqHCbVrd8TuU2Bt7laUTPuKAREkoaSc1s+WkRu9tRtXURaC5wtEBeWyTOkhaJ2sVsuaRdL5u0Mfucd3tkqz+dqAbmAvQY53fE+wEVLZkqRfv/jYUbuwzXft/xdKtxzsPsuO+UlRxfLlgcALjJTp9zaRBfWUWsu6PHqEX34eEU1wNn1axpQShN79l7odrwp0A+Pp6vHpLlOXdjpPWyAMcrM5pTRCpAL1e5KGcGXtUZR89kD+dT9uCfWldQaAdFEa4NsypGQixtTJGAawOKxvyWLnNS6Qc+o3NzXxtDQVGz7sVie4uH9yMcworNOvaneUgTDNrlDTCBG2XIkBEI5MxH6plllIKi1UlDwihqOKlVtRtkXWjFQ4qrQF+vkcuE7Ww6b5Yfq4+VPBcztjZUuCRdoGOAGqOgoimN3TT0ALiTeBdLuuRQ15uk1CmA3blVgIZTEPvmizsUjQG+EFp6uS25sCZOaD3qAoDiD9Jd+pJXG75ILuMVvDogL9eDymYHRYJaLOVi3S5HWrIqUrfSMTH2Cu/hcY+hRZ1R+G3y2JyS0llwAuIX9dbOSokaGijcPaIQKhv9r+LUoI/BtATy/FKGhsgRRfrHsn6U+14rpOMDBSmiFIoEx0OMUiq3ypdUT0K0qGsbJihlVIbB5TrYW3x9Ucg0IKx3HUeXVmtIwZdUCLpsA+0ADj5oyDbc7NDbvnX4LwK0rJ8MwYoA0VmnUAFpjgpXpZJCUUCmEz1hVeQ+Ay7DKxaDQ9EjCyAsDAD1BWNiAB2sLVC72xoNnrmsa+xA3tUH2rYqmisYqnYcelfdlHwCBmAIiAxJDAYB0FK9YszGchp6s6IS+ch9VqjQDWWpYK0PVG5Gta4jHnFW1agSZuuOceVuUBzPIzXnK3V0UuFDrIu4XkA+9big7YdAPXIpevxJIP5Q2hABOVeyUFxVuZBwtE8yNOfCSdwsb5JBCtgqHnS3QFiB2iEOqTK187DMsk8c4Zrwu7LO4UU5gFwORiCOGDTMh2/AksysAACAASURBVFKSQFGLvnvxwkdB7hnQRTT8ujQaA/VZ0TFlAuB0GsYmGccOHKcZBaljChnPUfwAMaVVilGJjZIs9M3qqThAo3OPZRjCbpTNDWfyosRxBpSVWkUcLtJnk2FJfRslr+GyLBrfY6pUKoD3iOUM6A4FId7Ls0WRbEbrxRWVsJKRr0wjTyrN7eMLhVvPmyT88vUb6oPQao2Ua1xPE3yw6RDGECXDVUA1Dky1lE13NfnGkx4sSR1IDWtcwDMNKw0YixEgHSsFm8FSMylOQZWbdciq5OPCo+nCaoVQHp9oQCcTpeyway8WyrN1Pr67SeSGZhH3UOZ+cLWCb7UNUXomqXWWoFe2kiEVGIsM2TyDXb2umgwlCebP4Has3cqN6eidaZyPPcZL9iSt1aY/BF9rFN0yuVaoKH66GdoC5i52y5hifiYUTqjDkpWLTvSQCMUQQ64cJx9hoTT2Phmdi7oPwL+GyQkq/pGV61SxjT5YrVddzmgFwq81rbTZQImLYxRwlimaho0ehMYF5GrWNYpDkO7nM3oECAUkPUiGteUJ6gK+wqYZ4HVT22of6NpSvjSoelaM4IeaU9rj1KWUBylm9hjnmuydoQ5W0Pin2EVjVij79FTCxwppTtqZKiE1SLLVagV7ZqSBZ20x+DYdNfMDCuCyzTzIg3M8M8pXmWHTvEDd8+c3bK8bSWj+8QJqobbdrBsbxiA3IR8WQPzQohlKWSu4ahgFte0tu34l3nVki2Uysm7xGv6ogLdV9sjL1E0OttdITceHi1Dk4quOmEKZi2V7MkcocINyCrBX51ItBriooebdsevbed+BqMcVD9B3I75d4G7HVcD1Ac1OtA5X2XMHG1fWDl1lvJ4tm90o3G3EN0euoj7L513Uux3XJkvqWolNIoIxfmwkWgBhK5ECG8JUcvYjMsPZ2JWgk5k9APACgs+ni4IXwDaXhHj8zvDYvg9hy31qXifaZriUgJCBFGOoAHzftf5yTLxv2Vugd8r3zRqasS9/fijJEZJtJtUD+gobRAkAuI1ZmRrHKs79xAbX0XtQWEkqYhsofUs/QLsGGFdIUItejN+wjwJ1CzTWJfObJfs823KfYO8EjguQnVMrMEiOwZySkb7A3aIYFtLCxWK6ZNbdrV/SLh68PlPuTqPs8OuCwnBeb1qebOMXuJtVBfG/Mzm6osSFcJxhK1xuxadsYUGbkWRUcYQNU7u8XtRBOg2VIBdNsjqfJl2dIO+7VLjL9rBuhgK4CHAyShIBWuu/FOI+BLeTEPltbSPALsAs9llybeOQoaBd1j9fPgHnSYV7l4sbBFB5QQ/vBreTrfLPA56/pBv3t7aIS8kxSr8eZNn+Nd9xAbsqh0eK4j6i1ucBMD5d69cX4e//9scf/9YvPfv47//WJ+0vf+PR+p/9/p89/yf/w//1w7/4YodjvDzQ9v97v/G1x//df/V3v/61D9r2D/7tj8c/+dGb7s9+0n/xH/98f5uGYyoyitkSGNM8TNat73uUTF5Xs24ukNc6+T/fTctmql4hi6agwizscxiSrgoPFvGHhm3F64vHOftuOHZwa9WUh0OqVtuKlB2gnGWmkp3ctFuMFiA4tFEl/JLo0cXG9+OoAWoBYo+9DwtshbNq1/sMcdICfaf1bDr2oaynVIGRsmqbrh9GBXC2ah2i5wX7UoBLlasA85d5deWC1dQC2m7XbZjgLMRSMkJli2W3xyEqhjMPrZrKRWt1XteVQ+SoEB/wWccQVUpphf4BzGvKJQY3V9woWR0k5xYwFjBVUoJtL8RcRQm7QMxlHSZGI6Cs+1Ape76fhzbGC7h9a78z6H0IdAu0nW2Np8+V8dsgrxb29+VyuwBZjKUXi2FtbnJKmwkqTbbBWH9ZDpgMNWzZRzkw7j/HUFTJoT1bhr93gaxlXw+B7QJuzwCuULx6N2i9b2U8qWLRNQT0vQ9/C7gF5jqDsQuUfTgVyvX0fgIQAgkDhuXNNC25u2VZznmrFFS7jL4Lso2HGGKNRPFuCCPgUj8E+CtZP1scY9gqhrGSsUP9IEgm5eM1Om6XMtwg3gPOEo5YH0kS7nfq/DmbZmCFMDnyXG01m2pU9dZVThVPaJ9ywvQwgG1NBYDOKKjNeQipc1oh9pYOfWFwymoFm2Xpxgh3k1i7AlvXPuRuXVs4AJldh+A0Vhb9EK1c5yN+b9yrUfSBdt+Ug44RwUUBO7v04E2MZo0kYGtUxJsZrfJ65fShD8WmFDaXMUYKPmufYqQ4OqhuyVSZ8LHqLYb7Hqhn59dFTeLRJCyWmezgW/aOx7Le+5b/5df8L4Wyi1q2KGgfKGcXIPtwCnvoyQv1Dtqer6Pw1VEwqJPDpSOQHYpjKhLPKdlEOigiGxnXDoYdqnY6x5CJLit2xqj4bNX639zWj+GI1FaGt87mr1RmtdUtfSvVTLvPaff0U/re+Lnc+Jj/5fOb+H+/vE1vvD75dALiVsbKgRvv9LgZMXD013yUG9V0jCTFqaQ+e9RgAMJqEzAFiFXkoN40SG3Fa2NsUctKJhVGFW0FJa1UszU9Wt9lWxKToqeqXgOgzuvW+WR7DEWuh1kblhMpX5JLiNG5w+uISCYSxtSV4qPyG5X5eI3zVSmlY0yD0iji0IG1Ra0eDAYn1a2BfzYOF5uMyzr57LVtYFilUjLRmGJFnBFipPjoMPYXgw4aUbaVUYgRE6mjq0KVMwCnU4CzrKtIsRdk2U7zLQEKa9fi67F+yAn7rNtUIwPXOIeyVPS17yDuGbwt12V88+gCWl1FCGAQ34KBI6NrjMEtlsmwQF5UtA7+RbDZCJl8cOwcbnOwePdFiQvFrQD8RjgnRoIqt6oRdLyYFjAZQFx8lwbdjizWIochjke2DQysq3UV+9vu5N2JxrYvdh9K9NUFzEP5ow+2dGXgfc+IVeLPPKdv1rhOTw8ocK9WDb059vRo1dD1PD36cAK4RaW7auiz6x09f9PJ8z5KfPFGjcc+AzrkJByDJuMyDcdAsFDTYxJbCY29sIfVb9+SajrKfUPa3VLyF6SrPcXhYlbiQt1miDVyJv8GUhMWBS5GP201C5GWUxI1lBXyLlkN7SQVcJrYGRIfp+kY4dJAH161sNMqR37n0wng/tKzLb08DPR009DLI+VnK1I7MLZaGK+frkh9sadcaYwRonqM+OWR89OVqBcHztsm8fVhr1hdpDu75OVXWeBtZiSMIH5c8k5j3QXcTtvggAHYR1P4od3yBIiNrsVZRKUie24svmLf/oU1v7oV+ezFS+WjEZ9IPA/KD6uUrwbt1RN0fukrTaKfdKgOfiNh3JJFZuh1m9PKcn5aK9gdF2CLEcY9YheZ6HFL6lZLNj3TypHaGcnbyGW6iVxg7pWV4TtrCrtO+T8/Tlm1i+3xOcw9n1+Ut5XEN2WI6+7xcP47LJSxf/ukEvV39hR8z+76Km9/cSXNU5HbPCj6Qcr9K7SGuxxrr0ynRG03JJukIP1JtwgtvypWWhmje/mYE18zZC+8Dery01/Iaqwkuo6P+8/Vav1x2n9+O/ret9XLLkGWK4V53WVZYyRvArPlCkOS3+gySqm0iNrSaRmuNrBMxnJEUv66pY9/8VtosJMze/UL6uP87/dVAbjTrniyT74HbO/n3r51WwJDOA5Qe5VczXQ72yQv0yUL97LW8GS5qli/fD2EtzJxAc8vG53enNkrz29Wd1odPMyQoKBI4l+80kMxbpiVOnNSioRAt+DZxzzZJbue5TXqzon48UL9uCw7nS1L/u1qx/Q8EX2gib5IpB4NRHDahp0yHqEnRelkm7zA24oS2dDL2B+YxtuT6nYZvz+lSpTvF+Nfd7VZ5zbJi1r3tN0CfosUaYbAAL5n4tJlPlwFShbuuQL3Yf7tu9oTD3NsH67zvuU/jwr3IQQ+V+IiA3exTkYO6yNT0dpd0kfrJwXgPm4tdSj4bWqifqBud6DPXn9Owyw53pqKVtXTMaXBwB7Up4EXiFt+sxyKGrdmosZtBfxkUeEC3g5w3oh9sVSOJUYNai+LU66ocdHCwfAalh/GI9VxIHOWhauainM/ynaz5tAPJ4jbp8zDcOAhxZMKFzmvUOQ2caThDOxeoMdSLJFTUeFyv2eq12Ksk3o4qqFqcz12ZVoUtuhzo5ERA29nW2UA2g72yvP8xU55BSd7KHlTLDm6y1GPbVGc1rPhBJvoFCjMamFAWgBtgFvAWvztBZLOxQALxF2OFWTjTqUCGEGMVCp44KRGQt2sxj23ewVgWcAtQO7ygGobQH8XI20BxjOKRu+u1wC/UHqWhodSxZoZ+1rW+JCFWviNo+oI1REA4vUaPWrahh6lihjZlDZ5KI6lTQHR8dN6zbRdpS09NpV0+g6A4v1M39NrH+kKeTkoytWKbo7HAqrQLJiSFohi1cqjVUvhsOdjtcp9znSLKvasElSEua5Lnq31XqJzbObpQ4ALqgal7GR7XNPQ91w1TVHeeoRVzeDXxojqrwJr6xnoYkgTr1VONABxZlWshxGKqRWK6BHK7Shrm2nola4rgsVMsTR2brJtHnoymw2lw4HQqPQjlHpRi62T+MDrxqoRSLSaoK9rrI69Fwxyi62jy4lSCjrZOnEcta6ror7VTitcpIsSGYZXOeC7KSAHSlmjkvKQRiJltnwWTb4LCQrcPtlsZ0BZRozzKFrB7HwidmaCuQowd7FTxlhYYMaRnz2yWUvO7QRZPSAxwS3MwL9YFpAKSCswShUSC16NAboHrxe1bkojWbuBGKkclxDsxbAvKt3zeTh3NhTyBgTXe4LF9D4GGjCeois6eB9KuT6ioFCWKjEh6/YQPbfG4FhXK0hcFasuBlkZQ12MBJALO3NNXlXKSQNDZ9FsOQmmWiWFEZYjAXgGrhEsRTBXxcghbDMHvCP32aH+52Q5jezeVpmQsV0BxQOYhTyyih9ZnetHl6j/k+tM/PkNhDMjGV3Ruq1o8JGOfaTdCI+diLL6vDK1HVKIFYuG4LY4XOdhUBonnlE+peNGS21QkimUV4bUUGo7RK2NqDEJoRgAxb4R9l1M3mlCvXqfKNat1qZkbqMWqHaVAxyALG2GuFDojrVtLxJ1uXJNVhxNitb61NmrqqVb/1pac5H75CMyvuBmflFVcgjHkHNjVtbSMe6OzrQmZZ2UGnROtjEMmbEcK1sUuW2m8UbS2sukCoYaF/B4Oj459bVZu5B64BdAXAz4DIkPEKsvilyt7uyWvXEp+KRCyB4uUkOIFWBulOI0jSYXWvc3ntX2NqVxy8odJRdImwrQYQ0VLsvolHKA30OrAGdJj5LH8+eG4d1NHHIa8BzwFZ0+AGHFygIEX6yqCv7hu4Au76SsXSBt6W4oVeucS4Zu1noVJScLgGvMGrWZMaUeSl3MR62VUQpZsNeWab2GpJsVIProYTMn6hYQTc2Zqu9qvzwEupDK4mKA0TJPPBoSsyPjG8l2YBVqyTYxjQC2yK19zGFtJOpeuMe6RZ1aSsaljcxDzdkeRUdsV3E2t2R6PN/peizgFqebsBtRSQnruxwH5OaiH7FOgwaoXZS4UOmeQ9lz5S4smDF4ivd+aMUc2Ghs2xPfjuzspYztsh+od4PS6PaDdjMg8E411KJLxo7gJVJJstjHQMiO9rC3dYC8j/JYdaRDUAalkVGjOOTBFOujxQqlLwAwSncBd0Vpm6EOn6yWAXABjOHppwY25BY7ZwwAKcMjOiJMrFPwi3J2UeFC8QvoO6hKZaVKRySxNTaNAxS+p3aGMoCqRYX7rmPhb3LeAnihMgb0FW2PKielsrfzsgPaOlG59QyFj3eglro7qFsGEFlJMkE5wW+kctkOsdG9ylGScu3yPCoHzMOcExwBEiyaE5cS+hPgLZZ8OXaTFTRDzV6A8t28BfgWj+Iz22jAgul1Ab5ECIoq0PahWncBwueQGDBX2DqTetynQO7RZcN41ghbXihtMXaq8hiLTS8MVef5UOAuylth8x6rx7etk2Fiq6Bg13V+p6VxCoKvCarXxUp5OQ7wW5V+E5QacNyIPVoaNhm4YBOrOMZkXDJxNCBnlDG6bRhWySe1L8xIZ3h7bp+8QFyAZuT4QnGLfU9BHDksKtxlHqrDFiA82TbjLjYpcwFxF7j8/zegWxTC71Dl/k2ea+/bl6us+ge/+8lHv/UrX336937jk+ZXvvlo/c/+xXef/5P/8V/dA7jY/j//Tz/94L/5L3/3Fy+2zvzBH/5g+OM/P/bf+9H+Z9/54csbbRsFiJuhxP05HnbzeLKFfhCxsahwMW6tqo0ukZ1Z9Wk4JF25NeKFYXKhqzXcb1A6GEuyHeQdOUmz2rYW5afFWGjav222qOukELKCOBti7gm2skBdiyMGYBSwFaI/dJtgp4tAzqKeDRFtBIVtluWAudgWxXEArnVl6ll9W4BwNwz39guIu8Dc86nRGk6JYCns0VjPGZE0EdtXziWAXsxD5zLnWEOJO4wRnIw3bRMLZJ3B7ZeparFepty8pYBd4OmswF2AbrEnnpWwEDtnyU5pc/sQvL4LxJ4rbE+wFdtmvD+PDwHsDGdno54HOL+Q4nLrPmW+nhSrs6q1LHvreW4k54q1hqodI0OwKM6TsvZOUXuCru+cP6le76Dsw+2W5bM69gy8TlBWH+/A7fQcv8NUN30HZR/OO4e3y/O3IW+psy9AtxhgoIAu5GPXj8iarSKEXLMK9wzk1t3gQw6DkmGfyFYr1m5Iuy9IxtuGTRMmK7ADOlwKsJaYNxK6sDxHVA/XF0KwPVcmqM1HniSkdn1B1pgqRNiDm2rf+71RvIKFM+6JtdW8G8LBanUBxVKBskgos0ahnrIbU8a6MWVYKWsYNzjLdteFucCKbQ161xh3HCIffemY31kWF1UsugHoxIyZktcLVLUO5ZWJquYSoCZ/9aOr5lufPkPRV/6DP/yBTzHFwUcbho782GOklQhva1uS4Ua4WvMJ0C6gdp6iGJ/8gchBeXIgbp+8E+BKHORLlp/Us4CgkLkPsfgLnqAt1LGoJC9tjNnWuFSWl/L2Ymk8Lgrac6tjphTuWR4LjcX6GFPiJjN7JUllhrk0SksMQpHLayND1pzhZqBHaoJhlAzDAhxdQRUNByjhA1S4UOBarR3uuIdRPKpvAHlJWw8XUETFPt44s9Z2/M1ttYK/eeO0jjkruKgBfny28+mf//R1b3WuWFW5j1NU07seqCtHjyhDlnj2HOsukFYE5+7912hUMYvBMoQVYCqUbIyo7p0gLCvUfAPooliecPwigdQZbeD8Ge+UuPimJzUtUbYpRWVMaQ8VYBu9GmKQ2jQ8IL1RZxnK/KwG2CWrTANUtybnt15jvssTpE1ZIxyrVPASaZO5Uko6DMUrCDoq1H4iyNlVCjB0yb0Vbti60SlTSYomGD1UqN+IkYd6xZs4JqiKo3EEs6WkYCoGJ8FjisZlKxmQVyVbiS0sMblQt7Eejz6xcqlasQtjTrBfbjdS54TcojFD4Qpfo6LCbSoFleuEoZkwPyFY6OxRLN9jiqMoZ8WIdpF8Em7MJORZwC3KVKGiBcCFrgLANmUnClbC3hCUt0WVa7LgfB8H5qohwdSZPcaBTxC3HBcQtcxqXKhwl4+EJoeLYxotAjenBw6E0VratHANZ6rbSYHbaOJXnrKDaQ7iNGegC2VuycC93NDnN/t3Tn/88s2k0r3c0J/+5Dn9h+9+Xs7mNAbxHdzzcfg6GvaBbC10fKN4dZXkuINNtKbS9DnLv52slBN6LWV+SmtSui92pMVW2fq/GSXuYrU83pBaX5X6Q0mlpr6YDJUcXDUb1sBGeVUJ5xjgoYugs+2mpl3v6ZHRVK+K3zWhYu3pui7g9qOLpkDdYqvcWroOieJg8rOVqNO8mCj2psDcz3eTCyBMnDEo9HSV1c9uUSdf5wnKNmcFhbjq92oayVxGNNFpuFPi3m2z2C1j+2U7QN9JpetcmyeAq8hZol/5Outf+8YHGRqb/+V//wuKsP72gVG1N+50zmvRvl6RhufblWV6NYhVB8HVcvrumKJrYRvMVftMOhO5wFs08FIt+SPF+pWV9DSweWOkiVXePzlq/cKKNEL5MiLUgcy/f5L9F7fqPKu27P9dAPZclQvl7RnIxflhn63Ez2rdYqn84MFGUf2tC0GtaKx3TF9sOR8DbX9Rpc0vWlwf6YsfvVHqDYT/uHuNGERK8hRSDs2Avup2Szq4TOwUV0n85nMIaEmPyIm1ovtWYrtXZK6J/WXm12of3bg1KOVDlH328PKez19c3gPydQUq6+m3Wn5vTFv46iJPiNJ4pXT9OsvwUuMuZn93TR999ffir2569X1/pN9bN/R/3gTS8S/Kb6NXFdqgZxB3p2Lc/n+0vcmvLFt23rd2HxGZeZrbvqYasqpIFVkliWWZUsmkLA0kDQgYtiFBI40k/0cCOLMNWzMPZBu26ZFJgbAg0wQsk6JYJEvFx+reu+92p8nMaHa3jG9FRt48591bryTKARxEZmREZJ7MaPbev/V9X7V2mb9FhYvzGQrcU7vkU6UtVLUHVS4qoJ7s9yQZtYC114PMl9xcXAz3GK6fNDV5S6PdUJO2pPeNubr5IWHsH5GKyFIe1KymnS2/58jUOXHnHqAd94oRnrZBCOabiQ/gdlHhVgBcgNtHSZS39J4hPe3F/RrXFTW8JmW9ANwF3mJvlzTxdrdTanhJdbo91qOLrTLq7SQq/WChfAJv59MBZPmeO/U91a2o7A7QdhF2yX+xDGOdWjF/noXyZ47u/8AL3gZ87y97mxIXHwOq1A45o8bQk9V79HTT0IOLc2qsJt6sKV7f0uvrW/r46jXfxq0CNPPa0sPmQTY6lJSvkbPHNd6q6VAwDngLiItp49ZstZkzcIlpWRcAEoAypVk6rf0Zr+BCirqWE4gLJa5KA4UWsYiHLFxkew6xrs/PVDdFfoXe5QDHMaKbVDTUrVEBExnJu4Wt8jJfvnoAXeNXkiuLXNtlatpVhTWw855TnC2UYascDjB2UeeKaaxvoCtRALawhYY1c1aGnnJWV76rD+KgX/sWbvqye+T1Yr+7KWl8Nsi/Y02UZPh7nmAjXbjId4DRVwBoTFj/FOIuWbkyF33inESaEVIJUHbIJWYVSCGSDTcaFSiVUdTNgLgAssgStidzHAeAtMtZe+YslKfyHCAXo5v7kuGxIvD0sbNHwLv8DxsbCAPoXc1kfDeHRov36Dwu/BAVbgfQj+edDRRW53zRBOrExkjseVWKUI8CZ8nYH13vd/QqTjSWSD3gHMA89tesaAXwCmuAsKovY6JdLmqfdQGIguzCtK3cqE4n5C4f4sIIsHMzQXM+39OnkmkwaMFW+U3ZO9WWUkdjdMZFPs65ssjFxf+yAF2gzWtqKyjDYjm8MgnllOy6Rsc+ZRdmG+NqQwZonXNzp2q81foAcpsWStlR5cJVthtSXnXejANUJKLwJADnxSrZtq0C1IXBBh6XaUKIirzuVt7UaVLkm5qHWJf3hyIVJAqqW6hBO4DHNkhmLuyAYOyH5aILZ6O8KlzKpKpqWHGiAt2xSF7ujrhNnIzSTmAqc2atG/FJW5S0sFEe0iCKW3xviBUHtM2Mam2r+7hTre8o5mleJ/ccbKtK3tMppMV+Utpy1WgIjsrZNURSuBmIKhf6ncC1PN541dZKO4xSjZGejz1X5SmxrTBW3LLjlcoK/RZs/eZcZNNYY8aSa2scx1JYlKZzqgvAtoYC12kMsGlkZ2gmX0eoXzUknYxzmVfGymNcATtdqaYtGdtSXxU5ZYt478LNhpP2ojrDhbAakRYgP0oXdW5V9Sux+qNtLOrFvpD3llatpbBuqUyRXrzq6eUehs1RK2VzMF7HiuxQ6AtnG2so0owOwRlroWBGq0kz71HOz1pZjbYPoaCzOIwfNgYyF80bqxAkuQ+am42ztkdEMlg7sTn3zZZb1w05W58yR62VKYVjLtS1zdgQub4N7ux2fJacvrAFVSIkCtvmPKhxKq2GfL/PtwvIRTOuWftUx+j3SNpKpS9NE1WOq2ZlnS28jbvEk0ARXk0xpaRIrJXhEAA5zKUy2y2X1rdNHmN0Tao94O6ZtWlXq4+ojBaFrd5JTu7BGwe5uQmmBWiTOR9qSiamit8Fo68pwWYP0SvMvufaB0WroVLe1jouCluAWoecXKUDlLZQM0sIA2r3uU6NdedTKb2FFxJGJeC/VssIa+VFkasOQBcq3cWaeYG7bYCNRh4TIbJcNwDGyMIFtI11/mFNxfuYs1rKDvm3WA5FLwCw4dJbJCNhIFtD9sbbLRFCA0fUMkDNi+7e6fUSyluoenEgSRDo4fXTDN9FhZtZIeTz6IMMqaBcV02rIB+EqfKW1R31bmXVoCnfUjU7xmiN2MeDMONCkwYy05pLqxU7UOeguF6rpnTQqXLROxWyRUiN0ibCClq8+NDBKhhwBFDVWHYf8uIc25TRvLLrtC6TqTAARrFFHc0thZ1YKpOxCapMpSzALLZBcASqdJYR5Ik0IKILVP0sfJpHmAdSw4M6hlvTKVcTrMpxkzOjMqPnaqPSeZmf1cmPrCOKzIl02CszLZB3xUkKznamqafq3Ey6AtbCXx1X4pZg/GMK3mtR7lY4JXBOsF4GID3j0UbgL4ZP0FzRFW270rUghAaVGEjyxEAQtGCy38V++b4V852b6k/5BJ9DAca8Awyfvv62dbEMcdNQ06JJ+k5172zhjF9UWvwHG2d5vjxe1LmKGb5YI4Y7qhL76FPl8EEhzE5z6bOBNyujUNzO2ymohmW/RZkk3kxok8FEo8Iy2qCCCf8vI6pD7OqhlCd066WFA+CMMW2o8hGKhOuaxmvZNjtXU8D1SUkuIqxY6qjhVONahIcplafC1qOcTNKbqm5gfTrYMrUCnE0oej62Rd1bbQMBDTo5UOXeeW64dngvbCNebfho0EQcLJlNHm3xna7aG+U7W3FKvdc9WQAAIABJREFUTLcSxaZqNLrWkk1ANh1uesqWwVd8F7h7HV7TnBpd0brD9y3AuGTTQOSP0TxR4toyGIIMQs/wGcvuK3VtngJAyun7ISADxoVMdQToFViMOmDrM4CwJuUZV4LZG1AeF+UKQK6ucbboOwBo6ZucLPu813/Kw/+dq71t/3+eff677A/rIhD+V//6X3j6S7/44eNf/uYXwtcF4P7h83/y3/3O904VuNo16te+/cUn/+gf/NJXzjfB/vbvfHf8/e9vhz/5wfTJd/74x69Ns9YlTbyobrE+TomfBHSxDrb7Cf/vUZULpe0CbdHWnM0/W5UjRg/g2lI6cBwbNrK/Mu1r27hs27WAWIDbvo/WOVtPAeyixL0LW2coC8AL0DuD3XnZAnkBVhcAvMBcUGGo+gBwd/vRLUrcXLLGsgOYpTbAuIagIh1miKv8fkDxlx4WaLvsG8DYGOVg95pLnR5ebhClvU4Zo99iPIezbgwYAT4oa2vNl5UhOIQVsCiEj+pWqFwBW3F/XZS5B+0zvAPxQTG6csdR/rg+kRGAq3TEXCkN2cJn5gbQF/mwUAVX3PtOoauYiXbz/VIN8t7It5WcWThrZVwydQgyag+bzli5bPTBuhjNF2TFahmextzsicoKNzQ8rlRgS49SZ9wLA2vJIz++pioqLg+q1lqb4+N7atdTeCqZ5pXbWeU6v8d80AL61EaRHmC5jGs71p1fO3yW43aHdU8Utfeh7Kni9miVTNQsSltJgTqBtQC+i/J2WR9qXBlXyAW+oSjP1MOUcts4vYDcmIq93g5gfboOVzhuSFnHyLbluDOKi2W/HikOE4y1yNhC/qzy7plVzUUlDQ+dHu2dTAZ0sxYK55WmG60372Wedkh1hQU8FDW5ccavGtcMMU9Q2B5UsxixE3jrrDbBminXGltnLnAln3ItwWozxJIOylxoAYKcjUrtGo98CNXeDimSknSsSogNyDGrZiNDAJz2hdLgAGABYm2zRrEdh7NHBCXuB0/PzNe/8tQhCvv/+lcfxZwLT7Fw7Hechlum9iFGd0VZKwOIaU/atUal3rDrCubFb6KKW6O7B3A/ifB7UFxNLTliOx3WKIgzd147XY+OClMENM5wFj7WgKCW1H6CvfEbS2PxsyAktJxYIJ9A26Nydh6xxQgOwC0GhSRr1yCtQz4PXE2Kq6KeLQ4A186xDegSJpyfVuUmcpgMFQOVrVEF2eLgUyWz1Z4SWrwFlx28jt+nSH3i3WnOr2Ueco3OmBCMMrupQGYVMQRy0VowShdj0k3Tln1UdZfqiHUbq+xYEZeFkGJkAmuD5wC2cgbCkdtqWxESbqEIV/APypJEgrEazR4eqFDaQp0q41IAugf1LeaVJXfWOwTM3AG5plS0W0wj4FUl+HEmDzi7bAM1bMmqnqpp36Weva+yPX2OxlQBgiCtW3iiKjY56RHnuPVqAmxG2hiRiwy3nOzGShYjRKlKLJrxtqSYlYWduFFQ3x5UrTbYgJ8Vuli/Xtk84g0i5+J2TVseTD1MottiTLZQzlobfc4uIWyqXZcmR6hhbTJ676HCzVOsmE99ysqssrUjbJVxqSmk/KhVXAHG4eQ/XX+2Vm4K194aY9Vd+2QMGlbDVSPxOIhF8j217aLCFXArqtpK02QowDJ5VKppK6eJVUDIy6LKddOcedtiqEicjdB+Jh26O6ACzVDrFvhzoP1Q5UKpJAfabLWM+0zygVeXuMbMuuj20Tl/4BkxpQJxV4YE6F4n5gXkdppFobtYLUsbRSnq4YY5TbQ/vNYPkf7gOx8jdptjD/MD+GhhLBnDeahHJJp6GLZFGmUoHUaOALJoFuPTQfmKGOOGrH9NKT4mo2E8grxhgFzULTWHubjs//knRKOs4K14b7qfg7sKCAqbCsajUkyPHl+4m90+/ezTS/9Hn9zS42Dp6aO12CmfNU7mm+BmFe5ZQy9qoveNl4r6T7YjNYhmJ6Yn1tHWJNpET1fD7Ji4T8y3g+KztqqrHmxiFmTdnU4h7gJv356H+9ntFiDM5GxS3rUsANcqulhX/bf/2vv8o9u9+r//n12NcdCxrNH+I3jsQYdfOiLTRy6tUhbCnoeDzvCbRrsWMZbTWbVfzLrdfKnevLqRERtpxfAZoyTYXygaEOz80vODJ015pm4tzuoZ7GZlXnasf9hx/52XaMsRlLxzlu3p45Nc25M826OF8rOdqE2O2bcL+H0dP5OHi22an7tg7eFaOFG+LTo/38KlXT38myHzE9IZJUbPnHDxGYTv68BF23hGubtWdY8rp2K1PtOrYMp+usE+xAMEn6MGIj0RlTaR3aUKWIthE8kiPtghC6xVyGXG92WUqvvK9doofSmW2lx7PQNdKHG7ijC9st1o475fGe2XS09n32jqwy98nf7Gw73+rZfrUnY9x+kHFhl3uE5c/owUnVJK55WrIx9ealgov5m/uNunWdS30jA72CWfN0ZUuBeNKdf350MR5e0hD9esAXdTNefBTH/2nHtt6GbKpl4zreNr2rkHtL59Rbe4PvSRWMQ+TLofxbNtuT7UqSXqUFhxcq4CqBzEs7BIhmXy6bHOF4NS1y0D5ALSAuRqcBRTqZqOwhmLLbJk4TaD2CcznOOac7FNVslJhu467XjcXSvef0KcoT0psFiXjFyBtycWysf3PwG6p4D3/rp3rJchOj2NVJX6QLQymzdZuv9/A9zPs1z+vCvujN+kE0NnxlGE5S0UfgclZuIqWagb19BD5+jJ5ROBuDxN9GKc6Or1p7QtRaAsWmysW3rkLHl7PqV8E3YlcyoJWRjyPiMcwA4TrJQbE44QFxwDit2RjWSWQmmHCe0LQF5kq2ICwETbfoG5gL2w9QREVDlSc3ZGq1JZ1MSNV/0UCRB3UeHet1JelLjL5wLQFctfbcmeEP4mdDzn2b5R225Fycc0WM/hkI/L404Uu3rqdWutDMrRsFXcbHhdonp9ALh761hydU/UuOOw1xWWvxili3tK2ooaF26OQCyn8BZ15fjsS7bvfSUu8nJloBADmeijiO1zJKRe4Z+oqiPN+D0wNAAotqMAKF0KRgxELbdxTqAt5ug/Y9ly1sJyeRnFXxS9NzkRjknAX9hZA+qenuWwdcb3gSEbrOfcSoySucCKgekCSt2aaCpzHjK2fuBaulxf8mOPfAPHF5bUuN2qxjuxSx5zpJtS5G9bMxXYbbuOHiqmjQvUWEdd08DAgqEmHrUR62pYNmPE38Bb5ADS8dvWNM2V3ctxum5VuL0lGdSUgd5KowkMLIS845yjzPe1UllvxJrZNA35FHnMRdS3CUOcyOWd0POdvb0iQApuKd5ne8izxRIzjVx8EHALFa4mm3XrDDgnACqSqIvTOk6lGDVnpsKCGVAaNf0AwFgns2TXLnmrgqhhuWyCw7CnqG0XK+UFGC/KXCh3F4vnUjXskw3skw+2y2L9PBRXYAmcWUu2YSqFBu2NrwP8q+tIxXhlS4Rp5WFeGYbKEs0pua6L8lbUtnkrEHbMQwWU3cZBrR0sDmRsp1pt9W3c07JMboysC0ArjL5PYfCSj1so1Fgn3VpcxfCr4ksPBGvjVmV69OQBPYZbjLfqk2dX/OPbW0I9tXVnApnxGac8Z8eilPn0epoKG3hFOWPsUBJf+FZv41Qba3CrF/tn3HzgsTvBo18HyQ2fc3j3DHGbfGbJ8UWvAd2aPVUdSEya7EqWwe211om8drUqo840+rP44WEDqvjM6aMZyF4bfT1SnVipBxeNevDFJzS8vqUff3JVn+17laHWMCZBx3Y8vgECkGiDzCLSvHKNzWVgbxuMfPVQhUIRhhMUn8TBlg4lHxBvg6wZhi2NKHJRPElktqCfRnNru8ZeFO7HVdMM273qnB11qW6AA0uutxxCW7TKzRjHoXGbMGVpqqJcoQ1mlzI3bu1cGjIbq0FItxYfbB8HX5LqH25WZSj7umpadzvAD9avWht5O43jWbOhIcEnfgt75psYLQpSdKkDGe3xJaNfl4xaV0V2qhU+yijIbFQt3pIZJsmgxemrJ6PrCvACtsrBkO2zGlrLHtqDoNWAaBCm6iTbmtTktIqF8hqWVbewcoatulYBsHTJy8W6rS4uVo2LNEE3UzA4w1Wo0vI81jJ2xqzGWockObw5FIYFuxNlLqBse7BbXnceGWADY4TkYLW8blyYUob/dFkbHcx8C9ARWb4MzTJSJN6oZc8UqbN5kKMxiuJNKmjuecUci9YhoRb1JKMX2cAAxFSr5OiKazHXPLLqV0q10MwvWb/vapOgYGrHem8oH7N0T9dd1LZQ7OLwQ2qkVEWo+daoZ4WkMHoNu0DCUD7XPesI4FtIDbe6seez5TJnbcuqjC4pUxwX+IrhIsIAtjcqMOBv1k5sl+E9sQDeU5i7qHkXUCs+a6R4B3jME2AuYdlOhXJZersDLINPmnQbDh6PhzkUuVATK/TTSA2TDmpdB4rkMABWoYxdlLtQ696aVqAvlL2WUsHrg7IRpfGoqw2cqVcYrc/oxyaA3KKdX9de9gUF7940SP1omEH5VPKKYdecM5kCO2YAYETzJBNaANyqD40wFPegegGuyof8XXC8bJx3JYmPc0sZ3y28fyXH9zTTF48Lc+qQf0sEyIyjX6DtAouXPN9TmAs4iwxguO6dWi/jOFnWW4Dt6bK3HXOnYFfu659j6byof/G+9/d3VAiTqH1nCHzYn2wHqFozJA8Cf08VxAXfH5e9nSURGwGwNaN6ySaN7wUd9dLPQNeukBgKYB5tBw/G3pVRR7exCr4ZUktDuLH2ANhYVo0tojY9TBpWUSgMrNWzUiPyigmBX1THBYZi1cVqeNn2/nPpN9SJs2kTADNUs7qWFrpzhe+ofYiGFavhiqvxCcWKUNlWbVH3hRE4GdaC6paV7XQecZGH6lYeK6qoempMGXQ2XarWay2HKaFhc1yOfgIg7Pz6WIoNs4oXZ5kWDzjJOYVyFwAM+0CbCXBW1WKq8YS8YaxPYd2ZeItB351U4bkAGyC51mkjoV0obOgBNJXtnOKk4S5e2ku2ufcYK8/GRz1t8W/ced2U0XKekgBg17rl+fK73F9ew7k63cbkUSw58V6mRMt59hRVFr5p4O2D7Hv+bK0rkKWkId0BtVzERpyUAWEUgJWZ98d15D3nfS/7kveQiI1N+Ovf/trDb339vQf/8Tc+aH7h5x6t/rff+sNXv/7f/86f/OhVmrCdVpype1D/zrcePf6v/v43f1YA7u9+b/zXH930f/z94RMocHXNVuBtOJuBmZptU3Oc4ruA+KK+LWmoy/8rjb75PoYrvQa0rWnAB5VBE3kJV68DrAWovQNukX97gLvLb1BOljWNR9ycwNzT8/10+fL4FPwuy+4rcGdFbwHco2nK6XzTQhcP69q0gNquhZPkZLf70WI9WB4brZV4chpNOZfOwG52iP2q8SC6i7FX3Q/RG0jkg/Peue2q9YiOs1PK+5LzRqTETP2yHAAWgHeuGNGQ7yDEDW4VuF+8mct6s32x3KqorJg0ikkSslzneV2/DbIejK6PdsafyW4VcCsqUyhft8SMDjb6NBDHoEXZx5QknxGgtta6KaXeFiRTlLqpzMOq9Qg4PoLYA2h1sk+NxAo2mL9lHYv0k5PXoKY7gtpK7DQMUMR22NxAiVtzfrqA0Lt2xHctjN/A2RnGHp9rcyuBgwe17RvAO0Pct4HdBQDj/RRsqw/q2cUGeQG1b7NJPoW1y7YAPafHM46tgvogUnYYp2wMYDvgH9v9MOkd8vTS3tTh2kg0zbQ3qjnHdRWPHZSmQg7ac0i4YHdvCINhrhGbPGofTZSgsdxvVHuJSg0pjlbhTNXtJxXLlEEdj8fgDTdW6xOIi1pAAFyoml3jdMZrFRLHynWIBeeFz6XGVeNWRqs8TDn3EbVwUkMsMNIZlZ3Reg/BKFBiHBxALZSyb7Mxhr06CixCMFD5ejx3VmJzKGdmqC9Trpxgowy1IK42ku29PypqcUdSVB2TTqpMFtX/JrQNet655MH4FRI1m5LiVGNfbHeB4wTN9mHZtioTDWe5j2K5QF9il8mhoPxoffwOBe0doHuwbMO/j0IJ+V4O3+tskoNlBJpZAYYtH5S2mZxFxAeUmKSqAz+0aIIfYOzlxrZPHgT1Zz+8moaKy1uRrEKvoipsIrZ3KqJggTJjzGCyF2dOry4elh//+JqHTAXg1hmCSxFsTg2ybO+3sbDOylWr62hjzhwpYLTpuB4A7arRodNcb6PNZyH5m6jRzigAuTAZElhbJQ3GI4AWjwXqppRPoG0+wtyDMrYWPWDZAk6hT11Us6UoyaDFta6QKqKQjbWvhb1vRN8ovf43lse6WoIN22yF7NFpqvAsL/y29T9rmTxvj7a5V/C5RXPATGli12xQXwl0YWzVjTGQtuE0gDVaLnBhCl4rhDjnZKwLtUQTvIctIkAuqpCQo56nmPx67adBx3aVm4KSZBwgWefQkc8R1wtXiOE+4UWp+5ncWrR60e1TbjQqrWCNDKA7K2wZtSE7p6bLZTuRiiedfUsewJdUlxVvDzbk89EgoDnlpDQ3AM2LxTFeA7QFpG1PYO4Cbts2Se0IemMAt9ZrUdm2q8JlmlSlleTixoSMXIxR7SFCIIdf7h6ouH9ciioXcWUpMyqo5FLaBO2sljypNd718ryYi7NatnsNA9enjYYne9kWxT8bqgWUXUDuhVMCdJdcXLzfWIl+lIg+1Mzfvx746487DYD7r//Nj2i82fJiFwpoi6zbZg1mzBRTUlDdzmpaFJjAVb/O1snNDdXSHtS3ENKg/nOGt8bMILeWFWmzPwDdSdb/c004FpsVq4NF63Ffb1S4jBILbjurasraenvpy3g7Fv2wc6x90+ziLf3Mo6f0OmXKfRYV7vPdSB+c3/1sKJGOoVQzGH0EuorppRvp0dgSVLgY9n1jq8xqVuFCPQuXXTtxRSjvsYVOi3XymzzcU6Uubjm4PN9Vi7/ZHj0M2CZ3NXi4iCIPd3axRA8Gt85UFI11pRJuudVWTjt01ESKrnhi4h69S4pPLmDgRnpCYNiGTDNSmToqfSGzdmRtJ+pb/yrUB49D/VTd2o4CLuoEpjPeHOxyiybz8SVi90gA7n2b5MVK+V3LTw4GZRWFL5/x+L2bN8X9bwG5OF/8B2vWmzmfV8bb003ON401D7dFfcub95sHouyybqdy2khP8fnrweCzKjuSv8y8W1+b1WZTNznU5396Y+qPrudUnUtDpWOlX1Y2A+Rqh2uH5N0CrCDPFl3CUZO5QGGxqHEV0saOAFc6VooLMnM7DCWBQM32yVd/plVjyf58S1/8SlfMWWugiN1vWcePt+Wqf27co4e0CrY+/sqjowLXh3uw9m0nEtS3130pfar+/XMXf3yNYicCpK27WC9t1a+zlh9PHqP7CrC72CSr7PJVj8RZmv7sR2Z7sICv6CriZgNIOsKePiuG7ODZXEMFW2NAW930RMXK9YLOkYTRMbaRacOKtm/GjUVFX2foGZpMEw7oreKj8tbhNgQDLEN0pqhxhuMOxdy4tMwyD+Tg5vVD2QdsmJW+Vma4Ju5fICd7TjmDi6t9A1Xfev2RZAyUk0P2MtsqixpXdrzY4M+vHY+HeCu5uccJY/SYTkDxHQvld134lmzcnyYj9/4+An6ogzIQrwFT4AT9aSeoMgFvxdbWOLHJvXRebJRhkXubkcA4fxHn1tEHzYbOLx5R6Xt6Me74Ou7lF8W6mDrt6My1ZHSXC/dmmKC+nS+sUI+mGo9wGNvcz8MF8B0qTFST5LoC5AI6QpW7AtzDTfWEowBoAuy2KKJjJg+F6sUFlX3PG2vp/LxRn8ZKaduLZ3pfqppgpQzbPGUEgGKQFRAUE0Ap7JORi2vKJJm78OfnPFHrW3K+ERNh2B177znGqNAxRpnyrhTYxhLUtxzn3FzAylWOajJWlLqYZyzDUFKMqm/XtR13+sq11dWisA9R4sak8fkwjeMtTfALRwErREQWDQs0RhCXnuW7wZ3oVIkLy2LgWijsMEdbf7bXYMKwxay7vTshD3dR3KICBtOirMV8UeXiFTx+q+/PYZcAujhu8Juc7ndAAS4GzsRiGL8p8nIRV85QjQrQL3kP21C6ykUQ/oUx9Mi3tNGazkLLl6ElN2xhCkOxZLqCVAMqoZwoQjGRelq5Ftm6KMOlJqzgF3P8h2Gr7IInP8AVcc7KxYfw3lFMmXjYi9MQnifYJDgp+Cag5ilFcmdrut0NBJPbSSC0RRUz7Yxje9hm0WpGYxi/6y2QTtsK3B0gUNVFgOguMm3OO3Sb5JvL1zeoreJkrZrG2Sa5NRqZ9NV0AdIQeP9lxPWixQqgi3FGgFXMF7vlivw6WCU7pxa7ZTQvsK1fBYMKR+e1gQtmGUdq2oaHHg2EN+AWWgUobRfwa7tGQ6UrtszQtYKCCcdB4I0qY51QlauM8kgJMpFxDQmcwJc0VJ7TMZMWube425YCGz1EWeFePo/Z3IeyC+QFqM0lVQ8LPgwwcBRICiiKfcGSe0jIy4VtBTg5GlJG7QvCiCYObq0ATmcwWmijEj29POefeX+tcmjo+UfP6yc3t/o1GuJ2Iy6Y6FAOpUi+oQxR63uh3fjRGBIdKX+lBFWr0ipoNkZ7/M9wGKhFBy3iUoWiBvRBUKibNJkW2QvK2U7lPEgd9Fgg8USkoOeMymwpxFBqhZxCzHXSDvY9Uiihy5mkYc7n69Ct9PVtLBj1W6+8uvjCY7p6dkU//PRVuh6jhVvnfYBrlRE7XrlA4rzUzkCd6xH2giJNqqpRtiJoDaQHjoLLlcMo1i4YW3CSw7YS+i4MpSq7dYj8JbZQ4Y7edLlW2w3xtmpqTROg4PBFK9P28bY429qc0VjxfUwRpcvrs5DSmJ1ycOYqvdm4sCsKBYJD6ZOLmYdu7WjHqrM5WaQj9dWQGWImTetmEzK2R60X7JXHiFkdgoNhel2ZVIaiddManTOxj8wG1y1fabAlBaPNPlFtdwQnX2oarSzslUnVO493SUWA3AFR3qoEDBZYpfpUycEauTE04jEG0wBsp0oxU8HoIpTMZaKaW9TJVihgld3WOqyUDlCmL6B3qBwvtOlgxyxtDJ4COtAjCTuvG2vPAXfRRoMRKDIvG6017Jah9l2vQhimwkNK42KhPGfgKTSxROEbyXgMgXeK1Ebr9sKJnZiHeqVPdYvogj2TGgFJYejPdWqVdhOOHaUtVL2ktcMo6GL5vGV1c6nVBtpC+I79pHaJbkLmXDSjDFoCQ98AZbkPYufEAKm8PMY6OGpRKrEl0wOAwpoZQNdTtafLF3UuLjV77WvgDLyoi3ZZQUDMVY06oMHDrkTHyohCfVLuCHgxaHAKcxfQe2u65EuUIgfgu0nufqp6KmqvQoFJessJEPknwt1KmhuOorA/QGARduFvr3y5KIPdHyAwwPACejd1Eq+evWqKpaIyGW4YkhOHchA3KcvSWnnL84s6Nr1YSwNe9xXJ4xPRzjOH3jQO4BsjJwC6owqAstVwSQCscsbDbV/hKlWbiojnUvpiXFjX6ABmUUa/4tTA1jqRnqDwnRSGAG1e1L6D8qLuxz4xflsZEmGdkw2tPQBhsIqqrLwXPg9AqojTCOC4gRdcBhxdmMYCenHsLHD389S7P027ed4HFLOlnD6W+/cJBD7dV1EWitqDCvfd25+oh7F5ON1O2tAH2AsLwGIajNxJexRyBcyQIs+k22LDoGrWgGrZdhEgl7WFLZmyBZ51FqOsLbimwEzjAThw/y5GbKSthrUygDqsj4sJB9tEU2e7xHmuSkqi4K1xfbqOmIzgZyLtlF9bMbUVJa5kKyOuXaRH8ty2seK2U6Mm7XuqcQNDZVPiHkMemhYoXDBiB1XwNMNZ7XRFbRmyizBu6WZFpQ3R5AHedxXgGMBW+ow2aCwnXPIQR1dSLlADH0AuvoayfmxMmTwBJgviPnMGYujhppTVY1gz41+pALewL086CJygcNYI5hVWj4GDV1y7h1BPFryuwwaNJ6iYMKJQ2QZj8JvAQxB9hmkH6+e4rFdS3NfVI23zCE8x5ArXBdhS2DRG2vPztoxUSHyh025aQDLGpYptpko6ClieS0Yqx53nsFGaeUJFlJwbBUrrrOUzrB5BFQ7LcHlPU0YPkAvI26xWZ7/6V77w+C//wvvnv/yNDwXg/sY//6NXv/7f/vb3Pu5XEYCZ8zBRe5n/7i9dPvzHosD19rd/59+Ov//Rzfgn399/+p1/++KFLaMvcWTVwTkJJw1EQ5AzqdFquZTLY+xPueAk79rqwv5cAcKasLJQ5ML37D60rdOuvkuBu8BZBZtDNG4jRncgnX2j0r0PeeV4OoG6p4+dM26BsVjv/nOAXBRW5ZS1NipPUzZnm8YBBu32I3WND1rBBblko3SHx9Yak0txpdTSNC7EWK4ln7Ly+n46NNbHsZRytvi5muA5V1RlqlXXhhKcNRG1O3PNrNTOem+alApOGJT2wAYgz8CWV4ClM6RFIRpA0f3nBxUsutny+pyFK+sJ1JVI3ZPHC4R91xwq1drVyq3SGv5taBrfga7YZ4ylz4jXsDgIKnKUQK0HPF/A7nG7OeRn3s9BPTuD2IP6tnJLGo4Ib1G5ouk0k6yDWnb5/969fPke5gP5s/t8G8i9C2kXQDzn0r5LTbtUYZ9C2gOQRfyH1+K7NO9LPgkygyEfw/97mE7B8+m9CfLbmEv13tphiLihZFiBJ9yBFZ2LdXEZbd19OgPbg7KWph0KcWCPrHja4rqYFZS0085xiUX5Dbw9LQbJAGt5/5ypvag83uIabgnFuWkg1VzI9lhPX3wZh2ZEjfG6cRYwFl0LjDcIfAXgc9oGp81tn6fGaw9lZkw1eqe9zK1uh1Si0yr0sC1jquvGNatg1ae3AzQ6MxSCYna4YfQTVdio0yxa9MOsVap1znhvccNIy3gXcHUSAAAgAElEQVQgWh2lMuJHYLGOVsCdZsNRWXuingWk1XlnbXfRLsAWSlxha1yaTHYvMJd1xD34oMRFxIK3lG0hkwubrFHQrWrIbAfcWzXiEk5Ut6fZtLgjasW6sJpEWTtDcDi8QGOJbrursk+xugJozgp1wYhZUTlEDqOelbTloOTF/RwFFhLMXCDZ4aK+8bVz/9d++Wvmf/xn/2d+PW2iVWjnirpWOUYwbchGFQ3Yqjnr1kT7H33zifmlv/KL+n/4n3+PriaV0UAwOdUF3C5Ad7FExvPOW4Nrlqm9etWnDBiskdF6UPLKOg65EZbGEmqr93osXFqn3a6ID361zoY0xQEKXDh6zBC3VG2QbVVQEF1IWWSJiiIX11coXg/KXBjwyLLTjNnleWKdHYoQ32KFDOtjWCCj9n+xQMbcHayQVaSxZO58S9KYEThLFTJVSkobWCaz4U5XlRKGnHB6anKhwmiKcRzNiltCioqBSRTq+H1wU9L4XyH+LclGMqVRSTPZUq1zHv+KtpIpazyOkdmGEkDyCGxXCu7ANU42GohzfIStMgPuNmv2FfadNrkF6mqK9g2U1Skls2tX/AC2yBizR78V60gzXoqsJFWZ0lQgu8mhiaFk1PJZlSPqEYXzMJcClxknQBrbQiWrUAyvxSIZ06l1sihuT6yTRYl7ALeiwB2r8gHnr1IpB2oaOPVbGgdWPkT5ITqDZvDnZ8Au35k4Q+TCGFzrFLNtnKLz85qbMw55R3UYFfeD1mfrqrznYDU9fdApeOdBjdtx0dvdSJt1Q8v86rqXMdRXQ6kPW6NvEtdf+PB8Brh/8EMarl6/RTE6j1Hv+z0CY4kZAKS8sUWePAIL38SkH+LScXvl6klLLVWgWgLBDH1eBpArt5d//2nJwoWsxCImD2OXPWm/Elhj3DlZV0b2oAOZm840l80Fp9hPNqybMY/kzXN6tPmaqGyfqFl9e9nd4fzzsaCRT5VLt3MGMhooby8yeuRvHsNR+nuvVPnqQzZ//FyVs5bVVQ/AAJMDv6cyLl6y8AhDYpBYJ9/Nvl0Uu+jhSfzKW3+P5UvzFiewImdh6T07TkLAVHXDcLtN+oFkrJccFZe9UhVKxQ1WIirPMbJI5f0v0Pq9Ne+u9sq0ivTVDU+lU7jgcRtU2zyp6aujtreWu43j/prUWpm646o3JdT9ixGtZ3z9XMdW7MvH717PQ/q44K0t1fv2x/eX33su9slPVxw/mdW4d/YhINdTfjXnHoNz+5/pCN6CpL3SNpVw6dT4+pWqP1PUxZNHZUWGjX2tt5884XQ1KgzXU4dcqcAPvl7qjZok6Apw8vbmVqtPC7ddy/1Z1HUsVFEjum+4TojHgfHVDNal7tMPRCMSdpYJSluobmF6B8tk/JadnqF5RiqXotgrKiPzdKv15QVf/FWjzh9+WI2+0VcfvSpXz7RRCd2fsfonD/XaXubweHb3ujuhgbURG+U7y1EA1E/VdF6vP70qu6eXZvXsdbk6QNp6NZT3fTWwS7Yrr5/EUX0ctSjq8u2tNpt1vf7eD2D/Q1u4SL18OY98AMZ2iqhH3W433+anljkMCmrYWTGL1kScrw/3IS6MujAomHDLPEBbmJbGlaplL99ht0q8h78JjmU/iHWy3VxTHSErOSh7w2q2UJY+5yTwFtbJLsw1ElDnAt5S3FMdX1NFMdwB3h6tk+UNZvvk0wnXEow/wz4J2bWy2kEseszFPayzQNxjdu69/S0qX/mcn6fAFQUsvoKjAdSshv1pYe79XN3Py9C9fygJwBXDqRngHi8yh3xTgNxbKECJqVWGHoUVre2sQgW8BaCDWhdZqZjQ2rN2zajYw5RLQkNAgOFinYx9Ypuzg6pzrQ1Z7REMocYyEhS4ywSQi2wzQOBQB0ibZb0F4i55sKcKXO8D6yaoOk78+Mla7V6PPFkjz7FfQNzU36gekO5gowz4iQmqV+07QmYowHBNkzyHpTGe20NFg2TjYiDdOo5xUhcQ2drAPNyqgFZYHAjz9QHeCrTNUe2tZ8x1swJUJdFgjr0C/MPyF8azPuwzA8LmrOJ4QwPaYOJFviX2a7HvRfNHPvMB5EKti2lfM3kL5WCkcJgjQzcW3BBmdLuocLE+frke8AW2BcbQbUr0wDlCXqxYGRxA7DLHNqfq2/vH1PIc+4EKd5fzcX7/zrbsZ1HwAujCZnsoyER9A5TPjaGN0XSmjdh6r7jSRehoGwe69WtSsZfPCSAPxQqOC4BqXxMUEQT74iDfFNGDg60y1LvioYH/B/bS3pJPheB9GPD9wloZcLPxco4A3Zehpy0smaeJ4IsGBRYhD3qaaGBFF7DzmDIZawTqxqZlO45qaDqJXkFLdKpVsi/yes0Z2ASZt3NoEizP5koZ3KTHgSBWAZyFQjaUaGqD1Gh8jjkTF5GEJgTK2y2Z9Zr0vkdVsAqrTmyWke8rcXwH0Cu6XKTWIEkwzFF9eUy11aT6rI4KXsBggF9YKiNds1RVfWMM8kuW7F0A4lKUqFnQuwCe5DqYohvyFQnYLXTsCJzBQNGR96s8FDYBI5IKSKaUEfbLx+xaqG0Vyit0ONorIwMXyzKb6o3TUMXCQhmgtjCg6mF9UbOujqB2AbZY30PlWhPSfCvXXnWU1aNmxV/60mOlzs/o5uNX/Ppqqz4dZhvlWDJHNqK8Bbwtc3oCocjytHgBwBPZuMi/LWjyKmusSoIxgTXGPBZvvQa0LRCycoHkkVdGmaEQKi+11jCsHlQmr6DWbWyoo7hfEQo6cWrSyjm10XMvrrlY6SY4KGop7PdVHwYRAHBfbBN5ZGisH5SnZ0a/+vilenmzTducBOB6rZF1KtGLqOuDZglKYpSrGxwXh+XqoEN3XHTAyKL2ypMq6OmCJMM/C9HQrvWkU1QxU24NG8g32sZTwLdRafSQikxRI7iqTpFbFEvkui2bDoOWtplSPwUX/Jj2UN8CoEZNMi9NaNu1cXQbbymYNqdivdHbmGub4Z3T561PU9M77/xZUPZquNFOy3qoqYDyFswRc99aBwXvaEwbppSGnHHpQ43Z9rrmZm0Mbv1i3wywO3Bx5ymNe4O8KB1XwfltzkYXHqwzfp9Rt1idlZ+xNLkoKUebKge4aA+ikoaImg3GfNCm1aRHqHFbUzpD2uwK9UGTB64H2EWbfoT3lhZKZPqCsFxlF7h7qt7VMNNWzIC7a2PWA7JuSVuvqhprHRuNmxUrrDeISvdNpi68DFHXJtedQy5vVaYBl32IX0qTe9pou0YcEFX3Mgka61Fnsy1IKSHGPgFuobQFsD1YL6MkHqWrkz68BvXa8X6uNbLxcIh8BuZerkM3TDmOaQY7C6TFoCruzplobLTq4NkGgIwdYHmUbuBsySzxFhiclnKlN89PgxNRY9vrJjWcdMtZoK1jOAlUuULAbhnqW6h0FRdJxHwDeH1a1LqYay6maJt77Qugr1NUAYdLJXXGEyxw8RoHKnKvQKGF3DNI8apO9lY3cEmvm9J7PG5rNIP2ZZnjNQBdDKZsVVMelp0DwF1AL6AuvgO0klqe7sBeAGqAW/QSAHShvB0l+1ZrPMf6gMCQZIxkJqSwZ7glMzvHuSK7V/zWRSlQx/Paayh6kzJT4ISMXVHqCrglljxjXMRGMhkQFgPIGDDCd++pIkTm+LyroxpNA5XUGFQNANvLugvU3ZsWylAU8cFPzS0gF/suEkgrAONdoZiy3NSYAHdVRWUA4rnsTGvmq5z4M2GdBQRjDiC9wOHTx7h549Bb9gEFMjJlFzvl+zAXx/Cy7HS9dyl9pb18DwDfVRPP0Fj2q72fVaw5R7cpp4DWlWEGmYd1igB/fMOSePBmG9x/a26quP4rsQAHRIXNZ0H4lzYJEFhG2bQdiXPLygASC+CFvTJEhQC/yzqSc6vEidYX3UxkzEjNeePirS9pGgT6ckVe3p3zn1EHUOtPssj9TDMzg5/Volzew7BGVfNGZfyuNulbl6MWRRkcB7bokKHkBZB1aedrGodifIJataI2Je6tas48kRnU8Iq5ORP1GVS4SFzUNRo8xnKcNKZGj+2EC6GpjnzePDgAWvzPC/i1eW9l/2nMyrUuWx8pIuKa2PrOLfBX1wkyCYp+3VsisdenaTsdVbhoeGKbuLNV20wWY8Zz0pkm7mqe9lim84hMwjj3HmbYq4abhPcW0GvQYSpK1+TwGt6jNaX5lV/9y0++/a0vP/rWNz9ovvLFi/C//+YfvP71f/q7P/j49XSjbOPquKsQyf+dX/n5p//4v/j5L12eB/0vfvej8fe/+2L6w492L/74k/xaxa3YJ2vjUHRha1gP7DcCZ7XRBcs4IwIcJ6fVGhW1sZ+yX2XjGpy0UcFBVIqrG5fHPbzIs3adfpcCV4e1K+MeTbms/DrUNKHtkmCtjPeFKMsECPh0PgWxeMxpqOM0pdN9wH65beHVjNyEUvChtEZzSqm+j9IOkG2R2eldcc7E19d7XlS3wzB5uKM7Y6ZVG0I/TnC72HfBuzHGAIC7bn3bT2mysJ4BihELdU3jBEaL/oLao1ygH6ODexWaWW3wrnBZTbHs2uA87ItZchSBaUpYNUGNMY8Y3IVy9WhP/MaqGKPsiCUA4UFN+7ufLxfNBZoyewXpEiMnkud9LOscVLCLGlbmi+L2FNrO0BXf2xEML4B3AbnL577//BQAH0HsHYXtDHHvKXJnWHuwK55VroS2Ej6HPVXhni7/bL4s7JFnC+a3WSefgtz7FsZyHGskG6FfMVtmnapu32V9jOW49MAGW2GU/WR6F6w9XWdR3npnOgyeDVNGhrO1Vud9D/UkkvbUuo+54rrHwyst+a0oBD8obHnaFdVcYFDN3HmcxqzPPoCviwe4XSDtDHnnPFxAXjKejbFBh43N+5eT6h7OXSsTSrO+YEBcVC/g+MfnGCa430qBJFxbyRntUkG9s2aU42A5hltX3mJUPQ0RnRv4VZBbBWOHlFPOtWC7YX/LPF5rACyEo9bu8SzBKBMGGLVt1tYHz42zboK5lGbIN02U4SvUjyU9FQXbAWO0NgjGBXhFrdACY08fS3EUZ/F3vx9ujQJo9KUUMwr3R8ulieR7iJXgQmypdpECvKxxE6E3GbQZfnFKIKxigN6kYVrHuRYCbsucyI0CbqX/Ma9HkktbfCGXjEqoc0ebPhsqbVa+WI6HDFskdnz2NVmnTqZdhfo3vv3l5r0vPtH/9L/5jTHbBzgiwYgPmhi5TmE0RbqxWpIeMn37L503/+Xf+7vmf/2t75jfexa5TqX2n76KJdWCgRJvoLYlO0I8WKgCzGoD1xZEIu2pT1yCKabAdUSH4zr4+fCat8qAmC6qW+xTG2MBcHPK0wxy82Aw8Ij6U+Pgp4zeg1boi4MlIm1GMoVniCvFWDL6MkuREZDlCdf+OaP2mEF7eC5WyveArWTUam4qakUNt6VqBG7NVsi6Oqo64U2yJly8J/zYYJkawwdK+UBQlIgZ0FxHWjXcoagq57wthWsypELUhgPOG6oM0x1dphHVqvCoFMhb2aZsPUI2RHl759oB9XmwerZL7sT2GFqByiHhsVyvYPQ2cHaNtqLSPdgnl+ySdSOOJ6QsqzQCwJ7YIzctxcFErDOnsyBXFPXjPXKExZwGc4S8n34mJIiUOKFqrsEYmvYt6uig0TuqbrH+qQr3+HzUytlJPIqaNhIUt7mu4bJCIUgpNSMbFxm51rFk5QLswiP7vsr3Xe3KUxWusk4Vo2fvofWKmrM172+KXumB/fuPyvjxC1OfPGDzyXNtztbVN46eBKNyE9jsdnqaCoVgCNzJb7r6yUfP9NnDc96vNyW/vtbdKtDPPer0i32q3//OD3T/+pUUkViLpjdUZogng11pVHFE1DLKL1akLUw2AkYaxBoZZeSHWkYopmaY+7kKXEDXnpgPXPPfqaGNn9uQaS6o5h3gDCu/VlDamfYC7nRs3AVpW6L2GmDCdi3aRQ1dtA/E1fHpGYDtK6LwkC41fKcqvdhNor5FmEtoC02DOc6bttA4GLJdoh/GQu/FlrJi+tSO1E2ONmTp2VZU/6iERyWEer6j+gbkSiv0BN7ez8a9n5f7+V8I2nDOGWU0jODQLR4VxYwcNJSSUCa4ihfFeYsgvEOzr5Pr6qwabTl/8FhdfuGyXr+6wQZkPtGl+KjNkJkfXSjvNmKPLA7Ajsg8Q31dBFCT7i8p2PRl1gE99mDKbaJj/u393NsFxu4L2UWRi3/zdL3PAbbHb2WxWR4y2a/izjBWax4p23Z8+XNTffXdqsvmRrVfbPihzRyHDb/4V1nF5zttvtEovthSeH5em59jqleRdjEpViOa3bRqV3WzWtdPPv3Elh9ek1IN2/YB0euhcumVkkJflM95pdpB0Q7RdvPvO9slQ2gE++TDUt1ItACNL7EC1f6FRtyDvgh0/pX36vlfeEDoUjv3XL/6dIsAOlItBHib8lc/bM3/++rD3K6+d0IaF3C7Pdgo37dPnrNvtdPqKWX9Kdn6lJP+0RWuSEQXtuqrrCVPW1S3r/cl3+zEVuf2k1dGX27K9bNPTb3ezv/ADqIuWGx3RBtN9bUlOrunqsU1c8mqPYBbsVRuBqrjbNRSs5/za3dnrO1KVbdnFYLi65mnLdm3dX2rFhtkgGFrrmZ4XMy8PxdIp7mZCnAr87CiDkF1aaRxmpQar4lzT5xwjSmk3FrWg4XyEbwW4YB3TjRc9yRPNx5ytReAu2TmHtY+gt7lN17Uuqe3QNg1H1TCnwtwAVARWHB/LuZiOClOYO59pe5PC3l/kioX74sJnwEAd7FMFvvhAxQAwF3Ww1g6lLiY8DrWQ0Ma82WCChe9N+SaArwCwu4O0mVAOdTWLNtiG6hwcceXKAakVZcIA1LZHbBQ5Ugaea4oIJTGQ8trIIeDnTLA6rkzdTdFvQ5wVCSym5XKu54BDR7iMnFipYx97MdRj+OWkHw3nihw7xwVIj/KMxQ8qHA9KgJckLw5TA0qtEIrittT5W1vAz+Yej2hoaP0EeRChatg2YskwaZjeInvfUNdHGnShoeUVWk6eBrJhRZZu0PsqbdQI8+QFUMui2oYyKhF5UZdlMJRVKgLkJYTLE9ycO/QvsuzVfEpwMV+YS7Wocettdgk4zEA96KiBRzFMC4A7/1pUdguUMtI4niR/Zxuj+PkdMJ294EuVNPYBvvY5ySWzgDAeH+UoCN3GHB94ztaaYcCAflumpyocw21ucfvI4aRo+2oFw/1+V0uqULVJQrz1jpR74p6y1o640rPcxY77GIDrWH5eRhwx/8FqHZLWsBxPry+V4Ye1kyvtaEHtVAPSM+FsPzibEM3uz2drVd0u9tTWJ3xdb8TyzSAXZgS3bi2ZlicaC2WzhFt10MeL8ZpAV1hxQwrZdsGbWMuqbyxPbZnknEl5YkAuiY0ot4FIHY58ZRnUEtnZypvd4TxXBOzlPuvufIuZ62alpCPCzUuSjbn94vVtl4DUgMOL68val1k8ULpm3pYPBedqok7Ms6XWCrybTmZoEwc4FwlVlySqGrgAY2gKotSOzgm1FHjCINyFhAXSdE4ttF0RoYso3Tj8BgZuFDgYpnVRk95fwSys2KXtTVeIff2FODCBhkX0qnk0ohyF/k6CR1p1alkLoxWjx4+4MeP1ir2hZ/d9urTm2scu7yrHrCYYSmeZbB6LqxBGh5GQ++fBwC5GOuOXMrKeqcq1PmoEEXdW+Aellu4/qmsE2turEdlL3UGkgFdUhlRTawsSee7QN6GYy9WjA9KsA2fh0afKUqbi85erL2ehonNMDDsvaeqUIZu+qpVPxXaXX6YH6Rrc92XOo63ZYiTA7ZA2gO4/FhncJsqKrXnkHGk3uL9MDR+CnlRt9h6AJWqAko5Zz+uY8Zxp5HlrOq6dWqIpYYGvbfCuvJOKfS/YaahkGgh2bhQz4uKv2uU2U+3zqg2e0hjI7yRxMa9UXrIbQg+ppit8d3ammGq1AZNeZ84BDtuWfl2HA2c3dNFp+x2HPzK+T6xgZQgxMwJIz5wAGk1RWeVuhr6kqVyWfJxVRNCRv8+5q33ronQH2gFWz5jAZq1bjqiMWndTGn0jvRtMbbZFp6gxm21zYmLwyCwVnZXGZX0B6tlDWtmqZ3kqRC3Rg1TIQfwixq/SgoW4Ba//zbTsIBbufeRimNlSFwcAPBSsLlAXSh1EbQHlS8grIYPLtdprakRGSlRRln9AnlPc3fXRncL8IUcCdvtWaMAy68V6Uun/Fc748+Jd7e58rNMAYYogNSZybwqc3nbkuPbIpgs5ewrs9Xa91Uy9zBYBTcF9HKOoPf+MsBcewC7AMs9/JbRF78HaCdSu7XRFyOKKSqyt2ZQuwBerI/8W8lpFo39m+enoG/Cp8a9HaI1SdWQbGeS5SgFZTYryvCiBe7kBeiOZFWDfG9mA9Xush5en8ioDU96VA7XFpOUeHvwhiczkeHRuNKVCRm5FUpXwF0sr8bmrkYzsobVbT6MVcqYJXzckN5+Cn4PSnvxsoykqVceiTkHhW5TAGVPoW3Sms/KYN6mwEWoKLYdlCuLOneCCJuIlm0AgTOpNOgwg9T5Oh7WHDW2gzp3Xacw6NmDBYdg1F7N2zuVlI6Bi13VSW91AzVBRH7uWRnxmeT1dY0+IqWX9ARQK8OtuFdo5wzngu0RSlaYIl7HtoU4AvCu6gT/AXxGRJTPoenauGV5EdsHQC04Qs6vi0pdO2fL9I7XkKMd5bUqedEzQDYlRSwDDF7mgMIz5C05m3AExW+DvYCMi3L3/r1jAb3vWuddyl7sZwG1syxhBrSnMHkBvAvYPW5DtZqaM7a/q9htJAvX5QHqdLw2AuZJ5jHS0PLA0cJzphIen66DQFzFSBlXUAGP6F3j/UTFe4C+BlbSpoFd7tuXHdS+Anoh4pHiIrEOPe5H1ME1tcU0o6mSFvUZKHz/O9YMK1wNFfds3cvRVh0SAK3Jk4fatNgWPnPo5YpKd5mr5sJn5SJNN65qH1HOBNid/RmcJ2BnWVXoGj1eI+4hUrPxeFyMR+4frNlFmbuA2mzb5ONNJxXS2oJWhgTFbOyhXAvo6tNw4zhsCIUCszr2sTY1aarZAqrqPCKp2nJCBd6ltTVa1Cic7k9npFlPFlAZ67A2xexfQq2cuT2HbIGX/UBlK+peKGnhrH9U4FopqGks+f/kV/7SxX/+N7/6/l/8+UdtaC39xj//7sv/+p/93o8//dOPet68h1654v2r7d/+T7/54T/6+9/48MFZo//NHz2Lf/Cn1/t/8Sfjqz/66NXW9C8qPnf26wwLawXVeHPhVB5znbajVbTi5tLWPCU9XOWyegSfDwxOFxM2+CYxyM8ioQnrRrLdVIV62SwKXAQWQNqDZbNdmpJye+MxYkW2xr34uGq/9g3ioZXS45SgOEwrON0Q2X0/TWsDzzHW20g7hFhJqTO0CwcVL550wcGGl7B+8HChlJ9aFLapFFQ/MmAtQC+W4f43TGkEdMW2WMdqbWCNDHC7zKHAnaYcW1QqSpmN3uP6JbBXEqSXJOm7865xqPDpIS3sGrdRWu8kL5brynuXZ+XsrLwtpTye1a+zGla6fFrvoFK8C3IPytr59RnSLlbHC4C9q35d7JAlm5bFYllA0N3nb5Sy79wfbJMhbBI7ZFIMBXHhugpo8M/KXWTYihXyDJ0htZiB6vL8YD88rytxIPP/Azh8R5H7FhWurCMXjFm5e4S8Ynby2dfuw9OfBqaeQlrbNEobdTluESD2H2ZCEaHAKQVTlvlxSmWMudZV65uYch7GhAkRDkjoOduOaW+N7rZDylymIopbDHhBbSvwFUJtNJKgAzwoczmVO7bKrqEF7GoUEwyvNbmuKtcarhHnrOL+ldHNmSvTECnuNBlTzOqJrd2TadNadd66Zj/lsVQ2t0Nib9EwgLsXjd6K6jZjPqYitpRQIrfOtDdj2q6ChcKbka4SnNUrb0xhYb9mN0yk0s5wHqttL5qk3B4AFkU0Ou8CeeTylujbFaiHSFa1Ki6zjqZkD1dZWByj3Mday8OUkP0qKtpFWZuU24nrQ50UubWkCCzwdub2BQHro1EV8SQo+JuOcBd9LLTtZ/WvbHcoMIOe1MHvzaCdSkGG/TVVn8lHSwiuSGGiFpm1KNiDrU1NyqPgUFuVTWGYwRyskEVVi8FscRQ9Aa+z0la6EMIwT2UmzEZX9cvf+pL5tb/1tfA//S//B//Lf/mnU/Pwq3O9MRxfaLRJ1JbwXUdwiGFD0cWxz4+7l+Ef/sNfcx9+6Uvqn/zmD8vkz2n/w2dq9/Kmqt0wAKA6w0iEqlDRNkYZzINTbp+EdHITnOuTTp1Nbow1NV67/VimVVBOWeN2GEbEHdxZG/s4LNbJKN6D+nYmgOKtLN2TRZGLwXrjVAer3iO8haBPkcVlF7AWcFbDYlDjy2eXq4b0VfCu1lrHXKdiqAOEnYdxUQ2tbRpq9A1LhVvJ5J0XbYvA2yrwFv3i7NBmyBDoRXW0Rq5ZI42OXFtcLTYhh8OanFg5FyeTgh9pVttKRC6UqgXGR4C5OFJRcg1hQM2Q3mHo5Y3yVizQtEV5RXGe0eYSO+PFLlnpcFTZ4rGy1eTJJOuTA8jFerBZxogFOBPq94zNGFZWp8rcU9WtklozzeOeYggp4Oi6r7yV7wY3Oxmrg0GZFETLXPqf99SxSItLoN+2vpkDzJpEubj5C53QU1ECb1NuqMJ1yyeK0ZFH6kTy5N2WtPGfhbj4LBgPRukreqjaUYqzAhjfIcbI4DwzKa06r6m3VsYX7ThRDhtuVop3t3utmoa6YWDz4LxyjKr1hr78oNUfff8V/eyXHxLmP//1D/jjfanbq616/70L2hfi6z4xP3th3/vZp/XHz7eUPn0pABcFOD7gMoXig6hEfbuHejMBWM2W9aVQKR0ZdUM1d6TULVV6RFR2sA2GP5+obkVta7cCez+rwO1IY3uebedmr9UAACAASURBVE//vSZcHEPHGOUlDJktk+TgnrN1dTKN12fB8FXm5uHqNTF/kdbB0nlraJe2tDcdfeCcgNpxPzMybZjWFxOVhOxOpmHn6PLpQK8+6ai7THRVG/LXBbcf+tHUUBn39MQEegnH/30WiIs8XGRoPVmT/niL012KOojrgBofjBaj+/gWe+XTbwL/UjwMh0PshsfYblmOx0WbfK0svK4pamUuSvKomYRLMswzJsXczzaXx7pU9BUagvYlhgt4JHHdY2TJztmvAOKmUfbBGs0eKs2kaGPIPMd9GuI0rSRTFgMuyP0qgyhNEcAn8BaXgJWlurvnXn+qnr2/zgHc8lA+a58sJ+g7lLg3I9m/ODGfVdXcPqyUGrX6MNXtD5zWbqTNl1TdPLlWU/+wfvrRtWqNY/6K0RgZmp6zKo+jKt/bkt66qr6GK66iL1z6iu/vRz/cafWdT1h1nrNZKYO7+h5yiRdy3M12yEsWLi7PcpE5Ud8enk+DknX758JMSrpmu3mszr65rk9+8YGOEVm2C4RFj23Nxu7UdVrTf/ag0G++XJ28Pn8Zc/7tZ62UcXc4mya68YHqzVAugjIvX01pzr0dRHH7NI7qx1GXMBj9CiKftKXbj1+ie0g3sZLa34jCVVS0NlHen5Fd37x5vjsXJa7qAkGBS4dMWyhx+eUoFuvG30ourVgcS+fQCQCuD1vZRkHz8piUuX5AJc7Kf1HyViQWIfXIzspeiWCKVHZ2VvSinxtW1E63orSFbbJcu4cZANvdqzluY7qSApRFYSvZt3KdP8BZPtgjnwBcwFuUpmF+BLj31luslRfQCxgsyxa17uG5/D+A/geV8DsB7hHGHkDtfRUudnBU1x4Uum/KWU/1ArN69idN71Ll4jPIPu9ZKKOziHzSZRIFroDD+X2hxMUEK1xMp/AWw3jnOGn9OXMe4CkkFr9L9u0CbheQu7wHIC4ALTJ0F/tkvIbH8IUUHxfOB+8botZvQAJkWocVXThbU5zUWdvxbpoUGtSy/Wal2jFKHu7tptNx10MjwosKF/8Pskux8in0XD7XYrHsbEMcewG+1QbJxrXakkMQcrNhk0dSzYZp3KrsWgGgsHNOyoh9L8Bt325qN+40MhUAbmUo0QW+Co1qhh6JZWQBdNuzGvsbzbbhmCaFvF9YPIMZncJbfEYA5lOl8P/H3ZvGyram9X3P805rqGHvc/YZ7u3x3qYbGojB2GBoOzgxWI0cCWEcHE8JdhSFKPli8SGKI+VLpMjKpAhFURTnQySjRE7UQtixnWAcbIXJYGKCTWhomgvdt2/fe8Y91LCGd4z+z6q1T519973uJoocpaStVbVq1araVatWve/ze/7/vwwqAH61oRw9QfkrqmLb0pA8eVHgkgBcfAb4v2U2c6SyBViZc2+xhBr3IgS6B1XmkfXyrNzFZ7pCr6cEJ0222ADK+NWYlbVzru6x9fKcp3sMgFeSCgtF9rSPWCJtYxToj30gX7nGMQiba3Qy5SQ5wQvYJWtLFv9fsyw87HkwDaXYixUKJCI4XvE/t5RpaSvq4qTAXViMHVkGWl3wdNcY2uZMH2CiC2WoS4nOwygQF5//wtYklSoiuqcUISgcIFfkQofLqm5oPw60qOrr5SMfaLWC/fKeXGVpcG3pd1veV5M696ow1HuiKJ3siqcM3CEWWBDpOYu2Xi4ZVsaAutIZdFDXRh9lHYpJqcdg3hCyblNlFLoOcbuEElVttPYR/syYWDBUvFXbSNdXQl60qaKKo4aVHaAvfiAAdmclL66ncaSsndg0h6RCQE4R7CW4zozBB1dAnqKCkpPikVJKYG4aY1JWR3GEnSDugHJSHktjG+0j2gdsrozTPu4L1LM+9rIOfmgAutLJBnM6BP+FjYDbve+ogWL+2ioZLAA1C0m/FXtmjKR8TrmiwdwpXp24qqzuntFCG3pOis+fP89X48jPo2IcZyMsBqEQywmpMhjRSZPofNZFc3CUsLVCsCMGIIWZA3K7NVT8aaQulTCkgx21JPaJfYqySjOQaW0bvhx9QU5Txgs+2Bl3iNKFjuvw/KdO81pX6fROq+4uK6ZhKB6OwSGgISozChTG8XaIpO++msPVc36ebAzDllLYw6lKLJQFYhRMRhG+qgH+s8X4LoETTvo0/K9jzgJ5caRV2rHmqKCMhhI3Yr6CU5I04ST81BfbVJzHUFaKaBcp17VRo4/UIl5Qm22m1EhDrrIDoGetlcb3utKaVFtz6yOa5i0KmvDx4ZKbwqpPBkVWatFVb2M0CbKcMW30wjRs2KZ96M3KOd/nDogx3m2W0Sd5lojsHaPFBwsQF2renTGNSQk8bIt96xQb3/uQNdu2cNdDuctkKeahcgYfi+5iJBuhTFC90Wx3uUA7TbOtMuyi5//LTx37NTJzZ2h94Tm2GqpawNhsRnzVp55AVE/gziOWyQC3KDIaZqh1i2WqZwUuIO58jgHIxTC8sLI4yhF8KVONXHyrzQq9uLuUOmTnAtY2UBUjozYXf2y5DJMTDNkBcaGkBdD9cE31Jxp2rWYOAz95lPNi4NJ0UW33kcyxChfWyFDPeqA5SNWpxH0WQawzzC5mmf1ADQSFMYoHohybu9sBeGtj1yGlDu3dVzLUgK+dqkArAKaxs0opB0tosFmobmfr5F1htVRk+yKFnTjAFZ+p3Lac1KovFLtiDz/BXIG4WyhiS9KLg2PeDPyKqZVnBfmbSSnoSHoEWF1AZQuFtao8QY1LcPlJgJ0AlhEFGcjDAG+h9t2zy8cwty6BA2nCOmTv7nUToL5FOQ6A1uLhKdhe1wGgV2AuMqxEmk/KKMo9FMNlxDGkAHSz0vlu2AKqpl5XscnhWnELkItSAyya16l3g7Jx0FUEcJ0fD6cKqG5nK2aob3WOVZgsar3NvsK3Xcao18GIXI5BMh5TlWg9Ow2onKmMHTLAWRu8nhn0VgVFR7SGpVHn5PAcYvZa4hgPz7HOo0UkkC9aR4UkyIyuLAG8gL/o3ehVBUmMQFysP0md8mzYs8KPPOzoalgIDrBrgpcegi9ugGKsmyHtMfAFvMX/ehPkQhkdWbNHVEVOck4VgIzfgPxu2FvwW5Xh0zdB3/l7PMFfW3Eu+IXQWEJpO0PgeVtsNwPem8ubds4CfI8ALfyFBNYe2T/fnDMICJ59iA7bz9vMkBdtRTqN1tsF1EasUkAwkCiDva7bZKrOxSFgm8TaJNMMALG4HZVFfxngdzc91rsDpIeVMbab1h0/RiPqGmVThPYUtrG7hso6Qfo4WT3buNeAfDPw1VAgMY4V1DJgEIaZeMZxlaJG8EwhjiOUpwNUT4DEtz0GLXDEjMzhSfmMzw3K2foOqzQ0eex6nL+5XlfiWDp2fVm+EnXYrHA923anw349205iu6ScVEt0QmauBoD3qnuGc//BXpoLQvnEkaW9D3dkmu/PpoZVsVSDyvJh0GG/0nkY69OzLu+vln0yVuB49ywj5zY3dxudeld8fwUvAcnRZT1ZLYftSvJ7lw+DCftVGXcD7qOSqtzeUwbZUCVX2B/GlI0K9R/51o8svu97vun+175+B1ms9BM//fnHf/Uzv/TWO8/2AmFLHCKN2+F7PvX6h/+1f/lbPnC6qszTx5v42S9e7v/mP3j0+DfeeLItbkXynuyf7ZJdbHhxb4n/ifwWDhLErq2SaQJt30aD0gJAOpraC9j2O7Qmeb1+VUN5O9tXQYGLcaR1Smm30N12k3G4KflFElWcnMrZLersRwjEPO7PubhFiywRztv9CIKRALCwXq5356hIczItVMhaYK9yaYSPia1VCQh/yaRswyUMtGwcK8SFZxnrqX4IO0l6Mtq2TWVmoIuc2hnCRkBblKBuAFmAWxCGcUwChGYlruR/wqj+CPbehL+LxrWoPleVCwCZ/eBhQB/b2qGtXgTrs7r2xe0XVscCTQWOqq4U5OTKePeQSwtXmJeh6kv2xweQ+2IfR9bIx5D3BXC9tk4+tlPG46/PPzACQylKq7PRRw9BVlu76zb8a5B7K7hFBfUItmKnRzD2+jx4c91t28wbv999N0+sX+Xtetk0pnJ29/xq81U+9HrzY2Ar8y+4Y8Tk2OipACBjV0Z3PPKMShij6mPaDENoMC9JudCmj2OJg6YM7zym0j0vyrXIRlZhd95dg1twdG20qpc6bJ6Mc85thuWgQhgMpnoLKv1FZZSuYgqd0rpCwbloW7Lfj1yfSiaMHq5cUtqbxRn85Df14sSsG2uSxM5KUUG8MnEAxJSLhRF9zrEyug2YPxaKrZPqXhpjSZVhQN8w2xrDMc1qNvvx4K8n1ggZWbSVANIU4NQabNXU2feRYs/KLYy4jLvVpHZARCwo2Q1QC/M5jAFgeXyssMU+YL+oF6cuxQzpE7NbKl0SMuhRgVeAuAJpD9AWolXsL5INhryNxYzmYGs8K22RIQDpB25jKifD2AOUBYJMRWfA2oMpjeTPYi6J55jXo3wvRgcYcki48qS+PV5W1NtATubNM+CFROC1D5+oP/9n/qA7rYP69//SX85DeuiH5ScH1H000BYHyb0FuBVBhlQEQmX8Npju16vv/M5vVP/2D/8w/3c/+U/KP3pactdz2T1+rtTj5znICSthyhbwv4l7EaNBFpF6jVgAa8tNKS5q6nSKAlvhihbbxjZ7JDT7MNrGtmJAHBIFD9k40bUKt7JNDikcEmBEgQtnh5LQewpzjzxisptigraiKZlBYkR9G45Us2hTxhgedsjFKIiFfYmeBcoeoKtrkaRl09gFXbU05lRsGFnhOj4OgbWZx8AIB4gMZe50PShYIrNmg28jBi+u8Rn7itnpyo7XCltl0FtdpQTTYmtdDj7pypkccYxoDIdusfN8YZkMZ7IYTKjbUEN9W3SbVBUqNKyHQfvJOlnnsefQrjCehnCEcxyNt1WsUG5UHAxrcw1l0TsJu+Vhz75qQlUwQhNYjA9S0rOuLZRnu+R3nfNQ44KP2xG8ndSxWoD0DG0BUWcFLqyTx0Gxg2mKN2zUjkJqr0FtVXvyECQPRM4NhKqgoo4SgtK0Z4nPY0NOXl+8VvwKoPYDk2mkfwwMYhwN1UvRi/FyWTOsolXjODpHBs4GyyXpkChGCH8GimUkVzJVGVmBpuh7pxlI6b4uahwDVRVc6TJ94JUTzFXLE09iTYPelEe7UPw7T7V79UEav/CWSSHQ7tnTYgw+2jkDErHysE9Gv5JEfEksOZS3mAnpsqWcKzHVwf+dhiVp85RSvE/GnVMY75FCUpTmowzcBTGSdArAL/q3cBvL/wdK3PYu2iFuANxJgVvVJt87WZjHXbAfOg3k05p245ZeOzuj3ficTuqHAmkXa0+7K3etuG2XqEQyPY9n5W55xvP1NZ/zdlXRnSsoAZl+q1vTK31H5zlTTw09zP4lK+VVQ3yBofK1HTIqK7Pa9qa98nzE4l+BWBKRhVfoyYSaXBJXJltejOY2mtU6lXShCyoIjSVuLfHyQdZ3FjzunrJ+HnLpd4J1uFXEZxDaL4hzT9E8IGM3FN9pitkheWay+iVdFbYrUlWNCN+CilJcXyp7CUeEA7yFCLVLpFpD6SKWeAkx19FlBrXn4wuQexPY3tymgyrXUbr0ZB8c2SfPIPiGdfL8bOyI6j9sirunSvycorhF238q4Sneq0L2wZiX39yWhnTZm2dmGe5HZbZqEysKHNnoHcfnVQaDVq/WPJaRz7pz+Wl+vq2IL31W5ZEqb8PwrSn+6UPt1r9RuL1XillMDQ3xspR8IZ/TpL7FZzSB9jLuufRX1xBMOU2ndSrx4bLc+4ZF0aeQ3RxdULv397PWPRuzfX8gd8ugDsWsB92eHrdLKt2YH2av3rqMB8Uikz6p9fjFJ2XUS2qvov5St6d2/4jQ4wehVQn22p4YGbZS0ZuX8BdrIsX9yaTAVW2BjyItp0xbZOGWiy2b1RUGdpTtUpYy1BEFLFNc3hXgKuB3jVZSvM5USjVl4MI9coa32A4VO7VYUZPQUJEKquJx6EVtu93tGAAX99MGoRhPrnNvZ3gLWYWAWYfjHvnl8aDKxZQPzrUvFLhwyBUQ+x72ydfQ9rDNDG4BhV8CuW4x/S9TkoBc3hvgzt5Ct1goyxfuUOSfoem71h3bLB+UurccF++76jj/FhsC9OLIk5zSie1c357GrbNl77RETuwMcecngpUyAK5zaymI+jjAnu8a4M7bwV53dbBQPn6RgH+4aMmKTKLExBIGwl0OyEJGEfDachlWygC4rdZQ29JdonK+37F1sy/9tHc8V1kAAzOl3b70MRKsj/txz8i5Rd6sP4xvJsVqRYhPaZFBoY2AUlwAr4Pk0FZiU4wDB1APz4fJAUBtDCOfMtG5a3ObcLqBAnfksDjJttsohgV18EzWFSgZYaF8bpt8Gnp1gbSp5gUI3uwvGe/BiA6QI+XtzQ+2iTAgL6TbO9LXCYVwjINkGuNkNcPpHh0QxAJwrwKApIId0bsgrpRUJY8zEeyLxUr5SH0L6Fox0dUhpxZWyDg+jq2VX3x2k0UzTlLmaB/4pPGuAgAD4GBmJpCVFGE4kkWLGGgEeAa6OzQLgDDJdVNRk4Lkhd4FtEaAphhNSyFMjhOY93TE1Iiy1lEVEPNUAJPIQ7Z3gK64DTAbcqQzVvQ0TWpcqGp30dPzwrQJHVlI9WHXcHiehUGGL9MrgO94/Xq6H5bMyMcd0GaJ79Vh3bpuUP0gtNLbuqHL3Z6Kg0//wNumLY9joYsRBd6kY9YJ4Fasr/H6xbJZU2s0paxjpUmbtoE1OJl2RcO+i4YZ/xnDAtggfHPgaHOPoRirtiEXvIwnxmx8tXDI8GKoeJFyFh0yW9GICvvmCQAXbTPCTmbV7bx+hrrHILePBmBBwmQQLDfDDwDbukjZzFalBCzR9TzbKIPVKAU750Q+jgkZt0P0uTaVKGYhS4Mid1bhIsMA2w9xPOTdgulg/qZ5GzwtXYs+fZJUxuwxgcwK+E+Ev1oslPsUk6NB15TZlch321Vpz86gjKCrbUjbccPPAibU6lqtOtsP4+yHSU1GWVlxtqytT6jJU0JQ0cIaBuxbaoQIW8AS+CemHu/xQckLGLy0TrZbGCMFvCHGPKQokBhuQtCDdGS5RgZ4ChoflSYA54Yerlu6f7ogFVPZ4gl2+wIxaXZNvoIhpFG8OfloHLcXtBiu9NNxLHBEAFACrAIAwzLmpKKasiBqqP1ykmjalINYx8qkPmeFFEOwK6edcqjcQlPNSCMVtT602yjHJNj34jGNdMgnzXXFyLaBkTeaPKhEiLSQ3buFwLBRbKDXwrnjjnNU57LdldI4o02sHEPnCAVtNYTNWJm2GiOCq5uhcraxTPD6Ra9RPB83pdLNnpV1e78xZ03bjznWXOwYS1AhmWC0wWNoCEU7zegY7rWRfSerGutzf6VKoyAiLYXwG1Fn2taVqyMVaHelgSmOYQv114bRJzT9XuE8if8hZrVrDNcho3Wz2JT5GuTmorXmbPpUilOFocxFY3fIukMBCdm5eJc1qz1qr1C6iuMLQ8iMcDpEkxJs/a4HlpCzDCn3CoWxnP00XTgQCflWMNdaNV3KCCbBN1qUqUhVxrcBM/vjLnPA1DtKNw8raj7WkLormg3aPqJSPc/FXAXO46TCVVDhoo8NhWG0sAPWOioefhUisT/Yjx0rcFdaL1LKe9J6OeY8WK1bgNt5GXIe5+xbrXQLGw8PgFtYrbSqt7mAuiNPFP+bqG2hor2jud7nEnEfwC1G1wfJgNz/ksr2AG1RSkBwJZ4Pk+/5+jHUxX2wVR7s0tZpBOw0lEJxaYw7VcdSktEl4Twi+4E1s0HfZwncs0sAsy55kKsE0Jvx1ogtM0EGonGKCdpGAF6A40HVAb+UrgQb2USHilvybq9bv8wjuk8U9okDAie1WaELcFunoYrKRmAqk4LGACwoF05TZwFzocvAvvH6Euu8KIGOgS7WA7bh/4W69tiCGRB51C42xY8Ao4rYYh3Of4AVuA/fgyNlLh9fx/POYBhANzBa81i2QcYwHjs/B1QiUFR65SA3HFTOFuAWr++29cfbzNcRZwoArEqpAIPbkvSonMZz4rWgGVbcHxC6fNj/TXA8A9t5H+gsmwHyrCL2AnC1ZAEryhn7gkchw7SDYb0+qYlfBrtKw1J5hrDyPAJ9owfAlfUvqYVh+4yD52g7dCMhNP6wFIB7ZA99PD48Br+AqNAvKORuvg8QPgbEs8L4eJ3kC2OWJmffSXNxvQ6TY6FlgNSw+DlsMy1LYqQ/5Sw5fFO6GVS8Ym39LktsZXZi2UwwnshFco6Pt2Op9keTfVRpFCA82WKHcIDYxaZx8LppknaDy8OYijqZHGJhOyqtUjVua/S7KItZnWNCIoa03NdoA7Il4HtJQdcKGa7oD4GrhvRXvahrS32bERaW40osUZXuS44L5oMFNdaJCi5DFnEteDrcD7t/VCahWJT732v9/DzIiv/m3/Oxk9/3ez+u3/jtt+M/+KXP+t2uw3s+vQ6xs80gLC9dZ7esKcdF9vthug9Vp1TdvF5yXGJfSpvRGmq+77u+8e4P/LFvuvvqq+umqY35337mc8//q//+H/7O2xugFF/K7omHDfN3/cGvffDn//gn7z2419hhN8Zf+a2L7q/9zV999Lnf/PIGcFjC5vweaSWwNMb7L52nBXmOOJiUHnn32KpqWWddoU9bDg3jNxrq4ejWkU01Wz/ih8Cvm1z//m98eNqcnpZ/+CuPd883CU6GsDuFPTFaFSOgax47qG9JaSsAGDbK0Q/GWW21ViGlbJSr9djtD6pbZmtUpUNfWU0DrO52+2HQzRIZxZVCME1WA0A5XKG9bjBkdTX2h3g91OEqV8MnMkT8Vkr+rKuRk5FLcVrrF1bJzMfAFo8bQhixDkB3rmKjGgh17m0qXEm7UBiglgyr2GOQe51dK8fXLSD3JZXdfP8t2bS3WSDfgLOzOhXqWbDsQvKcUnmZM29nSHvz9s357W3Q9rbixgxy5yzYo+eKx+u+2lrJP8vtbW2dtlbPitx3w9kX6tr5dQLYogeHlMaxflDeHkPcyVk9pOKjj5UqyfQ+75XiFvm3+9EDgOYS9hp2yVwtuYy7In2eJeKnypeElAyXAW7T/nkxtq5yjGOwC8rDBrKYwKbRJmy1Ns7FsRsBcEP0O61NLawSPwemQk1ElWEHUTqG0XBZqqJt9mr10KSU/Axy5/8P3xt0PwImx1TIacV9gENVGRujVkPMPmVkXLD2KYl1sVj5soa7hJ5zZuelxMBzqgBtS+yLau5irO4QlR1C2EKRKyA3j0q5Jeaio0wHpIJe0AQL0t0OVHda0E8UogKFbYatcexdyQE9ryqFMZj2tJrVtngegbhkpkDAQkkzQMDL6/DmR7wznNQxjMVtQDKAV+TNTnB2soeclbNQ3M7gFtelIeQAaqGUjSRjMNGJAs7Ot9FVWgoSUizgpahz0ch9Z6nVn/q+31/98e/9dv23/vZP0Wf+h88UU384vh1fiSnA7FTjH1CGg3Vl1F5VGGl5TWO1KDtalS/qD3zsgfnhf+/fpVAU/def+fn8xtAm/Ofjm28bOObHHtMM5HuDHHExWo5TCryKyi214s4IqQJsDTBfDhk2y0qj8ssUxgEZIQ2z9ViHrh2AXihtZbypWAPyKoPyEKZDRaCttrotBY0O+MnJNoeIXAlkOGERCgVYBR7WFVh6CNg9tj6eti8qeuXjWGy9gknH/JhpP8ShhhvICBE1k6k4qph1sMg4TjYZHZELhe9xUlCkHJSnGR9AgkGQd8i91dZU4qzHFaVsizU43R7UtVZVOSEHXV1n3N48l0EVq62BsQzuKra2CnNjceMrmlpGn2LUs9IWilqocFWVLaThAJEpUp6tlPEllJ9woziOPiNZYrZStk0FqzHRkl8rbq2V537JNllUtzD6Osq7vaHAnSEuhhKj19S0U432Gui6SAmOhhnzgI5SdoTpOkatpkLdEZ9CJq0jxbQgo/c0piUVAw+9ybdP5ixsyLIWa+XZYlnEYwMydXsyGMTQAmoaWp+0HCBiYaaxbanp9kSrJcL/wNVy541q7Jh3g0csFTk/kl4uMvoDbYjqA68/yP5ypx4+PKF95rxQRWFpc+bPnQ9ZOVv8W481lLtp33H/6InanD+nRQtlId4rWzJqzQGKYk9WE0bGGskmSCfIAZm2ewGz2mwwq6CEIV4eJhWugsJNy21SS8oZ2bnohsDBD+XtyY3l71KJi9cK4UwF/8jDBXV9uy62Clt2bQ0F7ibp+iN3ma56TeumE3B70yrZD1qUtzkpapaBnjxeU/nIOt/bPFaL+g79RljkV8ObCspcDPmGwdHT3Umpy5beGGn4uprry9EO3RhcW1nfjaly1pXH2zSsXWgueqlbHV7nsfr2phJ3VurO0BZZuQC2p1MuHoQtuYdzPcwGxVQERWP94ZqaB5/IZ2mkt65+U6VHCKaZbGL5nqayWFAKKzLpMQXzQRTkyHxhKy54aJOBX5j0xJuF0o1mRmugKHA71v2iwDwhbtH3XMQmWTWa9LouLzJvmdRCv1DeHkPX9wCwk33yi0xb+QRn2HuAunPe7UvK3nkbH6n6Fw2dqCrtHydOveLcBfJvot+wkLnfF/2djj/QnEbjnqmcHXW8U8+eVnTndJVPoBTNTYlhWQB2n42aN599yjraoj4Iq05D/OW3iL6AKfIix+2JMuurXNRCsV0kyp4pXIAaKEYfULqSz4O5ycVHegFvJ7W4ebXwJ1+7S/uTkN4Fb68HXUwvq3K/slEjfoxW40gbGOTvh5wuhyTK2wtUCol2uz3sIki/81Q/znDdvKT8HOZ/G4G26F1Nfi0ko0Q7qW6HhrTbUhoaUsoTu0Rhf28SXJ/V71bgdnDb7EiNGwGYyKjFJdXIvGaiu/eIHR5X0QRt0dq5oNzupOIHEJv1htlaUssFFT/SaHot+QAAIABJREFUwlg6cUxh8NJqNlydyz4BcHO1JLdc0lgU6fO3CdbJ2V9NhxGO+4Ml8vxaoKxFpi3uA+SdlbmyPbJt5X+HhgJpEeal/FuuTyYIjCogHKnQhHNQGeO2gFzcdwRuYfesx937ANwDoJ0zaN9LbXsNbmctmzQsQek12S7PGjdZfpWXm/m5xw+/7T5YMeMy5iSAGRdA3PkC+Aal611j6dTBqqFKmxxUHz1DgQugJwdFSZKzCtg3Ge9NalBc5tsAuceK44YL7XOiBfo52REy5VBfqZXlpXWiQrV3TmmxR8MzPLynDNwYo6hxcRtWyniX3MLy+VVfAE8AcXfdhjtItA/gds7BBbiDEvlaaaftNchF6DouatheZ+PWzSIvU+A6BR61KVDfem2OrJQnNW7tKqKhEwtlmzx7H2hnHApIopjFlwNqzyEm7nwvea5XzGQPeb3Hn9NsjwxbYVygFFa2IhdGCraihAM/jNSjKwLDeb+nfcm0Iy1gEsfNsUoWoBuKOCiIr2CRDYVpznQKQHv4rPA8+PxuesjOnyfeL6mswOIYylguAnrXGnD2IMkEMEKV82Asgc1xOzFiLT2toCJVVkC+ywPBVwjAWIAvjCwOraOLnOiOqekMz0GKTg42yQi/LinAPwenZQG7gLpQ6GptypIKd2GUYRqg6z142TDsOUZqjKOQE+3DQBZAOSVC9PZlQhc7CpVKQK/kTICoENGZdtQqRWe2EntmWDI/JUUXY0e1caLYXZdE66ahO0CsVUWV97CMkfdxCJ70ak1v+Fze7Dt+mqh0oj158b0OOfL+8JnkPAK+F3xf8L0ypmXYEEOpavJIyKGl1FGBdhP9oUIzpn3hxOqzjU7BnN4xQG8GsC06l3aheEB6TFIMK+/eZ2TemgZZYSMaKSQ7F9dj9KSRX920os7dD5ngNoyeSPRRiTSQcuoLrHpNjqxghIFOXjmbBWbtw4agnIVVeiixhGIyTGgkaJ4mxSysk2doC0fMWbGL/1cpqCimdWiAxevQusYfZ3ROKkM9tK9Q7yOUBcdHMZLvZShofM+cMnAa4Wq5JuCjLjF1YZ8vA/JiJ8XtKLVAyYcFYA0CWBPcbadmm5gzEvmS0UrycSFEXBjHyMYFeF85B1W7sswBqtaDyhX8PC+sVWNK2aepC3pWyHbFIMMS2d8CoGChDPB7xym+b00+Q9ZFjtSx5n7TZR8h2lKxJ6VPTxu12Xl6XNqgY6/6YSu9qlHBZsSbxBrFcIxApayRkQMFDwCoTZSV64B9rCxgrpEcUIAl5Ixox4DBrCwjDnipTAhsDABwwqxVZQ1lLlROSmWFmjo8hjEtQALniWUVMqKmi10YrbsIsWSW63ACgL0yzkuSgY2BPjqitSkiSz1AVBzHzdKOYUgmxqxtY9jUhsadR2we7wGqDyCXNmPHVjUpJGMXlqHW1QuLX30d9hPM3UOTBeO9Sb1eBh/kudC4gvOanM6kgUcNfcm2hjC1FNulpOf7cR7FY/Cd9FntJlcvNtiHT7xbWl2NCYZNCR+njmWylMZ7obm4K5yuwOgBIBhd+SiywTo76wi7uqy2A4TjcC87KHU9w0UYim5UwiaYa1i5KGpX5ZgZ1s5jKNlPDS7wQ2Mc1LlWXIVcglVssRTLxhB9kws/cOQ+1Cj1cS68KIXQU/hGUuU85bILvL1K7LqU8D2ofMaUAk06ZXTM4mInHfOiooUXKQpyqs4pbgBlNRUPAIxzOdb7lHYzwMXPQVdggcwKLQdY7jIXKGstJb3LhkHkjiEtcuq0fFTy+y6Vftghz6ra97VMPsDcKaBSFKUvQV35XTrA2Tlnd14C+t425AJ4VSiOsonI2QWY7Y/A7jHojWzSMfBFgR2Prw6PA9CdCo/itoHvLXrYRS6M26OuvMnBANx+pcsszSdoCMABxuUI/GabAgLh4BGK/0Huh7J2VucCBo8KubvwhjNlhrx4L0wKJmobxXM0BWTlDtInn5PD+rYEvMeiEsa+5+3xHs4gdwasq9Rbr9B6VIWTsKvm6y6NFkWVgV3kEk2WwwutJdNzv9f1qEwyOep5OyhkE1rMWSFbd3rd2Wc08qEtB9AXtcyorK6yLyjioLWaS/Feu4zjGp4vs+J3sjBP0SaEvhQA2QCgCYr2YjtAT/TWT7D35eUEmiNbfJePrk/bAXgC6mKfgLU4s05GrS8v521m9e4x+D3ex7z+n5YhPNlNG/jbjCCeoqA9LBU0UKwn++iDutamcYQSF9vh/ptQVsD1dfawqEzFzhq2zxgWII8X6+bbx4D3pXVz9PEB/t5632F/gLkHmHwNi8VmWleDKHFTaOR5ld5J70vJqG7t4aMxKYdFzSy4ABAYAJazh3FBgA+cfD8VbJlvcZ88QNobULebwegMcQ/3i/cZrs/3v9d6PO7O6Ur9vm/52urP/MAfffj1X/vq4rO/9sb+f/yxnz7/6V/4tU1AkVSGfIwUCpmkHV9/F3SW7bKdwe9tr88aXv257/+O+//mn/vU/VVdqstnm/JTP//bT/7KZ37p2eMLCGDNPg9XWrlF/Uf/wGvNX/iXPvbqax9Zt+3pqvyj37zY/Zc/+kvv/ONf+e2NgGllpMWbTdWUnCs9bnAK8VFJl5fcX1BllI6lEJSDVEHGwzrp1he/HQRCH1w9m+VKf/zecO9Pffqjr379t39H+V9/8fL5//ITv/z0nUdXA+OnPoYANZ5tVzqmjGK+GvdXF1XdNNo6FftdWqxWIK9DQj+htcrvroLE9OIcqeIq6xrFvY3WvJJwvJJz6+xJzmmz6/1V7XhljNNDgIt1g2EFfk4smvMBXmNMESrcGbrOQBZ2ylDXWkxMZAQLi4BSAG/n3xdAXKyTAWMuUB6a+XGzGvfYcvkY9ALktpV9KTTqvQDqtS3ywR75JmC97f5/GozF/ThzlZxPbma13vb7+f+3dbfZFx9bGUvw4BRT/dJSWucw/lg1jTa23p1f7g7NH9Y4W9vaxWHb9xOsFTcYgbUv7QfUQtxbVfAR426mVnkkVeQxc9mPNJrUNbXVbu9T7wPchsiicbbzAd2WdSIVStgXKHCh+sQAW/y+Y+dK9BnwNXZXozJOQG0fwkDVsjFx30F+oet1A9OJ5HvxMFeh762GtXGOGt2ixJjIFYpwbkJvmVG4LpaQiJmJcaTlg6KqBpU2BDOFxilbabZdKAGK2s7HazBbK6qUMZifxcaoCs21PgSBt++VQQs1Lc59lsOC4qhTTgMhnzCPDGCrKJvgoT3szAxfBdDG3mFbUdRim2JR4jiYMBVYlsBXELbMyKQc6xayE4wzVZwgZ9GhuFFzaqaALFUc9QJzVSk12s1gQ6xLRqxOiGTNrKK9DeQC7Br26LCVsSnqBxLsKlo38y5wi32bkkSlO5LNLveV0ZzGbOFGyU5F1WetaqNSzMYr8sqqXP7Qt32g/nd+6Pts3j2h/+A//BF+dn5VTl/7VPrCrjFhjLGMebTJaw2Am/qQyJSBEDgaaWVDdaq+qPvhuf6BP/kn6N/41/8k/Y2f+sflR//OPylbfa+UIam02/PQjWXs94RybMlqlGEDmgwZscWoACGvNI3G6ir6OML2eAKvRFoj18aDLxptnIDbY4h7fT3lqGD3JsMsVhnNvoZtDgmuE4bE4hocsHiryGSNzmIPexQF22TDyWLeZfExKQgpMW0DCMYUS1daB8GEgLX46Uoxx6yBS1WKyF1neJqgAZR9olAH1LuKzn7Uqa579IYnKYtQqaHZhBRG1zXMla6tkCcVaqJErow9pcUyG5jLYL301gGEargo66R0eEmFOw13YNqVDXJv4xizbZyCxwEslG2tNY76alGcKG3rUCOXWEXrTRPqPaKgNLGLgKW5AJPHMeRjUCsJJgzDkwnmXlstJ5RqMSTLRRvDxwpcKHVz7PHOTj8HJZKyNbKJJc65xIHZ1AXLOQ/3kCAip8JxYG6XktklSlxrhoNFcqBhNGQqL2FVAyBs5SXOCaIUgNoR6N4iwmmqT+L5UDcMcVLwDt6SQUhR8rQny8uCivaaFmsUOAztUGsOnkgrQsYtlGH5asfqZFloM3Bz9qBszt9R4d5Zrp88YyhwUVhEhFlVu/KwZs3Lhbjp3rGkLgLl0xL0l57uy75dpPFL7xjsF2OFq899XnV9z3XlSqUZwc08eq88Dn1t8NmkzuMrXpFSAyGFcFLSNi+W1FOKa3EtLexIqY6SPyHtrij5U9LtXkAQVLyIWoet8pSDCzUullNO5YsLhj23rT/aBHUnwFvpJDl8xhAemTa7mnba1g4K3Hf2o72/fE532g+Qsyva5kR3rRbl7X7jaHU6UvAQyBRydZI/rMf9ftfS66+s6De+dCnDRK2z3NecJnq7v1eW3WW5YrspA1v4Ct2vh+XTod7ddeP6c8+X4WwResdxvRtVueygdpUqUCbt8IasXr4+/2+zynaCtpP1MiSxyLndKTKIWk3E7ToXNypkgdqPVLRefSgvHn1evR1Hyl9ORPdGUs2KSttS3qxK3gdoUSkinLK4YnboJzVwOmQBknLBDPUI4k4/AC+skyHK2kTYD6L9mq4B6/tZJB92e22tfJuF8nupbY+B7l1H8dk45ebi+rkne9+RvZcSV0aUC2k7lvDEHrIzM5lP7vPJ19wpC9JFmWfqS78TOT3pSX/DHT5t2nzithT8WQ72HTNcnOSLty+UGVwuDl7RsaRtIoYt6OEi+cBI9UKIX79ROaxhO82qQSlyLCXB2hif2Y5orKbmEcDus1Vef6Kos1cAM6c3BHbJvxul7fxajqGtKG5LUO+QyfGiT11Iqni0yGfKV4Wen39ZUwi0HnZ0ebXFPIvowovSXOmOitcTPMG4orOH9XtCYhBSf9K4JF3tKIY76M4hpU9gtU20glkmqqqTDbKoZsdJeSv/JZhYtSCuDOnmHiFEjaG8XbzYBrAb4H26REJK+6KW1BpaDHhPPYcQKQwjAtvFPhlZt9i6rqrSiU/UDu4sErk6uQhYgqp2voj6FnAWEonD78F8v+Timuba8jkNyD6GMen0mpRdiSUygLTAYOzjcJ0CqM50KdXp9P7Zg/oW7Kl7/gLgviu/9qDAnVWw13m2B0B7nX17ALfvUuIerQfM/d1cjjN0b+bk3pavO2fkQqE7Z+JOh/Ok1G2hVGVFZ1VL92Azq9vYpUFvDgC31o3AW+SSSlE7Z1ofVLhz3u6xHfMxxLXE1GVPyNeFMtMqU1TcibYPebirakFmsYDysdgQCqyTTT+UbdeJGhe374Qko9rmbs0ImPzy8y1+A2mzvYDkCWphOXCQxIlC3g4uIiUylLg4cJYWTaMvX0SZi4PVtVRZU6yxZRG9qG4BawEV19LFpUWFuzdO7p9zcBcnq9JtoGMvAnFx36hM2ceR+qIY6lMohGGhfFuuLToTAG0TQBqUyimSae9Ibi8CVwAtU3dBvYZb6PTqt35HI1c0pJF6ZEscAXR8HuifxOeDy0LhfZ90qgAVuA+qXVgrY4nb8xkSgyBUJ7CE1vkYzt48Pmfb5Hl/x+/rbJkMEILPe7ImRhhMoq2o00kGW1i7VopesTXh1OpLFqUtLJWXORL6RPDN2CAzVylKcG3SloytiukuGMo/YO2zekGN0sWDABxe6P4Ad1tb0dXYoQVdlLzYt1dW3jt8Ljt8zlBkU6E7uiKENZ1ZJwDqaYZbay/G1y28n5ShD67W9CAEOq1qUdRCkdxYRzuxW67oi/uOvpQK/U5R5ctjZn9QfiObGh/J5EwKtIauwZ6WRlMDq2jJw5F86TJdT0hSZQ31JiYFDBUFBkqw9vYc2BZbAmezpgrdd8izM2ufWIJcg1PRxqIDJihS1BOoOmU+owET+cFIaoWNsQD7xTrnIZRtjDDalfxbCxE3FerziI5gsUmenr8ghUWnHDilrhizZJV2VPSSDFLuMmqkiIHbFjZLTmJjMj0ebfTonkI3LW7PkBbZtzhxz7fFOwXJsqpmZND6zMlpOOWZ6/1oVup87DOAO6xSFHRxcsRIk0zZo8nEGBowOcH0H+abRxm4gLSwIcY7MOfUKgWbqsz5oLTVIJyHY+oY+M6PQdYsjrn5fA8QDEAMyAsbVVgz4fhvgKMPWbh3nOFTbcLqdGkWjVFjKnR13qUuZYUpjcdZsXXqHAOWGMs5ulsjdHNIy5j+B0i9pMYOcHsEcmW6f7g4pa6BLzpSMTmAEhdmxJFVRtJRa2uzZJbnXFWM7B9YCtNKTKXFQV+7xhEHzwAvo67SHVVEOMycG9gOq1h2WXNtS7LamAK2qlLgHiDPWFLIF7euXMRES4Nz//QZ6Zi2Retat8Ydw1tczwiBg8QV4wGfSrOcJgkAtjzGrVpWjWmM9TtfTGME6nbaOOuDT0a7wXv5ZOYc77XWA4Btk6lDFq4rZQBs3lJuU8xBG8zhSbfMsp04rh7OP/M+cE4dEu00FwiHbZd4rzi7kAWmmk3IMiTH4VSjAJEpepjMMWlvkC0sHqjRWQlqVY54F6fQGlG7i4Ex6t0iYyqpK5TwWBSlMS41WjXblHdi8yYmbuiowrSNaCglLlpno48eX5sTnfWDSvMnTFb3pA2E6C2lyxd8Ls99yVdJqhuYCarkdH3h49Ue/RKUQy3gmNAIKpp3UQkyq4XhwaeCsIx2SBGaLYAejLElJ+pYCYzbIedBs7K7IurV4EpyXTGgWyGVbBMp9AonR9N6JEp7pGXC+vKQaQuIO1smz+tu5t/eZqmMKSjOsjPU/WrGV6OqPKDssTJ3hr0z3IXK9Pg69n/zcXAzwB/WS3GxBJsxBNU2uhQgmxf1Lq7PIBfbzYB3xknyxqpJxn3bkqGyuD38DNodgbmizgXaPOxjBryH/0MgNDAWFL8z8PWkOo3cOyI3qWkLV2kgrxxakwy2T6x7XfAbQ4DTcj2SNmsaw8gue9b6Jtw9BsrX+2SDfXlbIs6bAKf98XWJv8xe4SweD9vB+FQXVKyxTgWVkAeLM1BxGZ0nyAYnyWHdw71DiXAekNUJZMX7bLMHrJVZx+0A9t3bYXaRlEHDnpvVwAC/sAPG1wVAuTCPXjsUbt2U43iwlT4A3nkfoH0Ax6iE4LpYNx8B31n5K5JYTG1gzXysCC7RA4pB63kbDD4GsLC/VhDDH7aXpinUXyB9gfEHSmdyfXLfmNdhu/lxCUrqHGX7aZ1SULbgcXhtgKXz7fk7N+8PObMTvMYbgh4WuLRMz3V8302FLuCsBAVJTIqFulYUuni/5vvm6zPQPlbwvhxYA4pm9plhOJEXiqg7vB4AaFgxqwLb7veDuSXVhfVkvZwRf4vvJaxuMf6cPuv3WkIdjP2/+sqZ+Z7v/tb19/6xb3/wzb/362ALTOfPzunnfvHXL/7bH/3Jx5///Jso4XrKeUFK7wTYHq7z9PzDSxD36D5Rwt7yPzhn+Qf/7Kfv/1s/+KlXmnSlv/yFZ+Xv/dIXzv/qX/8/Hz16cgU18/VZ5Lu+7WtW/+qnP/6h1z64rs5ef0hfuODxP/srP/v2z/7vv3L54vmJVH2CwckiDxvg1XNRCx+9Pj78v7ZZA0Sp0G3748dDhau5mE9+dFl//E7/4Fs+cVJ/97/yp1VX3Ss/+T//ncu/9XffePZWd7IlvwtNZdYhFmSYltoZ141hY9tVpXLiGIbUtKvFEPM2IlohJXgERFUtoIrOJexiIhOQT8LJo8NMs7aI8dA+Ah5UqIQXCIkVk9bVooa6cVJmIc8edWAZgEZrdLnN8vgmyHV2qmyGiMDfUnB7vj5bKx/bLE/XgSIgnpoUuMfgVpSwOIOXyf7y/ysXH+GgTAWSR/H6NTJR+Gd+mcHrDERnoHobkH0/CCuAtRRYxUSRgSHJ7aXr8n/D8gx52gCxabY7fvGcL6tnq0W9sHWld88vd3juWAixFMahCjZbI18vVSgxNn3Q5Nn1p3bEuUv1yaZuKHlpe+1D5iGmcVXbu5f7cdj7tNdoZIEvnqhWQU5DyClhamtV95iQi84A8ziNYunayZIoYhppkJV83WMUx/2YULgxVaP8rte2WnJOCWGdispgq6ZNvg+6XlYJ1e4wMJxwMjMszUxSetTN2hTjSrEnnjhr/DYit1bJezfdTqz88XqNDEpFVefRnT9vo0ddkihgj5fYl6GInC0Dlay2lY1xHJRbGs5eK9vidzKVGHJMaawqe5L9GFIYgq4WFRS22jVSARQ7WsBcZHNTsZy8GQOAdal1ySPbBcxVMFcPgeDSpIthiPMzmpkBgAkqWFzHOG+2NIbC9r3ALcDurKxF/i32N+faSutLyYz9zNm00gAnRSGdiJLOZGBMbVpT0pBtwfVacxy5RWcvxu3B2Wz/uY/V9i/82T9svv1bfw//Hz//c/QX/+JfosWdD9Cdr/8X6Nd3NamsqPaR7NiVPPYYz4A24GjhFJVfr5U7q564Nz/7C/xHvuuf5//8R/7j8sZbz/jHf/zv00/84pslv/K1OXSD2l7tuL+4ogWFxGwTQGz0sBCD748CoIJxA7x/FECudbaeQK2GZ65Y+F3fxnOnHLXTlay/BrcSDiv3zSBXrIaPtokpZ48WrYidk61h66y1HWIJTmp77FwmmG+pWTWbAh0sjodEytoYOVsDLay3SKUH8MW+XGLJsMV9pXh7KFCnHFNQWvr+iXWV4xhTyLVypg+mrl54PB6dJZHxmzEXtVwBdB7nw2JkhoQSa4cK713JWb6rSM2Cv6bVQ3Vsa5wTnHWqYOxQoSRgAFkwfipEfciEiXs0itmjS8LxAm52gDAHde1xhu4MbLEfcb46KHRxHcYmyofslUGPwnT+wGwPcDcNk3cbbMylmWOGuROUnsH1iyVmvZEwFJUltsdrgqpAOr/QQNoQ057GYjHhIG0DjVShRUWgLU7O+9HR0nUUYS/MI9VKlTDi6QNlXUma8wDI0MOXK8FtrJiqJt1UCjm1ujLc4DldVZpVm+PFlQ7Owf2O7GKVm9SoveuyMq6YS6/7vBPQi9vVNmq7zCU1Tf66eyAhLy59KOXXH21z3u4VLJT7N75ouvPzstttgSzKyuSAGtXF4CsM562rckJHDGLRYktazdm3l5TTCaLCpc1Z8XNUtSir+6TrkSD6LogkBvTuDSyNCaVDv5nUu9iX4kvK5fSwvHdofZ6hbTxa/z4/47eocPG6XbseyVlG4+vqdL1W6i0yqqK7J19DXzZjfj00mFBQs4hio7y6A6jMNOxq+vhHp2MEdeVHF3vaXzlannrqd0ZAr1yOYe6Jz29erHfaV+u12dBFx8hboSc7yg+WrB53tjxsR357g1IWptxiRAAZ2EF6BKMBXMcFC6hsZ8tkyZIkyj1dWybX8D5zherIXDclnTgURqRYrnbPqGRDykc6aRs6R/Zt3xA/Rugypt8w7gEQhtXvwToZ7EVjGomXZQshdUobMusDEzpS36YdbGgz6RNH/ov7F4rZ48zb22yUZ+h6DGBxHZfj+25+1O93nzy2kL1XcvWhE6pOJFCeunfQnwyTJVReLmP+ejIfPLkXYYH/+GfeUJDMpNcbxeuKTqjOXCm6Kr3KALvQ6RTN/GjMDFEPovXWrZbRbi5UPe2SqKB9JIqJU3wNTj+sTzZTFEu6YGo8U9sRB2RCE/Fa0/IO5/uv31O7naZWd1k39Y38269+qArRxb2n5/lRuyAobtVJrTdfeiay/4vtqEuvietE+Yso4j1B+LUoQpXaUc5LWQLMQl0LdTLyRHFUKoWovFPS9nJaQqnsjZy38H7k0yWpdFJ0uxZonstAxU2fZRkHsT6Wr8hBSSvXET/nTyi7SSHbHlqA8Fq7MU2ee07LdjCWnsFtf3VZ0tjRMOxRJaCmWZQ+JEYEqYrTc8KqebJH7qVRRp7voL6V1wT+IVH1L+cyz6pbue8AaEVlGz3liMzd6Yuu65ODDTRGyQd4e9jXS8/Z3JnyfqslWWso7S6nPbzW3itzhuyhWVjgzgxIb1Pgvh+slccecmuxv1mN+9UfQkcZuwf7ZLHbPSjK5Fx0w5oZtsoCzwA4pbQ5XY4BMiAvIOxZtS4nkk5JdO5H2md0OVkKOYh1L7YBtJ2B4XVR/mCZfG2/e3gMgOCchYucXGAqNWXN0apaUmNqUarqRXsNcU9WC97sOoG0sDZ2dV2ag00yIO7TJ7syGM3DdkP7ceQBUIy1qGwBdCPUsqamHboSdF2QaTl5r9jr/N35PUB+JgIP3cFKedFdqa5Z5zF4XkJpfMjBlcfDxe5gnVyvTsq4vWIcNFDi4gKQi3H1rt9xhIJQIGARiDtfAJtncIvXi/uwBLidbZQduj4PKlwkiopDfw40IM9VTQAXa/GTdw5YBTByaA8HWAQkxYkGwVDysm9k48L2GGpdgFxsO9soA2xg2xnOzpD3eN0uBskc3acoy2MF+ZyNi/3hc1ds0dtBdQl0AbtlpegiRjn2V8bQXXSVwNYYecCAt6aiCgpBAJOc6SqN5AD7WFMtFshEizgK4IU9dKUMAazD7hoTHbFBFhU0VJtacnFxDOG211bAOC4hBvKwGw6dKIRXegK3YqUMcElMz9HsADsCUfo6eqgNvV41Ys882ynPEHfE/mKkR0rRW1yVLyGjYdwLxAfUxjeutqcUMsImWxXinirF1GpFoeCYxLsEOGepRtn5CMYZdDBquEiB2yH7APWmgZVZFsQs4Oe+MqtoddEJ1s0Kmbsvlpa8Rvs/oO30XnhRnsdM0hdjSONXV3SARTVlgBeSstcq2CHsszMtS9vgoTlgiB07TmQ09PW5aFVzRRKKwbBdVqmjrGqZ5s4WyZMiF/QRtAgq2/FahQs1LmAtFL2YcuE2DGPxWJ9iqexCcnQlTxc9vWIdngFfk2GlImYQh/dsZSvbhRBbaw2WMMgNKcOgCVbJMmCbgewMbwFHxVAne1UpziMpbhBVyWhsmOSIIU1q1oM1MVS9eYaqM8SFPfOQk4HNqPyIydEIU6yI/SbHUd2xi3RHdD69AAAgAElEQVT37kIblC8RYr8NeczEmO4Aphpn1Nti2DdSSEiBhZJzgrd4HrxOfLOxT+x7Vt1OWr8XF0DcY8CM19bqon3B6yjamRogUX44qtYqFwbeREUwCofIsiclylyLnnOVla7RPBPyEt9Bg1xrGtrknddKuZx4UTewa6Sh3zPOpWiEmVW3cEzAOQe+IsdK3KplTn3uU2Hr1s6EPhZe1YyJ5qLrSTkM3nOpGiOKXYrR2HU9/ZbtQ1FOM3dxM8DdyOd+qG2D/Ns4DKKXs3XFC583walG5WLGwQ/cVK4JeT+WXNtSBmTmWgO5f9wqa2ofYkKeLqBuiXkA4JWsVDn2p88AzYH4zR0T71vDVZ9S1lTMkGhoLLuYyHfQNzj43xap/thSerK28jE6BBj7Art5EWRmpVQ/Fq7h6YVDpku510pXFRWGMlfO/xNQxYGFEDuDjgaEzSIbFwoeCpBacAWl7pktGjbKrzHxvaLo7RTot0iXq0xli7ks876LZEptq8sxjoD3UN2ic8JqXnSpYJYgiiPYKJ8uqmpEJ0XKCrm40bYtJT+QdrXJMZsSwRxxAApzhBiph18Zkx4yZaR7j7nIknKCUZgPBYJiOSVhUaHg5wvnBWyPJ/kBZPdowSotZzUD3tk2eYa0swJ3Br7HlsqiLv1dwtyb47JjSHt8fd7uJtQ9VvNCKRFZi2JCl6gPYJdsCUa2E5E7UdA22BRsZo0sVUCq6+UMd22Oxh/Uu4BNk4rw3ZB3hrtAtwCaN0EvlMZJzhGMEhGCyWVfuA64LOPDg8LVpRHq1A4qU1gRQ/k731Yl17rEcdSIfUxLXXJX4BJQMrKoxQq6TmMVlY5eV6ENXYPrMi5JPnhlbCY1oiMhErVMtEc1iHJypsQxKfjsMGYN1hb4mNoUmVudYw/UiPIimpdo2iembuiglqIwEw/wskNmHXodsjJAy7ClxDcP6vgIa2ecTY//X5Qxatj+yAEq20GGBvviwWtXTEkNAHhm3s/K2xne4mc1sdVuAud6fvwMeEXwzkpNQDSExAgJgJ8WnAo17Ikd3k/sF9+L97ueGI6A8j8LBIb7NK4Dlh6HlSELGIAY63AdoXGAsbNK91DBuH4cKqN4L2ewPO/rWEk8X8c2SIgD0I3a1ti3LgktaADUAp1n9fEEjqd9v3yfTGBkGCJVlMNy+uxfrJshLbaZ70P6G65PMPx6ljXPtq6XALTzvjOj+8niHKdU9oCiY2KD5pXAroWcKlPomN0Cbd2qhD7L+px1SWEHEAmFL2Bp0vWI28fwdAaVALoSXkbEi0XtXn/tQ+HT3/UtZ9//vX/o9Gs+9oFaaUWby02+PL8q5xe7+FM/+39d/U8/9ve3X3zr+QX2wRZCVig8usJ2gbfSlOTl+eV9sQv5zc+xHwXyyhwHauSX79e55x/6oT9x9kM/+Kn7vH2qfufz7+Sf+ZW3tj/2k7/69u+8+axXZoIXUOt96zd9+O4PfPcnzz7ysOEPf/KT9His84/8Nz/55Od+9le32e8NKbUHnJ2OD8DkSSHM2i0LbJ+T3zIsnbVbkbK7HAcBzgJ0MWU5PF65RfPBUzKfer2cffjMNKtVW/7Apz/Nn/jmj5gnv/7L6e/+vS/u/vYvd+e//ST6WFw/hhhQJDbwMoXHa0x72y4NFLgHwBtJ22Kspb7bdSUXCcUytiJjnauMsvt+3APWGgdVU86NsydDt/VZWWWsQ8F4T6ZCT3wNRxYMyZ1V7X6MPU4Q68YpgXSIdp6zbdGoEyabZIBXgNgZvg5jGOfbosSFwFcrO/i0wz5uQtwZ/N787Tn01OIlvKTGvbnd/xu3J+gpPtbXlZh53QAT31SKtSpCtN/Urg0pS49u7bSaAW815SvJPm7u77b9v9//8V6qWDl+5bUeYipmsDoD2MP6l/JkX9rmCMaWAr4/Hu/v5RzaFxbH7wbAoHZzZu2szL2RXXsEasdYllnb3HBCs8ZLKlzAW8rwEVUIegPAx8EXII7FdyrmMuRc2n5MoXa6udiPGI4z5qLiSCAn1WxiGDuOvTbNSY3GyxR6n4KPBh3yEYGQtSrDBpbKJpMKcp9zVe43+Kni4vucI8Yt4uXGGi9BOQOP2gqNnLbW0dgRz6lQFQcINk6XYRcB60JB4omzanGmAVCNRp7u0dI11QxwI5leLJGLPgK3E9y9CW5x21JsE6k4WR3HpF3t0C4JdW0hnTjsjVncRdNgnADvEOzipMU22B7oaey3g6sXVdHWmBLDvI8YQ0ajUA7jGHWLN2Tgxb0KPwQFU1BSQgMwrpsVt/P1RCbP4BWWxwCz76fAPeTemoxM1oLopUlZa/LglIbZD5cZ3CLPtORgtFIpwUHKWA97F108jhVR4TqNVEcH45RsTKk++sG6+tPf/238qW/7RlrURD/xN/46/ad/+Ufo1Y9/A/FHvoPeGNYS6IqWckYxeLst0fvEKQdVRqhW82ql9cPlhfny535BfeJrPkb/yX/xH9H6zgP6tc++UT7z4z/DP/+FWOjslXLx6Jx5u0UtBWoE9HYhzzWWJJI7DIs8podIjsAQaLp/kt5MMPYmnC2ItDcAnbfedwx555OHQOAUlS5VyZEzOoOLhWxM6dJDUwEb/ATYGZNylR0SFOohpGgVnLZMyKXUIdXJ6S6wVg7isCwHCRzdHPlgU2V9UCrVSLjI8OolAFQN9mhdzQnK4NvA7FdzrsZbBqXrzfzZSSFbWNS3B/tkya5lLrBNdivtZqtkOT/mTD6WEmrLtY8lOcMOCuDZGhkTrkg5RReaVaqPgW0OgCwTyMV1Ql0mJ/jqGFRfMKoTJe5BOXwNZ9FkP9kpC+D9iv9v1KpDYIhJKlKT+tb1pDPTGOtJfcum9L1mi9ZPR7RLmZc5ljG0ZHQQi+UgFss76nJLKxdoDEU8oUw1UAX3RIfac6MQuWYPOvleKVqiVLRcYDKjFl1XqrOT3MSgrthkf7nXd80JbeO5rF+mrJU7y5bP1fM+5leXVuFMWNqGzhzT5ZjyxeNL1SmT795dlf7RU/3o7fOyu3jGEXA4D2XdtH6PkixypjSnXTFuRHiZCI3QLoMl+sxQ6bpDygF2yOyPsmnFG0jsmKffQRqGwBRrcm0u23OcOvDVu019ewxtZwXueyl0D5/ee6twi13Y3lJJ9+/fWQ/xCwJwH5x+nMZlSHcQkj5oWt9BOFKhehGlBv3Buyf08YeTpbOPiX7r8XO5Dp+fN94MVNVRsnL3W0u7yyk3F/upVpneeOdVelA9oS9dUr5Euf0a1FoEonIpPax2cykdfrqQIyqKmlKQi3uSpu1x2IoeHz3LRaqqyOoMz7lQpwhOh1yTgcrMRISvZbrPirqO8qOM7ErSH6zprGVy0dAXLyzpzRWxWmakvrB40OGDwXQbrf4QnKCUOHmesVshacZQvopqUbMED1Fb4hbqJZ/jM89q0SBTi/ybe9IrqDUPStzbsm5n1exX/GX76jdko2j5TWf57ifH3D/XvH2TVfZ4LzOAakxtr09ev1vAr3e/thOBVTD9oR05F7pXSRoOPUvFbLpcoB0QR0ahkIy829jCBS2TubrIedyo0u9JtQ/QREdUn045x6aiss6smmdozqT27p1Sb6/4onL0wTYEddrq826hTv3TYO62WrXuK1JNogC1Gj1t5p4bcGIoS3IhZNrO79g+ZDp//Aw6mUnRKtU6/LOo03dMV2g3h6o/Uh5a0nUnStIYTsnYS4rm7sTrqgO87Ce5HrZJsHfHYQN16YkitVyRPmmI0JtzHqmcDmKNXNk99dLnDNvoilpEMOIHbjdQj3d+MylvTysm9JbiFW4gcJJcZUulC2KZnLabUsYdDZunXEI3KWeRq+tagamSfzvsBOLyeHmwPobJPEo0MAV9ob6FQFFg7THElRC4yRlB7pP57fS/zmrd+X2VfFwNjUsihr0yhhJwgpHvaiA201RIVatpO2VFGYxExBFV2hngYiPJkD2Ux1+yQT7Ks5WMPVgjSz3lAFlvXJ8B7zHIfWH0+5V9iWbd5G2Pm1/nTTiMQD6oIqHAxX3YB+o+AHYzGADAxWVW4eIUsxm3krk6Kz0xcwW4wzAeIBe3sSxcEQJAMuAsAwrO0uwX/9NszQs11xQRmGgBa2NtZalMRfVyUepxENVt3HXIxuV2txVIh0w/7arirWEXYtmsWjU8u8hdTDwOO0ZBHdBgiPhhnhS323GHUaK8HswhozKQPV37JwIcA562UMHCptdVhfst6+WdXMLAMOCZFbgej60qcgknKaK2qagfYOsrAZo0+kDOWYG5z1MsPheGKAojRcAzXPD6AIXAkYDpZmUuLJhbHGPwLQdITEFeJR63x3XYDx8ycFHYA3TkEgm9dbs02VPPNtWodOJxWPc0woIXzzaBB3ze+MygoJ5Vt/PtY4gLEAvFnNjrpizwBcfN/Ph5eazsnekRPuceUBhTOWiKpFiaCSk5rWIKGZba0z7nx0CNu7YV3ceX0NUQldDS7/lSmTKEkUd84aNYD9OJ0rRgppWtxOYYY/r5cqdeCHyGTXKLLOScrkHuEPE+vjx+BPC9xP8HSIXKKmAztlKGnpOiPg6SSYzLK9rQ/WZJp1SoLVkg7l7Ut/X1cqxrugi5XDDTYx/o2f6Kz1OiMUeyuiFlTpIvRXUxsmM876QAPr40KD3jszpkJ99cwvXJ4OiRxoTJC7Sxi6whMTjsCGIrKG8TnhcpHcqVPu418ojxbECARjUxIr8WjArzEtVmwFuog6Gsld5VMmUXImzfFOysQGam86HXlZryZJ1xyugKZCmjbRgKXS0BSaxi6q8hrYRHAPSwKQYiHvj/F84GQqQCqC+66mIUYkwjjXHIlW15jD5XplJjHOHpi1xivQs+zIAWua5jklaDYhE8g6Qh2DFLjrHUkm6dNADiyjwRQCAHSKhE5Z9KUUHZ3FApI2mxfMdyhqZW24icWWbMW6JqlIpQ3ZqDVTG0o1DJJsmzDrA4LpYSJk+o0hOO0ftLDEIdxe0OgDLhLAV1MwBu0zr1aLNPm3EUS8qbIBa5tsi+hZZWCsTvcUFFYQa/8jlpjaY32P+K1bWGKTQzNeX/Zu3NY2Vb0/Ou9/2GNVXV3vvsc+49d+6+t7vd7rbdg8cOtmM7OLIMtrAUBYxB2JGQIhQFoYhIASQEfycIiTiRCInCH0HICOzg2AbHJB6CQmxHSduxe77ddzrnnnFPNazhG170vGutfWrve257gLpHt6pWDbtq1Rq+7/29z/PksK/C5SQBmUBqow3MsGepnLLJC0d8XDjaRVrLpMTFuQUW7nosSZlqZ9WqHccQBCGNsZGGNl3LtS+QKIuOMUbXlYcVTlFUvbeFS1nyQcW8G6hwTH6yVi5gPpByjTmWhT3msiJEXkGBi6+/DsiBVz9zzcYthtBi8+xQEZ2yeHHth7Bu66p2KbluGKhi7iIhJo8tjnlo+igTsnxzRVVRAP5uc6y8gkQARbaA0TiDAXPv0C1MQtsI/zKDKgqaHGAkZ4R4yL70QGQJDUo5GLy0wMyFk+2zjbBYTjCtJZWloQZDgLLoQ8ZRc/5pd0m6QQFNTgXSicfsVx2IzgrcLsTkI6p9wgeO4gcaW36Ys/tQWdO97ZreMFYekBXokXAsXwcGOLdAA9uUdzVqBDjs4DiYpO80hIvxliBZcNhCVq/eXvuVrXJHnamoyYMr0Jiyp8SFaneb8V1RR0wt/G6gdcRIIQgCEozNWgIAZcs2QikFmQUZgEGkyUPpiR4XeG/o7RnwFmozTZBajU7OLAl5HFB9JNUqoGj65LKflfuHG2H98Z41Qt0R0OIdrt+H5fKY1Zr0d5sfH5sshPdB7myBvH+NxzFVRxB1MjayJK+3rVPo+x6oO2nqkMnb2aqHTfO+yhdgF7AW6uD5ccBMQGSodPftmUc4OWoT52bG69eAoQC90WiM8oSVicblQwFoC9vkP8gyWc8vORWFxC7hIEsOSiFVAY+vdWj5RaytsKTOxH6ZDKJmY2+gihxbAhiWroa4VUE5Gh4wVEKCA8gOAiJM6SJ8iqaieZH7KrMNEVG2OSGCCirkGha7uuyaTWaRB5vZMN6jyAO2T5RWukzcJFNif++r3EHZ7PefE9llvDYZ6AjYIfd4hsOolgN8Axhj2F2ljgNbKLlzKREeHaqUhroHr8NzAHgBcvF03MYmhuA1wGCsS6tKUcY2g4KyQu7rgHcsJoxwd3zNVdh7HeZeB8L7z8ftMYPYF/vP2we3M8idFb0zVB4/2whzNRf48vM+Abx4DOt9f0scQbNacSr8BaBVwFk08GQSGnaaM4z3nuCvt/BkyJkTDEfYrgFstaJSH+lrpL0gbo6021nac8FtRvJG1j+j1pqXwPc998XOoBU9S7efvWG/909+R/lD3/eJg2/95KuL27dvOF94WPPK+uxChiFIDJEePb7I/9f//XtnP/P3/+nJm197W7g+GotL7bmYclUR7IuTun87dCHrMjjsDttLbywJiMzVXkR9XIzpK+74L/0nP3Hrp/7d7z2+uPdW/urnviyf/dLj/n//9a/c/9yX3t2KHSUy+Dvf9a2v+j/9Xa+88NKtyn30279LTvIq/42/9fMnv/pr/2rNaVRDK8jF+xeLEerlsERBhdKwpTRg/1mq9AMT+h6fDW09aTkqinGS6YsXb7jy216mo4+92Cyff/EGV57lxvO3+cPf/jED5nvndz+ff/OzD/p/9MVh85VH9pFwjVWE+RXyP3hRWg9dbMqonlpzset3rl456TctgC6G9BjtRlPzrmtDY5KjYqkK6ZK6seEP4ok2dIxsHkgoDZrRbRkAi8sldri+LtzBvskBHJznY19VFQ6DqFmBi6YrHH6wGKvlPQrclLTYndEooCVMyegn69GeJkKNZvRchaW6fiUjD1eh4h/v7PRHe9U+VIUKFbacZI2e+3Xjs7x42jKoUbuQW0DdZe0LzI+T8LBEl/Y1JeslIE3wiNThzNSAM7agz8D4vcB3XxW7/9p9cIv32oehWtV+r5L2KfbHepzPSUGYrjUEMVoTxqjt7Ng55Dojl266D29KxCcYKKfRKHAWsjS4XVhCfa8SY2PJ0mKsmVByvHYb3zGmtMSYuzTSokyMU4vEpEFoAb4DiU3jIg9DxGxncNYcQvAGBNmGFGtv3XaIGden6zbsK3CFOZspS3ZW5WKcpPmy8E/NKRrKKhfk5hiWfKA6GP/Xod1AEmO6oVd4C4qFjsOcYy+uWZnUaWU8Fw3cAAGLIQ1EVAN86ofKopupLHRUhzFA6IIpF8ibj4C6MYbONMd26jdH+3IECEbiilapYOClqT3vva8iE4LkBsekUVELOAveOoQuLpaHqoScYa11rkghoe4i0m12mJmUzVHTD9BkdkM0VVVT15rqaGFT1+vy6njhnNor46B+RVU7q2IBazXWB4mXRFzDqR+9W9cUuI6jA1QV4WgpOYv7WW2YEU+g1TiC601ElWRU1kaUtlV/sae0NZEGQi/nqMBl4wLl6CJE8MblLtvsPVaxmtPK8WGufvSHP8k/+Ke+i85Pz+iFQ6G/+d/+N/Qrv/zr9Nqnvof6F76N3pZnJcD92mYUdHm1O6X+4gLtV6jrZRpSPDhw8vzhurj3pX9qFi7SX/4v/jJ95ru/n37n9QeQttJ//3d/ib7yziAxOpHYMyN4SS920I5aSpC6eoHtNRS43nn8NmqVPClpZ5Crilvd/0bV7b4C96mP6WFyArwo5ikvgeha27etDQNuUJLCA9bO2bS6fSRERriQOFaor1WQHVj0A/Qi7BNcgzxieAcOSYqq8FvksKuzVUIMFgAbtiljCUHsHDjgUFBN2a7vd/SdbZD37ZH3l2F+bhBOpDN9FlgjFzUskWOebZNN6U3fJ2ngRgXIqhm1LqdcBFglt8KyYmEEeeRoIvJvUQeaFbhNCBQQtVs4th3MTXTI8SQHd8q+xftaZzHrZBwykGqFfFwdT3sju/7SsEyBLT632ixn2DOjzR6i68l6eU+x+/7rBlnIcElrL9W3HcQOUN+6gTqyrP7zgkniBGlTRSsPileo7XJZDRTJkonD3nNqatxOLZQPYU7eLAW20VgHaNzHSABZuFDvIq8271rObWeqw2W+WRrz9oM19ctFrjcbY5dNrktHH37xiO9chPzozfsGrzFDz5Vhc+EL+uZnFvLWeZ9fu1WrpfKzXuyuHehf/d7b0j26nwZ43uWI2IXLBikUAk67gLnwZQbkCDnArtyU+wj3uaBgV/yCvPdUFrOidFyrKI32nVBILefOE6Xtnvr2+JpdMpzIL9RO9apC9ym/EGrYvlHFnFkcTnUK1pZ/v1r0JnY9FUVz4+DUA+A+d/CRUXF71NOAVl3MMdyowF1VBf0bn/6G6VQrdLEb6KAp6HTTK8z9/DuP6GtvD7Q4HOjipBzZqsu0PhkPD+ikuRhKqW3Hn7sPy/ZzqxAW5URCGegpF3X7RfEUYBfPKWVKOjaw6dUxP3Kll8FwRSSHh6PgzlyQSYYOioIeyU0y9+6Q3NsSV578yw09Vzm6s4uSH4yMQP1b3G1oAUZwmVsFlXgE8BG2wBou5peJbG0onGOUQuEo2oafy/ECUexnUbNwzxun0PZ0uJph+35q2etg9482BPwDn41OyuYbj6S5HWVzx3E42WlrrlkgWHuTJW1sutkzL1dUts9grkXh0SOtEENKGFeF0QnXmkSQGFgPJG1BphkwcdMAJxywKG9VYStdT7ldi3ELrXqbo1uZbhxSfXAr2+dOHK3vwNSJDp/7RqLXH5qTJZJ2H0tTuly8cOjT2U7N1N43B3f6xjO4XRfFqLRdTDbjInT+zk4kbml4446FkC/HQOe9kJwBLE6XcxVZw2IU1qIKdE3VUubmEu6i7AAPCLSr8wItcIEYAVY2EIAvLqp0RU96g5HZ1JsLgHtQk5xWJNXFpcJ2VZ3RYAz1dkFV2tAqRjrLLOX2gs/OL8jsxoYIfLCqakRNt4hoqwRJO4G1jmnbM4WpediQVjyVpSMjfKGQFAAXF7d5TNyejNBV7ZMxcS8uAe4+jNWc2ogyC+yUkc+Nc8gIfPHYOFXH+G13eXtcAajIp/G1mANHqIz3pj/Wa8ymKQ/1dQDMgNOmQuAX8xWAq39gAp9XAO1evq0qc/aybb+eGldlNn9MFe78OZ5mv4y/qRD3mrp2X4E7f5dZOTlD3wZKUDZ06D2t/FIW1vB22NF6ki1DdQtwt0k4JY7Hp9k22dqV+rzPSt2n7f1QZGpVynhyElSdiWuocEuANl9RU9ZSGqO5tyjzAuTa8wvqjZWb/c4E2L0uG266Qdqq4B0sJtpOdilzu3nMLfJT8XNPmbiAuVAE47oqVtRhw9QNBo3xg6p0AZD3IS4+O0CuHVpKRa3ZrFWKlxbKNw6XOkCZL7u2IwAJQFwMcNq2pzXGqO1aAe5gSxqQi4ttSCXog6o/kYvbYeMGXIcCFQWPaWPGhm37LYU40E5zTyNxv6YW7jKYsui6iyjeE+AQ1itOEbjGgBIt5LucaDf9ZmdxUJtsbKOQVaFYAPgKO+Vj7yZV7Gi1vIkRdrsjpGeYISSysFaeVLvjzGpsQQdQhZJ3H8bq30b7oWZhwn54vIbcChofVOVxHxBXEeHUDHBoDN2ylm41h1IXtSCTGIjqdOgIwjnAVDQH3PA1HWNaAruVOBDUryjGAMYufEVn/U6zbPEbAWQD5OIzn3bbUbU5IVMAtpXz1GlpFsjqCefDeh4mlS6U0WgOfWaCzJXzdNNZtVWBgXGpuHW8rCroFzOFuqaOvXz14oIfDB09ggWMLcX4I4bV8EkYzJIxaUBczvh38QmACaEWx7DYv881Du+AIfP2h/3II3vROhZCho7LUKmiEhXDhg2XUOXQkDvboRkA+7kWSIi8PUBygy3YpQHKsLCliMOfPWDW/SamLkUTofjFARoHYfZUm5T7bI0zLhUczMKXXJsiIitXpw9piFAYJUmMLFv8fbwXYCtAMLJxMVCMmpsLfhE1+xY5o+P2NZhINiP7VnJHgyBROUqbOZYWST5CCK0BjISHRsh4T/MeeGu1CvJEnYt1FgQqDigfx/XeolaS4XqkF0UDs00xcAuQEK5hkAUgC6RZUKIOn0kiBurAxDCGuszZbQEd0mDQzgJ7bKhv8degwF0VSz4yOddHS6YQOHUdnScHkxcFqZgKPmx3UBfrB9oHsft2zU+j0hrgBBPFa6pdfK+FL9ijLYxHkG5tidO2Qnf8ZlDhuqGXPmJKwIwuShheOQMoRdlxwhxMw+5LTNomepyEu5V3RWONAQTFBceRXd8prDVxtK7hohBBR6mHC1xWeGuKSm8D8KbKs+tTWx4URWijAZxtg5DvB+KjhtNmkJYMrdIAKyhUM6loPAPyznbKEQpe9LDu4kUiuoTCNmW1RwaohZJ2zsgtkqxnBS6Wzdm9muPrXe9ShrNWoJi7NaUFxGYmS7/J0Q85mkd9C+SiE1PsUFlM6zHMRgZn4haHeUPOduhet2wSISsZRRcoelFkZMZwPmBOMvaZwYMwYf/HZZxKq5magSq3YnYGsUACRaJKFPwu537KwO3rLEBZpmCze2Xh6m+ysXzp+Ijb7Y7eGXp6TE7OYxYcn4fMG9jJnuPUAvuoUcSJKifaIPHeRZdzy16joMG/M/7WwrpVm3KHvzOIBIefluEtdFWBaya1MBS8A1nvjCk96o0SO8e2PMucy9F50aHBYCMmLg0VQ4b2PveAx52YvDQZQWvZkX5mqpwpwcnbDIWvWlBjf437twGKAXPnaxQrPQKjri172jjl/+9lUWuRQtEWsP3TwwxkETYnEHnZmjoUgq7eBKd06mw14D5stbHboUjnBJZ6miNvhV1g0ihbJ8bBwjoD0gLw0pizirikYFGBwpAAToBQoiAmRILvWbPTVL0fjFPp9AxnA4pRyu3hJR+LaErASeTJXub0oridjY1FDlZhbc56n9gkAFjFcxYAACAASURBVNaAow+aR3Li67fROIRKOiCkS0O1/zqAXvSCl4iA1hn0Vfg77gc4XWpZEyA34hBkY3DBWLR+uCL1GlwmZAcjqRjth0zykEQYS4PC7qE0QjtGfwHbHgpdLxENR1C/YIaAExb6KPDHaq+zamlYpBfmEs5mqg6X2D65DzCoVppwXoHwvKcca8MCq5QEfDrJeSUrJDUoTU2WXk9Awz4U9nmA+rYNDN9qdG3bNIPfAEcOHGdji24FBdFV6oukYwCcsYzgtwG8RTbyDISfBnj1HLMHea9v//twdn5sBqtjPu14edqy/fca34cVzI5/c7w/w9ivB27n18zvB1i7D3CfvOe4fIK/iesbGHJa0z7uAXMh0bTDWr3S8uKZQuEufgecubtzdHVD1Q3QgwMTupAVAl8qcl25pOoQUpONILPHwkLoafeDglaSuHzt1ZeGH/mh71j969//qeNvePU5n2IQ6y3VdWn7tpf1ZiveGnGo00rmB4/X6e//8r/Y/Nwv/PaDew9OAqQ0ZBHEEMZKQnVEJodN7k5BUEdwGvcKCLEnY/wGDUYAq4c3Dttv+ehzzZ/54W+98e3f+U3N2YN7cvdrr/Pn3rwYfuk3759/4fNvdmN4lCpw6VOfePXgez/1/O2PvNDYD3/s47SVkv7B//lbZ//on3zx9PF6KEOP+GCoBaHhN3N1gwQd0SgAWJzfmKRfGy6Xo2UcZu0T9XTe8Qdv2fz9H7I3v+XDy8XyeAHFF9+9dyZlWdCHPvZBPryxovO7d+nt1+/lr91Z5y8+MO0XzsrHb5xwX5aLaDl71JGx9+M8WRXoekzFEMHpS+xrNkQMVgOq/2tXNs/IsO3F1TD2MQsH5suUo0aKOIOzri3cph1ab1KxcMm7+mg3f2Z2hevHLtyh8rrz6SHTF7BiZhpCDIC58O7A2HRRFao47Ye4hQK3Ltyy62GRPgLbYYg478EbQHuVCo9y5hwOrTIRhZn7qtennZeugtb3KmX1N91T0D7t9qy+31fH6te7VK4SD0PoQTGsZdMOcWhKX2odAh2MLGUX8g7LvB8V8+O+efU9xvffg6/Xn3NpUTwrYWege/V9rry/wlVkZ47PeQKFZ7vj/fd6AnjH52WvcBaIEIAM9dWUSmPsgG0JhyqFtQnKcfzMowL2PdcOf1+1IGoMqSNVQpcRjhz5vEfnQZa6MXk9L4faFs9HRQW3obQdhOvkfKzTEEY/QZ58BTntgrFDsunQdxUy/xBBwbk3uz5C+qnzeQOb8ojoADJdzD1Qjje5jDHq8Ws8L1zNktVlQ9dz2nlTLKzNfUGYt3Xrlow1tmjKuD1tw9DCScMXaJawpmiFkTsf0LCQMODOeciuLFzY9bFYNpg6YG7UchnL2OXCwHjSZE6a9FPAqSfXS7FpCGwreG+iUuuimN5yht2UJHHBcioCFcFJGCEuADgbA3KuHWKUKhymOfUCtSzEkZxCDKaoMIupHH5LzXPnEPpofL2gGGQwLilkqA6XJcUBrw3svaSQqqrxIQvXGHBOlsrIm31aUoXaxFDv8GmCBniNylgoYvUcR9FMrzVosgKgRSeECIZGork/2OgcB/xsaGpUgmZyr/m1jeMcE0oKCPYzeVbaphwK+DqVVmCLYkoIxDCv4FiIKSQkE2FPDN3erSb6H/6BD/k/++M/TPceXdCzBwVtH75F/+lf+s/p9MFd+obv+D7a3Po03bXP5EFqbgqTw3kwdPGI0/ZCbLuhBOo9hHR46OyLR2u+9+V/Zs8fP6R/56f+HP2Fv/gf0e989YTquqGTe+/KX/3rP0d3LyqFmnoeZcSIoKcuF5fGHJkw4S6Z3VMtkQFoAWOhCWFvIfhOKvhOSZv7ZzXne5Sde7AXpz+FqQkJpeSBdLLJlUWhDtm2czattInhwKST/5gBbGNOzhmLrcKazCFaU9ZTXyiG1TF0DA9BZz0GHL4ejbkoW0dDwraj4vf3XK4D24zTBZXR+768Yo1MVTS8LaC6haIW0HRoIRcvYr2IVcREFdskB3TD827IsixgFCKxbKgAYIV1MnaT+XbKnENrB1OFcvCWmwFRv4ZRi0OrY4tm7m64orJF5WR0U8cxffx7ap+M/CnLCoxNTgKh8QZlggnM4qxTNJXRLue+y1JVNg4QOI/fBbfxvvgp9u2XL1eYWjoL9YNjb7cKXwu3pgGH6+ip8C0NqUBytXpVZ6qF84772JArW9Shx6yv2si6D2allb/5OTWZooMEguErpwC3Kg18PvD5xFtWBe5oZS3maJnj+cako4PsHj62XJZSPH8rDe8+suUHX4y1EX61zO7RNuS3vnrPwFK5qkq55ZINIdEzN5f08PGGXnx+zGrEBQD393/vLbFnD+DyoJFuU+rCqJ7tez7t+hJ1STQFzOpbtSB3pSpuMUWCV5yGePmKFk0tBoJytjge5wHO8S7l7cbZhEqlCZR2EOXM6lq4H8JOeQa58/3rtspP2ZCNJVsdUepOnwBczB39gfhyuNChi3fFjaN1vSxu0mF9W98E1cGD415zb2f17QefuUE/+MkPyo1lSd2Q6EvvnPHHPnBD3ri35hnifuX+I309nM/efbyjh++MQGtcZujdXZNrOjHrweXT7YVhqrO08FRux9Zd3eVhSTAaEzEsCLBML1AtrkZqpsrcFs75aC8n8yHLZtHQMje0zvcorx35g0jPdgt687QRe35fbX35qILyUbhoWR7VWfKo9h3B8CKPoBaefbtR/Rs65qKZ1Lg4DCLVx0oyO8wEJN3GUfxI8uOaKe5S3iU2y5UJD3vK+7bJXw/S/kE2yE87QP1RluH9b02JGRhgrM9EQs3FS2izBHBbW1qcU6hvcmNu59wHyWvQ2oSBN+wkJXc1m7KT4cGxKW6fS7qoL22ROW9IML2I94xm2h8WXInN3YMdAqFrOracX3qZbt60uSwfmGLdw1CS2tVN357GfGTO0rud8y8uYihePJo83N/7BS+BbVmo4hbg9tntlu6QyxfvbIVyRzQUJL6nk/vR5v4hpbM1cSpJhm7MsL2XMBlQEHupwJ0hLoAsQG1TKpzFc6wLlJLXZTzUIgct80UtctgyQBFArt32+hwob3UrBdMoK1XMQumryll4TjWAr0QHztE6L+iZ7gHFrqXdxVZ25/eZA2KfR1vhcR+siIvJyGeyPhYswxRNFbIIydpz+oeieMrpTeVSm0ZgCY0c2hGuTnvRZJ98RUmrYwC8b6QcdspZyI8pMAyFu36vaRvCKW2K2NNdMez0NZfvj0ayCRaPr4cKfUkGx0JV61a0Wi7llEq+Qb1cVeDO1onXAO2linUvF1dXklqv6WY8Wsxq/udVg6+xAVgL9Jcq2PnD7ufYPu02QPFTAe4EmefPMKt0ZwUuitewUb5+UUUwM802ygd+QbWDam/gLj0pDuxbKM/vMSs5ocKaL3PO6f4yPAYgOCDlU5Lexk+3D1HL+pAOvcv+mgI3TLm0W1fKraqi4KdcB2dpe3ah1q6b3ZrX8GDfy8TFxjircAFe0ICvZxFctBl/UICM37GOvVrlIkYDl6pe5BAGdHnRLckMBe4SzTLOUqnzc6IFvMSZ6PR8Q4cHCzq/2BIeH0KkAmB0t6UNFGM50oXxupMADGJnRD2gV63VoBsjPutspZyrlYZSA+rB+nfXX+jGjxxXwFtAXFhRY8cNMuggBiAS+1ni8b2CBG1Cwm+GLwyF8jNFSf1kmYzXAsrPWblYjgued+TR2zbm1QLSAt7OxBCQBkpa5OsC3M52y/gtVRKlzQMj+AXovBciPQdFXs6qdAZYBtzdZmSsJvKw1aagr7lpR4XtDHFvhtbsrJeT7RnGJHSRBrqBrosxP4COMLjEQQIZxEWlhaCTdnOpyp0VuVDWnXVjHu5DDGrx3ZGpC9tqdA4Tk9f9Ytw0sA7mCHVYffepp9vGKfhZ+JIWdUWLEGlLhhZqCU6w/9Z19MzqUIE3Lnf7gd4NHb3ZB0LaxYYbqk0FPsYIdIGzVEyB1WZ7grZ4D42BycA9HsU6cujsnBKF8b4ttGvTZ7W2ZpfRqFDCUcvC/BHXUB5Q2umrMNHpUY+MO+AdRNXp5ys8LItHK+MQWxkSWkcH6nk5dr8A8UmgPnXk7QLKCbUSaQynDnIh0iAWaqyItxWMLwj3TW7F2BoKKQWFaNzfv6TUqroXStxeLZp1CiQWXrKhSxWKcBP8RTYuVIOFtbmNESs5H/jS0zh41VxcvKZwpRlin3EN62RgBKhxr6twAWxLTjK5KT85Zo3FN83LhU0x9rQAnKEmlUYc4O0EZGcVLmAwAC0GAfWUf1saExG0h6L9QI4wuUFRGPm4KQe3KCo5ti4eHC2c8cbEizVtEIcgBr1pNuQsJ32HHNHxN5qskGd7Zih9sZUic3d/lvg00Du/BmeghfOCJgfsA4DfUODCAk2tPFVdRsiVVmiL2w7yJCLp2PiF0Z51qLrZlLXIlIuLXOWYzdoaqW8WXn2jO4BbY9QiP8Ju1DniKQsXdVxV3oaBTDnC2/l2mQNLthfR+8o0rkD+TuscV5RQ5Iflt9Qx6GRyG+HewGxvLrUUZpGvgQmit+zrEehiHgNbJNdH8T3WMuqo1g+T0na+VkvnLJ0Y9lvkQFur+7ltuzUXtpbMbbAG5jk4u/gUQtdSKr+0PfUvfOOL7L2h9XkL4Q+dnG6oEEMljs94DzLDwjnbasSVEShzwZf1GJNMdsZkRGBshOyBxURO8Bw6h0hTexa1UyPDdNwpWYBHHUrUsusSxPVoZTfO1S6GIFZCGDD08kbcK01hPuGSeXWxZDgFvN3t6MwV0rGT0yHoeQAXKHF7CNYJvkAsls0G7tOJRE+ERVPYh21Ym0zVeZIBvZEBaltYsLI1yADOOYbSuWYXZQewi14KyjkAzRukIoGUCazAEXIqsRMUGNkX1hRdyn1jqOpy7iNJ3zAt13mCuaC7xqCdvYdzOorcQWEtElXeC24BcaHYBYxWX1lV/Bq1iHecHW7jMTwHLWQjS9WD4eX1KIP4+hdAWTgOXz+GPO1VkIuZsS1ejxMAuQllgpwsPOFgoatYUrNMR9t1LMd7RTZ8edsWAxQMPkWrtrv4ToIjfTkUE5AV32CbGCBMJb+wLvUwZtdqkhjf4/WRLBcSMYaIALkQbELZC8iLOMNo/QBAqhbimjk7+FnpgWt43zEBiA8+mmJA+A8+M/ZfvDajUUKiCYyIaLJ17m20RYflALb63gC++Gk1UgSplYYHWww+9Qp19Tsam6BWBdBVDIE+daiGY4cMPHSTZMDbCJtvZCdneB0MTlXs7KD6dVDPWlQ+oaJAIWRsTNGsYdU0sJHBFqGKPdSi+vfmIFPO0YtC0NAT5RKnNkGV1HgLOYOF8Bv3GUc4WVNOjQ67sOdrGxCeOypxkRXKxnR4LLEpxSCbMDtkzOF5ALosuTKIsBvBLvbHcXMnbrAc1vBYBxmceYRhsJeKLBl2zh3GT4F9gzziWX0GCIzsv+uq31nJO6N7NBbMy54od7XZQJW72FafgBOdzXQ2Z3dV6Qvl7dVl2Ibn187vO+8jT94TM+QnYHd8zVXY+wftj097fIa8M9wFzNWTR38u1wGwq9CUSSYXS2weOABIRvJ7e6rFMbIVKbDdv43fAPB22Gm3MsZjDKsrW+tzF4eH/Norz/of+zf/xOIHv/9TzeGiNLBm6HYdZHoMq9MAVpMTD/0gVeP58HDJcRjojTfuxV/7f77UfvGNR4Pg/TG5npQB8MtA+IVWWuFpAPYXWihv1LQBBb9Nz3Le9nlhk3n15Zv+U9/4fPX8kfNFVQg0o49OLsw//8Lj9h/+1p3zr3zhaz2h0QFK3u6MPvqRZ5sf+M4XDz/z8dv+eFnnhw/P6M7DnXz1wdB/6WsPu3cfXSRTNLwqhKEIHIteaBisOKeA4LaI+WTUkpmaTmLma3Lo0CpoqrLgVw6l/t6PVPV3/sA38cN2kN/45c9Kt+7l1dee5VXjaXlY65DxrS/fz+ePzrhre/rco9x99r7fneRbp332vaXsAXzwMywx9pBcrgMlX0AygQyRJklo2wX3rixRkbCt+HqRk1hOuxYZ2SHmtEucq3p1GHenG0DW1a0X6xKt8/jgOH3FvueiriN7jkl2TeEKi+Kz5LSo4LENwJIBs1uPXhDiUFjG8ksQGwO0khOozeJ2Q4L1rSACEqCirrWi8kR5mhOaby5ff3Xf2wO7+897PyUrHMhn9e6+kne6rfmtl+rUPUWrZBcGoEEcEnG+yXDiqfoeuZjUN1VRI+gjg9VpgjD1i6bUjuQnStUJ5AKUjipbjIRGkDvB16eDXbU4eZI5ewX2jp93hrCjXbHDZGAExzm7q39/fC+Fr9Zoo9FTn4vnzOB2TGXRdJZLqIvhl2YWYJoCM6PxPo498/Nm6GrcaC2u6xbuIrBC1mKVQ4MIDJTgr6efR7AeJpvk6fOj+zj3ER/U5NqEy+IjtLKbwQbkSja2LbZd1H1threTRZJUzhS7IYDT6PWcLQvF7dR/jX7qUe0ae6PgNkXSLNvmwEN166tFiWXD+jQiN5RyjuzKBce2a9F8aJ0F0C0w4dQM4JSiq4tBqFdoS8kM7EGSKpOHGJymHnSGDAIiTZDUF0y5LCt0YWaDgxPZAKtjyJIiuQhV6yBlbzghf1ahLV6SyWWA06Smpy7acGG6vo/ZuEa6i8H4piktZ+fsgExcqHKHEHMXItVl7ZxBj7TaW7sUhmHo25RsXZRpO5j6aOktBmAYtWEgKYxMW/xxuIDo+YmigerW5t4H7b8yOSF31lCGMlZhqgRAQF01A1dY35qdG8WHS6WtHjghH5Hec/B4T6FccQpDNgUqFQVy6qEARbN0FE6egt1mL1Dleo68TZ4cIaIH1oFI96a0Dp6LpuqNDdWf/MTt/Bf+/A8VB7Wjxzuib3ixpp/9mf+Z/su/8l/T4TMv0Ec//Rla3/oO+jK/qOcZ9NkW4mX98MSY4Zz8eiO0PcfIj1Yrlz94Y8sPv/Zb5vXP/S595rs/Q3/tb/x3ZJtn6GvvPKbnVkZ+7h9/nn72l34vnV10qAQHAE+8bepRYIdKz6LBDWUCp4B3zy75UlmLlZzgNyrJVYXLIUXjrU9dSLbyaoclIk61vdZyitpvd8WiF0cunIlKHV8ySk4ZES1Vah3Us3AZH4JLVYGCHFcRGZM2YuqDilnh8TBODRACYUxJNhv8FM57ALUh44cy0GJotXs/t3Yej8yAeYaUMUBjcRXY6ndAPXOcIqAZWGCHDMg59ZapMOTSKrkuoAFJKfpQlAO0OaqIBWwMnR2wDJNMVb/CTsxdGrONPDWJVGa0XTZ1adootILF1PRYjQLDZJeM18Z+yLaoqN+ZAbbK1x+DehXcW2FxjOPqmdS6loXc0MWhajxeNy/HmQ3v68rChK7PANVqvzxfIKSO6C01YAQq4up7YuTWosapYt8E8c2aQoS5g6Wy6nVOC5kdgkgoFeSrRNseA+hBdrGhVbmhTAVtg+Gl7SRJRfXKK2zGHh/wveuCy2luTNaQqasctq1BN/YS7RcHy+xgvdyS4ZcO4pHFvCPxnUc7kSGwL70sQ2eLwim0Ref+LnNe2amBCF1gQ6R33n6U5f6DHeox/TBQU2o0FLZlu+52fNYOcHPnHsZfWusaL5izeD9mp2KLxdwItRrYh2ICsc3OI1i63VnTLFLe9KXru8DGt6PFq1bdobK9Dm73Fbl/yCxcY/YAriHrm1yUslYSU/j6maOdh/oWXiNllajvLEGVDkXAjVtBrZM/+vwtOl5VtGpU0Q6Iy688s0TsGb39YMPYLgFycYEi9/ffekSf+4KojXK3xalU6CRG2q0Dlc7QnTOcekcFrqSt+hJKH4lLR9KFMWoQt2EIAIjrPXGF4Rr+YWwtxAcHGYlAB8fJXBQH9Fwv9K59TLlfkUE26Xkh8hAVsdZoPRVZuBvMvDfwiJuGBYC3yLzVX43UIhi1aihvu43h5qZAaTo/TkWZ5RAjizKnF7aWz53w4wNUczie9ORusKSN4YgM2xnc7hI52CU/7tGVeBXuvu+kKZOxp5TTjfe5HlWWf6QLZ3KriyxyQO4YScSA1BsQc0mrigt7nBXept4gF1zrE5ganC+Z4QcQC7ZHO/0NRhvljufMYLW29otM33Rsn7t5O1x89XST++1Bt31ooinY3zgnW2Z6blGGbcjmLB3Zl6oLRA7Q3W7lX2rW7wtwUY856HuqYqQHzULB7V2kp4Gb3FvL47e2NvePic8PiRYb3X+kbwnRd5gi4GysSttzZOAtRIody+M9lSggF/4B1Pa1iEflLDIPleRmw2a7Eg1FQW9XYASgsaCJBu00XIuUsJyetpByAp+FvZJdiwxbHZOsllScndOi7WT96D512zOmHbKZkS87MjxUPiDEUoiKGuVkQ6wPFgtKJRxgUSy+MT4fUQpnmZw7HZ0AZjtjPHgt33a2T8YBe869BV8DYIVSX8JGA83ITd8Dn2PvcqnU1T8M5W1LOWznY94UhhbHubAqg6/CWyyrqko2bvFegIvBgILWCZvg9gxRZ8CK6xna7itsr9/Wif6kwL38/LM13bxg//7e7Rm0vl9+7r4CF281Q16AWeT51sYqNMNF00ymXFzcHiTRITqRJxvllW+eCnABbGe4gOfOVspYJ87WlFI7KjDNmIG4D3GhhgXy4DwQ2L16U+1B3MqVdFCM6oLS8KWV8oEV0w9ReuMEVp1dVXLpLLmYVEWautE7Hd03KBS08EWf1uWlClcJv9rjMQCy8wvJw5rxN6F+BcBVO9qiJri8GBTynRdqL3gpmUO5kGcLoy2RdQ0TS6ZjnFwM07btaIkTRRTqvaW4p8Y9SVmdxTrfUBxaUuxULKhLw2ipPGxVeTvGfY0QF6AWCl1c43v03blCx9GCGcjIqHr5yg6AAHt0aGmpH64LhnpJdAF75z3LZP3tzRMD7llZDTA7K2KxHpBRi8LEnKkLkLsPcWfV7XrKxAXUnV39AZPVww6Dkyy0AACeFMKFsXQRg2Y2YHvIvFABANSheA/YVh9MEPeGCCNzc4caqIjm6OL0jHVyY7I9BqR19VIG58Vt12Y3tJcqdMDWNg5oRqDzfgS491KgTU6qgoYaF5+zxjYAFfgE1AF3sZeqtfVU4W+0iQNQG5bbsIwd83txwec9nEAuVLhQB1be0yE7esdk+vzJCb0lTA9iJu+XtDA+FhZZtZE7uB5ec/nFc2LcUcc1oRG4MUJbbvQbx5xyjhvGerVQX5O9vNai/t4y+Dl6RsUKqdPIB9YsGM2I1n0MNkHk9PURlkZ6jMu0FRTBOoW1ZroeOQfmEbC9hWrQExKOsZ6wXjN7KmlHgWqqIX0jzs5iLmEFyluVdQGbYL46ToAS1tNsd4zrUq2VOwJQ3s/IBahFhm6X1Vk2rorSQV2LBuuEaWzsFEKvhWMDlWVUS2UTMnLx3muhfF2FO+9HsGA+R9gPkhYnq+ROHL4n67pnK4WoLXIGTgCgxWMAOftWx2sxBh3o15cTcje4yLeKWm4eN5qDC7TYa5nWwgLWbIY+rGNwgMn4XDOYxTy1iwmARm2VA4DWGJegl32ADEtngGTNOIQil9B4UGDbzY2DUgR5wrDPRqwc6kXIXRptey1J7tkgzRvAQq2UK8Y2Y6Q0EZmO2ahwV7NaqJrk4A2OF2FgO9kKl75ADoMUMKHyqGuO24/0GJQ8UeReV+fiBF0eQt+rE1A6M45vtFu6KGta9D0CiYVrz34I1Drk8YjUS0/UBjK1V2tlDpGRlYvbCeXG6bKvsMWi+b7v+jVsnLuxU7uDKM/2O4fJHOqfQTemtOmYqiDRv91uQn974f+r/+zf5+Pjir74xl165859+uLrd+izv3OXdvcuZIlGBnFtYck7HXV47R7H6oILAXrTYCIDkAu7/ZUjbtO4bkM24k3mTca5UpWt2RrRWNPGqS2x24DfC8dEBjm4vTfsU5YeVsilkeL52pqPU+BvsJ5zVdCD7ZpOrKEzsXIhLGjA0UJ7NpsgqQqZscGoDyws2GclbiTybc6thRKQUux1jmxcQlan4TykDPtHLq1128QJvqeDUKyNKTBchWQlalVK+CLRcOC46ZN0sFfG4yHnriR1LE874qExvOgEvfBImcpoXMk4o/ViU8Gp6gk+MyQAsuDIUN82HEtdjk1mUtnicdSSr6tzL9W4DDtDDrAaGB3f5+sxqvlpcHeGvQH5nmMlNs0KW6hp98/H8/I5B7tHiBfDhHzUpO1D2Pk5+8tmsOs4CyDwDHfxWoDbAfotHM3F6HWAlS9Abk4O4BfqXA/lbs6us0UGtIVLTm/LoUKzhGTPSPUWOKhFqNZQwSYodKd+5Qil7wx8cezDNBRCnxEEo7TpRsCbBR0LEdAWwDWxBg84wGGAXdxHf/G8PFuo26ND4SNoxHRGnmjC74zatiqNjYHdssdzAXShKR3YoWW/EGMGm4IF/YhpV+UMDoq+LoOuPIiPI9aS2kzgTGRx+PawHyig2kNFQRVvOMZCyZsTBnyjhRnggIIwtYKWEeRi58v8nuvJVUQDMa+/Bu0Dxg4mxQq7r5hCA1z0/abHAHHx96bnlZZSC0ALxS8AcTYOCsMllkPsE62H+iiYNKBOhS8GYI1tFVFdqP5BtTvMat9rqt8BMa8ZaWqpQ1OMWjezdS6QC1g2Q9xsvS3TgBUQoOQt0uCZEcI2znaCcaHIQ4F9abjMQTV+/zUzoH1i9zz1J0z0GcvxnngvlOv0XDeB4n1o/DSgfGXg+//hDiihw0iiuYGOK6Jho82g6vZYHnBKiO3rE1dHTGEHV43L29r/Yass3ZmwryBJuLz97HPP2+/+1pfLP/0Dn64/+fFXq9WqUXWK9wjiHRs52q6XqWjJaPiEP3CzrHjVlLzbbmW7HsOUMGlGcVH/SxinwbYfYyloOxMh7xKOpxhrq9dIivTwrM0Pznf55sKZmweVweKqsvzCfjL7NwAAIABJREFUC4dmtfL86OGF/OKvfmn3M7/yxtmbbz4AS5m+V2u+7RtvLH78Rz5++JlPvehLz/Tg3oWcnm5ks97Ru4+7/MZ9hDoxvXRY8vHCWYwn4ZmAPdcbIof/jdaJ+pnm6zy5cyDDrW97+vA3v8AvfOQZ8yu//Fn5/O/elY++fIO+5ZteUM/U0EUpSsP9dpC33zmlO+8+lt3Fmk63nF/vb+ze2q1OB8hvAIimLgTlxL6uieliBHyw+qCBUlfD0riq6pi6Vvcb7TyUXG8DpILL1HjxHHbdbhCTbZkXpcO0FeVbjInwPcJyUR9s+9CSLbWnCCUA7bQwXBbq1g5zmYh9uWuqAt6hNvSDWq5m4m4GtRAOwiJXN1v0c+jamtS3WG7tcKmGnaDslec8BezqIOUahIULwr7t8qy+vQ6D92CmR8wHO9dJjE0IkbqQzp3BMEUPStFZU+NcaS2CLDCcTB7gtincISEHWRWraWrfn5StUBMrQE2OoZadrZIn0Gq8x043VT0nte0EgfFYyLLArlNYXs+q5ChcoBW7QHVqBr2X4Nj2l8raS2+J0WNCcsLEHW7HCmYBXHVOswdqNXJbpXITqB0hOTYbSAAUrs73JaWKjMEY4vKxEYZPUNyY0SlgD9A+7TVPe79ZdQtQC8cRC2OZLkYMqKA433ZY/ULOMk7giGWFOrr3wFN74HbOlsW1o1QnMT04mja4xbZQte3IeWrYHHO15ByHkEHmDddD36HFV62TGdzI+DqNJ9xQ2KJG3nmA6QGCc21Zphw7Y4uqIgUbOVpoHlN0vmkG0Ik0DLmoSjN0PS2OljYOXcwxNvWyIj8WtAFyI1k0Q2EAjpmXmaEtHgdNzcLsrOnxvIzwa4y207oK7YY5xtzXB+7Q5AHviecHHFRCP0B1WznbaSYu5XJW1+LvSAoKZBcwIyYLWTH6MyyU8jO0nRW3qgVVtzGLGkmsqLcdAmyJBOP6eTnslAMVaC8DYnRQDGPWm7KNsE7ORjOT4I9a4DSYERcN5zhjYJ9sHeyROaoLB0yAobaN2UkcYrmoZdjCGd7ATiQ6jDGRBtxFb5sVDR9+dVn/xI99J3/LN3+ITx49pg+8cExf/Zf/mP7O3/o79Bv/7Ct0dOs5+tAnPknnz/0J+kp8lgwPlMtbCDEh2ryrKzrvWqLTU6rbC7mxNPTy8ZYevP7b/OaXv0QvvnBMf+4nf4z+rR//D+lhX9HJyTkdHR/TL/4fv5n+t1/4LG1DNdjCoVc9xWGADsOpXTJk4XsK3Bnc7lsgX8LPCXCqDTZslmG7HGKwZVGiFjda9GIuNELdKzmrSdIQYgSIraAbhTmNsVVKNnuXESftAXNBeEOABe0OTVgYAJCyMagwraOYEmPeA5esaLiaFbfCsEyO7H0h0O5CnLo/HMGJBnB2NvrA58X2MefVYi+cl8ESObSDwkwE6oz2w6NByGhpzJdZt7OCFScOVdpOsHaGubP6FrbAUj0BkolZlbZlF9STvCqsnsgALDEA2wnLgjL3UV0tGCgBDdAzyPUV4PHTlbTzejfwgCsLMwNaXM+vU9fJlGT//hVwO608FY/Azy0mCqmmWYVb+Q1JUUvbRy4wn5aWoc4t/ZqyQZQZ08K1BKtlPUEY2EM3VFQ94cxfZCuuMNL3o7I35gNaHKRRLYzjCtYPQK2m8yiUF3t8MNoob3ZG7x8ts5xs7HLxrMhRVGvke9uU49nauKNVNhcXdl9tG4jlJFC+7fUcd3lJQ8hndx8oWclJ0u5s3aYQm4gaT85wMENtjM+7CEW/bg8Q/zhj5LB0sA3g5EqLpnybhzjuL5bPkM6m3Q0hDeJdd54lmGhw2s0d5giYSjQksq+4xaeYoe11a+WvM8DeB7iYkxc+uHoZGe4MNpvjm3Kwb58Mo/7l0aAg9/iI6Xs++kF65qim548bAazFdwDIRbUQilxcroPc9TbRP/iNh7ScLJUhZXkXNd6eaDPAEIrprEVL/sUEb8OovsWeOc9scUJoSpJdT7ysCSpZ1GcAfDGm5g8vufBremZb011qKdULstKRVAdk+hPKdxZZ2q2xppSDupaztie8VkFxhTr+qLzVPlxAgXFrIjEwZYKvLkZsM7zFOBC9uYb8MzfJr1h23YWhuypfhCexJfiqxV0Oj61RBe51de0fWm0LePtIrbNTfImsf4dSeJmsf3u6fpMkH1JO1yDuvtL3aapfTIUWOWN0aBoYhwUEW12qdkY7ZKgS5gzs0VJ6hLgN2/ouDp7wAZRUYZq5Mag7U++F6wLqJqIXFubw2eOEWPfYlrz57FdI4sbIS4dUHK0V4J71QZ1+Cr+Smtt8f9f751fV+wNcEbq93dLOe7ooCkrbPseTNm132ZxuL+zwxrtE20S0sZAbTDsCopV3rOA2qWZF7Y/HC0KUdqxKXECQWT3LjbZeqdL2vNaq7ay6pWeEaQ14WzInOJNsiC8WIofbJ/D2Etq6SYGLrhaIYbLer1QMaOnmZivbszNq149Zdg/hgjR+rAl6IppwhKiIc6wV2nrnVFQJd9gMMSMMsnDuw2V7rrFZtj0dFbdhEnNOebf7Clz0bMzsaYa7ao8Mt1SFuk+slt/3iDJxCX0umqJRCdKxN9K/RoUwF5Ppk8NxfbR2DhivaJJPQfnGihYwUNvPwH3aH0SVT+tDal/7xD55no2hOPp+IHcEJU/O9V/v/v5j49R/fN0Mj1CcH6f3U1bv3odVO1KoS5HDOqlvAWuhwgXUxTWWY08D2D2EJzWAlPd0ozyANakCJsBGPf5NIBvQTw+uquZ6kofLZkWSYXWR9T0ABbFuZogLi2UAIliQojwBgItBENSksxIWQBVmNE1ZqZ0y/g6slKuzU2qbJaV+kCJHrspa8qLmUHjmk/PcoQsH8RO7c96hMA2bB8kolKqFcoSWJXbMrtKgskqDaJ+ocJs4qNIRzdqwUMZJtEA7YuiZd+d8s1xADStHlWNkoHaw8ETm7aS2zWfndFDWtMuZugniIhcXl5NuQ70pNHD+AqpT2BcS087BlhadX61mCqhH+/SZ97e59bDRRo0Wz53sk7VbBQrN1BMswNjVIgm5I6WEsFH1IGyWLyYVLmxN8fthhR5YS/ASQ04trqHUxW8G5WmpSpUR4KKdGr+TFicny+Qn5tGjQhfbD35jQGH8nlvsD3sqXPwt7LqoWOC9kTFS5J42aqc8qmmhFsYAZZ0S3XIAkkQ3mOmwXNGLAPWAzt7Rebul+4idB0SdgOpB2SgwRU7yKrSM77TnMIzoFt07toDArpR1zvw49rr+8Vs0MOxEXqlkwrYXY0+Dml4yNbCVgSpbA3pwbg/UpY5uGKffGUpZDDOed46O1aIavUNGbZWRkftquaATyvRW39FbWejRMGgWsNgCKSvUDVtV66IdVZWy2IdNQYELMqklGNrAfsPlVlWxsKO+CCkV1Jp1cuxpRz3VVBIaA2q1KsCwYJjgKqahKW+ogiU0r2gF72IZeBd3jP2wNCUFKtHjpQfLQl03hdeowcDy6ikHPslbk7jSHF2danNWi+nEtcJezOwNl1QyrL3RI1il2hWmQJRl7sX7J/m6ADsAsUkyIDMj1AxyBihx939DKHYBaFEoBPgtLCbDzMvGU9shLzfifcxjfxBW4dyanOkcUWmkUbRXJlVI+x3Yy74KF+C2zSSHhXdn8HxNAd3pmmE758z25AWwFsX/2VZZEzf33l7Bah6VgvurboarI06I5rha0rPL8jIHFwC3F4tKkD3ru7yN4fI9roNZzfhDgWnvDwDyllCQoRDDnK9fq3M6HEnRAoB8RJFYW7bOFJo3jBPkbAs/Z+Ki4gZL5xnkhhzdEgau0zeL2YAWmdLYXMMZCYKkFHgwFqpCvY3jqEeCJJpy0DABN4IU4b2k9smqyO1btVWeBxl6vK8ce5BKNMeQ4epiKxt2VMZIqAKslo6HbRSLTrgaeTdZCuhjcU4iI01tuMOgzwMqJ1HRXEiy6YPm3ALS7itu7dAxji/rzLLKeS3eV45z0ZWefTdAPYhgFNulTJs00BdSH//8f/xj/s/8yDfjQPnkxxaiX/ylz9Nf/5s/R7u3T6VCnpIbretX6mjB4jHYNibUqPqoGYAgBxfxJrwNkUvL6JJGuCt1KAtqKBskp5qXqyMVwEnErmk+rDZTGAuvXPj+2Ulef8OT+wh35hXv+cbhIYW+p7so7u9aQpBSS0atlCOYnW4fYk8DSl9jp3Bh4MylXmNq7AAgWXLiQAYZuTv1ZkdSfErwFcQZAna+C+zDgLoGZw1jC3zGghVZ5ceJw5HjZUy5hXwQKYnrRLDYUxt1tKbAwB0OvlEFIoxc2RrHWgBcYDWNwFTfQ7ypcrtZNPnU64GsROFY8Qgd92+jSyALo0yjXAXsZhpa4ZCPznx0Emjb7lXIq94zWBZmmGshDlGkYpQAQjWNSv0wgVsNsZoUtjOEnSFtUBg7wt191e04shtHfU+eOwLbGdxq0+ro/jSZlI7XgLyqHGDmwfpQww3BgAhi3UmAj5/xNSB2xxIRUj3aLSN/T91iDCzdnbANo4WzRSqKKyVAwYzsULSIXz4fCt9xqpwBBlWgHGCxLxrxACCLP218jiYZ38+AF8fZQoLmF0cLa+WgMBfbPKyhAYwDeD1zwvQPwBgZe6hthXjuPvXhg/q1Vw5cGHLuAst608uX3zqNjy/6CC0zGCfMtBGcNMboobsIYAbKXD3MZhVTI/xNAWs2ALXjbTH7cBa20vgeDPhgxn1x1FmNcHf/9bpsD/DOqttLQPwE8JZiDBTEWEfz9WgHcgUmjwJ8K3kD+IRhEzKXs63LAPgc9cirqmCgCgErnK6hEsbfdxYu5pJzgnEeVoNJ1vgKy1D/LFPvIlS/roa6RZdhYwFg1edBmDpld87X+icwPDSQgkrmiJ92zAtUK2fs2kRSU4YaGBN5uFUruJ1eox8J7wGIPD+G24guiBad6zhIdmjZGl+XVa2h6uDxB9B4ef2c821w+9mCXid3U1swQq7m+4C33hfOIfwUMA07DpxL4ITRbSWEEJNbBoWQ/bnj6ggDJbjmjLocV2VyNUt35tiVAcrUDzxbVz/6I9/T/OgPfdfi5RduOMBgFajCJQLzplExRwjV67pBNusWQ0tu255jSnJ02DCa+NstVKAQqmPzxEkfgBYnBBWiqeIFzVxDiNJ1sE3GPBRtJXC7jAp2C4eKOVPXxXT7xRvmpVeOHacdrXdRfvaXX1//7f/pN0/vvPmmwffKUNgNF9WnP/mR6i/+B9+6+u7vfKHC4RC/+Mn9c3nnrYd0frqVi02n2/rSMfURYekoJqhGXp2ASlSx4b6BkxsKjigGTDB3hL0aPZtXN2t6/eFj+1v//Kv0wqqRj71yiz7wwWMFuN26k2o1ilLvvfOY3vzafXpw7xEN/YBxbr7buvD2tjo/jYcbKQ703EI5YkogFjm4bHuXhw4fKtqizm7R144bjl3IOScDF1aSwfqiaDs4srVQXEZX1s9Sio/YIqUAB38Z2Nc1bKEBeBHmZ8oVhvzoZEHCSy6dRQgcApE75wygMSHyE6C27YaUs2SoVadJ+5j1+n5q2cll4us+hznSpLzV8sMe9J2X6+vRHHKpeBV7+TdVWpjhkpHf7zqHsBhi2nRB2sqbQ3Tt4GCgPW8C22R2yLrFY0WBtiRME7MUzmNLeDL2BbB9jyIWHHCyLlafgskCeVLkoiEt5Vx6+Fs71yNoA+eKmlKrebJWG7Ugo72yrMA8b86onRS3s2L2OqjdA666OV7e3weuOqYZH1PoqkWXEdZe3t8f5M+PXbM/3ge211+XjMvaqBThMoGVO9ojV4yANCWEuR1ShvKogNtYH/OydBbKwnaI+WlKW4Da0kiNRqWcgkuY0MLbx3ixMhTkG04x9TZ3BZo9crcOrqia1CGnDXYq6DIuoRZmLIuE/hAgLIfmoD7bYlmrrwe8j2DhAQklXESy9MZzyChCGMwla2jx+mIBl4JUWmexS3rAtgIuBRvhosKA02DMUzlMKxeX204iNAmMSlusmxnaQh0bMxuIDktncJRLGadyygyrZQo727Vbg3k0VLhFs5DL58OnPw6QY6YZFuPvQGE72jQb0VzbvC0xxpkaAAnm+xFDBJwjJF2CWihu96FtlwlmmXn+jIMwnH9jEpMsC7pNwgxyQ8ZmLlQ4KWxOA6DZkJJvnOuh5iXjEqAwzg5RrFQWR1Gbs4QCAVrDYLlqchwyTGxjUZDAo90Z26jryIdeW8mP/einy+/77k/SyeMzWtmezu98jn76p/82/cvf+QrtBkuHh0t67ROfpIvn/jV6PRyNxdbyFrHs1HkrB0Ny9pjy7pzo8SO63WR5+eCM3/3Kv6D7d++hfZJee/U5+qmf/LP0fT/4w/TOpiRTLgi/89/7X35Vfvt3HuZtB7MXtX56kmX7tIKqjmHR8aND4GKGnylEVekWy8qnPuJNRtXt3jWjbXGIINrl0KJyPuYCxYS2clQXEKliALoQUkX9YFLpQ2AOFWpomvykAgwMH5Bd7CA+J4cWNpysRztd/dT4iLgv1lOfMGxBIzzDIoibyTpZbcLwJaaeZYe8+yEAcOm1rwsV8yqgnVS3c6btDHLn3FitLxfj/HVWsF4BtWo3jKnRCHPHzziqb2EH3BlDi6leq48huiyiAFBwhZofHPY0zmyEtQijx7IyJQW6B4xT2WjFPH+OS3CM+h+UwlhFYVRBqyJ0ArgzqAXUxYlf3atJNHMW3wf3L4H71PSF330C5nD1oUyNONtfqnGLUtQmTDNu60Ej41yGJBmwb7JaFuS9jgrdlEvCa2KIHNKSyqLD6Ucc/LnKBlZkBICLkxuyb2f1rUCoVBRUxqTQNj46tdrSVVWSu46LRSO3Gsv7sPZ9Nus/cHHoh+Hu73/1Ybdtb6pDI2rmk0vjdrejw+VKx32AuhC+VL64vA3lrm7vOdOm73gjl6RJJ6gcQjq9sJ7tgBk/hf4mGT6ZIO5spzxBEX2nP4T6VjNwa8qxnRS4MLb04grbUdVYG7sWAPfGcTw4al6g2h+odurwVkdFmWh7XtDt5zL9wMdfo0+8dlMwmTvbjCKds83AbR91+bzi8PjD85beerBhANyf//WHqujtdmMfHBqZ7q87eu6gokdnO7qzGdABoIBLfcxgmYz7c2LKrMhV4IoUBUNc3IrWuf6wSXW67cx5+yblc7X5Ilohx3RFpO2yQvnEkTxK5N1Rur3M5p2zsydKWoW3UN7uA1vtC6Y8LNhUgwLbCWBOYoZlMmXBdlVyfSh5czdw3q517I3gLLLNeCTJQqrA/SNfZtXt4QRtX3kf9e3RBHM/ePUv7APip8FiI+SOIB9IDAXuPrzVNCLpBTCHOxybyyn7Vw9GRN0pqbS4LogXqxyPvQEwcEhpOW0S3dhYuQuTJiI6tGQOmIbdEbmzU4J9df7gbSqPTuigOkxGNlR7n8/9LX84PAjnfbBHdZGuWCijlt+GbJrx6IxR3rO7LT2oF1S9e5LuXDCdPN7a3D6m9O6auK8EUHZUaY8XBbR6JIP/KuafDUIlxixbQNhmzXOW7azApezgrc80YFgBwCLMjyuRWx0UuahyUnYDUTGQ7Z6jVL87/o2QyB7WlHcDmeaJanW+j3Ww6jpaW0vN2YnsNhdswpoSIoGmHFsaEwIuL8ig5eqQcnVAZVlJ6yAVni6YrwHcokbbnutChLvtQ1ioalUxOwkG9XPCTnmCtWqLPFkiz5B3zrrV506xrPreKpobt+lZKTwm7qCoPO7f4/Mg58iaGqQNLbZUxS2q/P3mnJEpnJMjOpqEZjPA3bcw3l8Js+IWxUWcPRXo7mXb/mFUuDOMvbJ2v86d66AXT4XKFqDm/S6zCnfOwZ3z/+ZrwN1tjvr58RxAthng4jvARvlBdzGCP+9V8TpvyYC+eD0usxJXw2SmrFVsFQB8l1m5kwIXNq36GnWGH7NwZytlLIcKFXbKtbUCJS6WIRfXFJ7ieisHRgwKv0vvSRY1u5TpfLPV7vlh6LnttwxBPt5nMDCYGXNwkUWLARsgEzRQDngidrwqF5rDC4tfQDlcNAcX3TiwVkaXnbUEFe4yDgy1ZV+U6K5Tta1zo+oWl9vG0J1+oIPJUlntnUOnWa3Iw+0TtItCW2K1UIbSFk7foxf4EwXuWKEa7ZUB0QGWe8DFeadUq91SSglsfTMBQIx+n3xXqHX7nOgiJZ19A6biU2rL55RPCytjbFeA7fibs8IaABfKXayNasqtRdYvDgXtBH9PY6Aj5+gsRlpYpwrafRXuPmQCBcBwWnGHBN0usEyr3hPEx+Ed0A8KV/wex/URPY+82ZzoxnJBXTcQpg3bHp1340G0AAyFohqBk3Ggw7LGDi4lMvhS1HUPcEuxZ6mWEmNkNCCg+roFvALMRT0eBxFsP7o9j8czrHNrS/JQGMDOOnaUp+fh8aVvqBLYUBt6wXlq7KjHXAI0sqHj1WrMDxaic8P0oOvpXjfQ3TDQCbIec+TS4HzFUhinFCGahlLuBUqLKJZiQs6d1yakxjlpMZVGA4CuXHwLfF79VfU6c41SuNofwwwYyubKIEvjkCpbBkeDbSNSPiJ5bOvsIQPiXqIUbBmAa43SFBdoPYZCgAA45yzZMFkNFwwEDokDugM1h0kr2ENcq6ITexgGjNaOGubaaHOAONeoWKrLEpBn26eYobzF9cIXDvbHjfeqsL1+TJtB7nVL5jlfN0ORBYNWTOV1enSF3erb4fMj9XYf7NbW27NEcmAZ21XeiqUMC058iwnSwjRTb9sChv5W1bha4FRgq5cpgxZwGW5ml8sL8LXJhh8q3Mo3/HzBVDVQOgt1bYaBECyw3IO25Tn/VrfvSW1bKf5GIy6yuCLyf9FSoKpsr1ZdjM5FpUj4vTAJCJKyQyKesbzDxEB6BGvC2Cg5jqZxJea+2oIEaw0HqdiUiXtd9QFLk8ogjRWNKFHPO2POtEkLRwwlLsSxbqRql5eFc6MFe4porBEaeq4r2GuLZt9i8DwG1oy3ocl3ByUNu6g2yAC5w3pQVS2oZvCO6oBsO9bJJh7PIdOwC7IoSMFttfTU7RLZxo8Fc2subZUxceRNq4rbjJgYxH3CnWmEhrAj0uuxtQgTV7lgTvUWbZAy0P0h0Ou145/+qz9J3/zJJcGmnNABhgp6g239Jv29/+EX6O/+j79G/VmUFdT96oYIxwE3wPuPibtV4QskS5GhojZoB092FwHjhHQ+zthOUfGBs7eaUBogPrVmNtkYsSAhMqAWi7apzP3CCgyBtPthacW+1hjzcoq0xHo1hi6YaD0EuiArwZeCZqOLIBtYxOIwHMWaHsVdKCzVGtNkb8T0GUqhsY0nKpfSnGiQU6jcd5A7BYBgRJhmGVrsy85VZ4naQ8M+SO6ssc1FkmFhTblLua8tl31E7C9aEzP2F6jlSxyLDVSGlH0r8A8U51gUIKPpBRs2PHo0Y1cAXVBOeDrEhWUyckqzLZOBXkUSHKo1NxvtsSUl/NYKcMcNURDQo9B27llSkIsxLBSLSmF1sIWfAbAL0lX0yyu7014sYFJ4eE5AF4AXG5OHKRgZj8eybg1arALphCRUz99jEjvDUxFej3p731JZj7eT8nYGtw5BhKj6qI/Z6A6J4xYIXEA5SvkuguKMWF8bkwYoZtDD5qDaRsE2u8rCh61PCUrEDNV9sh75TGgHA7BFXq8uF2Nw6oFuAep8wBy0GF/eB9j1Amdf8cEWgypwRTyW6/vlgLA2WI4q0BXUJ/eK3jMADsbjTazTY60BvYRqFBohZEIVLCFxfrj4a3/l3y7+vZ/4U2Z7IfToQujxw3v08//wn+T/9Zd+K919NLRsSoIRtY7HDUaKOLchTNoPgB9iccSxkCQDvxdiPfybME23bPwwKmvVrT5PkPVSjXu5bAK12C4AKeeGt/G1T9S7wiZAkTtB4H1g+xSAC1C8r9YFKB7v77+/dZWDXWNEHgO2NZyK0QBkkJOoMBrbKyiiHSHy+D4MJ0O2A9ww0PngjcMwJSWEtE6qRudc+f8y96bBkp3nfd/zbmft7rvMCmDAIUgAAjeIIkVRpGjJ1GKJVGwrThwpFlVWPsQpp7JUlFQ5KVf5Q6rsfLETJ1VK8sGSEkd2YtkV23JcLpdkW4qpaOMirgAIDAhgMPudu3X3Wd419X/OOXf6XsxA0JdUGjXofbnd57znfZ//8//98Sf4AM4muHzYeNEQN4i/EGfwmMhGes9iTRYtI7UtHM94TvAGbj2F+j/Kn94GPAeWVB945SaUMjmIobCYTJcnURciL2gW+AykgdlMKfMdvueEbQQfBo+RyI8Pvp9E4VG/PTE3wn63+dgkYq+B6M/yQjFcA4hXQaJYYMMu3Pog9M4HFIrhjt08iWLHY66VumOIuny4O5d16uozz+rPfvaT+Y/90Eeqne0ZMKlQDBiyDUfL4eExDxR1lTOyr+n62KyR2YaGI0tdjzhNHM/xaRGrDAcrska50MlNlBhFIhqXxlEMuQaIECgzLbIMhKPBrYPznPOREr15/X6URUFPvfeSylSiV6438ed/4TeO/sk/+dcriQAuBY0MFnmX7e7M0l/4mU/UP/UTH5oVhaTDwyPau7PPeLqyyAmoY8zDu1VL66an41WDVCvqekf9UZOadSOsc9T5iCw3Mga2JLS/cB2ehA8wfaeDtqXDZcOEnccWRdo9v01PPrUt5ouCQu8JFBU8BzGA924d09dfuplu3zlI2vcCS/lbjXYvt9vrI3UZ0iqSo6w0BbT4TCizBs7YKCOt961XOQuoWKdhbo9Ye26WDRYTekxoeHjxwcssL1uZVdgXSLi2T3C1SalY+M1rYNJ9psFFwNAnkF+si/FvDBHHMGGrwgDDgxyWU64bdtdODtzNy9PGxWImDgSji3UQQNkZK5V0m2LtSZ7tKPqe5L8yGCJh90I/l4Oj9mGv9zABN4aQ4fDqrEMOSqqNAAAgAElEQVRnxHBQDiloJVRrQ18XoMSis+rBfbNCV9ZH9KW6sjAl3KwTfvih5w/LlQXaeMQKW4XMPqmq6PGbjgLvgEe2BLRCyisRYS3AaKR7kvmpx7NnANhboCRimSFr5Z2IsZvi7COEWiCMeWI/TfDPnOdYhI4nZKtjYmIgN2ycNm93AvgHqUrG9BM1XofOy7RluhLfO8ZjbLaI01Go03Ss+nC/jEOchUxlY/0DRy2qhCR9rghY/dD1LXdMBG+90pnGucmrKnRrC4etlLoKfcOwYFglUfDPgUDHqmBcf6HtC/g8tIggxNQKIWtua1cigqwhkZyDg0uIPTJgYWOVqgQztdcFGuGstqs+ZHXlpYkgxGDCFPAKGQcPCeH6RPUO2iMiC7VYQaKvN6FxEb1WiIwZRFtk0yJqE/+ENv6s+AoXbt81II8kWS5oeDwHZiMtmHAfi9TFjONy8J4QRuHEnRDJ+BNsklTphGpNoOg1QlkgxqrQahBzKmh8UUhchpA7CL5JtJHkHMt2TmiQhAY+hOvyRA6sR5lgCe4tQKLR5rkxHl7Q4DsBoVaLgLk1sacfzd0IfhQ6KOE0hEKYrUFsg1s3odEbomOObx8xEk4JlYt3X5nJz3zmO8UHn/8OmYkA4ZWW916nX/qFX6TX71pq246+9c2XRwH3w3R8+eP0ir9MUvQUc7ivUPUJ6CYkWh1QXN2ncHSfzsmW3ju/TxBwb9+4SfNZTk8990Gal4L+xA98hH74T/80XbvXcRP63t4B/ca/+lL8vS/ddi2WJWdOm27b6S5eI20gkbl/He3YzntlTD6hkick8WZ+6vRcZMng9QaEMlrN0SUrY+sju5TR6YUaIE6gQSQkK8KUviHixmSSc0oUOYb/h8cn8utviLb8eqNwCwchFnYgq56IRpN4tHHO+bLY4OFkHB22m0IuMMdZlUsc+3GZnbtjvu30nW3m3L7dbfz5GBuBHKDAAi+6u7yEaSSxkAuhlyNIpCDsWXDwUpEJwLxxO+RviLybrl9Mq10LWAx6LAeH7YmAOwq1+BuHafdpB+6Ug8si7oBNxkGanO1FpvTgjPZlKquefB9YtC1KfIoRrZyjFon6IA7gqJOViVIjmljRVo4aAYmuy8goS8o4irpES2dqmyTKvCVV1Iyv1rnh7r1N922EyaWuqTo+xhz+gZh7bium3op6XqbvOA8a/OkTJiDbVUl7ywH/+aiTCJay9X2K88u0aNrwzRv3uvu399RyvaLMIMpPsRCPxf+8rMY8bo4neMt74j3w2NZZceyiRg6uSoBx4++X0sKw0Sl2JGNagAiOAaO8PebgIvf2j3CCOarcoeiWJHJkuUqSqiQpbW+gkPMCOcpq7sqy0IxR5ttGERcY5SozJwIusm+/8fq+AEq5zFW6td8wRhnbx6LKTsRbDOSv313S73y5ZQfu4f2clp1IsyKKZeep1JK+/tp9bvx/qFg7YZTxYTBrh1jlsYSIyew8Hi5sz9eXq/XWnu/ojeVrFPtAemeXZD4jsoHSWpA4Jynt5yktGUTGYw1IdgiwgYNUyMVQDmR++Si8DjsfhWVFahdtPXlklyrqieiOK+eJTA6Fl1HDGNtDAxqhIDhU2Yg7ROsOpTVcR91r7U9ffstPCOH2kGJYjMIthNnRhSubM+5buHDPCLeP3HhhDD6DbJaRssuHZwquqGCsIwkrqO5lOgaUa8JKD07WQbw1RKUksdDEiDm4jHvwDmQi1cg4GNUZeT04nFHkHBy7YkuR2LUi6nOk5R3aLk2Yn6/F8t4qVVoxLeisgBsOm6B2at6PsD6a9ZaOHMX6zlJ+7VZLYXmHEpZqx4P2hBpCwjQS5yBSQqCFsw1F+dFpCxGXlBeMSi4eoI/Z4bXWiTRa6ctEiySEzSlBqHULitWa5OE5oseXJNY1AbMsnKGYDeJpAmNvQ7jd/Ekg3objZnTKJlLtEchhJN3qVD7tsI2OblYIppg/5FvkZ7vcmCTnNWOZgUwWq6PBcWuPKdl2cO+OWbmTw3YTlzxl2PLrj1jlTeft8P1pzqlF9MCpjNxh8U/RogSJ98dUXTLiWZo5P2c6QbTtWUsYUMn43Pi8a9JCdSsKByXp+YOsX3bgHsJ5Ojpsz27LJ1jlgd0xDFCjs/adCLl/mPD6qH3n7O2bebsPe87kwsVnhMgG0RXuW5xDxJ3wyXBi4jFw4VZK0cVym4temwIuXEH4r0Ho+ujknVDMeG8U6g+cpR2T8QRqcuLyWHlGvJ0+65SFi0kVxGPgjPlHghMWaGMFdOcDnDI6VWDJaRoYo4guFAUjlVdHx8wQj12fJhEXyz4IYRNSGXm4pIuEgtA6acoiwt31yfsCo1xlMDcM46TxPamiSnNvxdp2tFsMLlw4gJGD2nY9FzV8GETcEmJtQKaBo90yo8PO8e3oiIcLFx84SM1OVwCbJVxpCZmmHUlTDyCt8QRUr8T7n3Hmwo2LlnfQo8pgyZQ7LN1xGAZwy3BVC0l4nJclqdCycxdbKL7rJfAkAWLakEMLFDJEeSCS4aid0Mlw7LKTB3N4zsqFnIHf8cH1NbDDQqAtm19nevyEUIbQi3I2i0qj3IiCTUuKKgjoo9sYrlwFMZUS3fXYPsHXIZopQwtTUuU72mVrv6E2r2PbNRJith/Xxiu3pkxioqYp586MKlW+E41FY7wkKhcptEecgQZXcW8qyuHKloYFcXw7yNcdkKKo88Gokw2TTgyIKiftW+owEAF5PTZMFCrnohRyeVE8P59XdAmTG0F0HwW2ouDv+bJQdE5rOlKSVm1P32rW9LptyeoyWdegkMoZZ8PCYkASuxBEE4FMRhbygDKGGAqUB8maKK4ZcTzENz4QcYf2iUHYRY5bQCoPi61ALaHDm/mRIh8FWNQ/sA/nRZVyGZS1yPz1ok/mRBjcKnO17i1LBHmmkBUyCPVcRYTiJ+TKO1RxT0RcyAioz1YGGSWOclVRTABygkIGIx2anAeNEyUCrLcr5u8RBF0wNzgTFwM+sMv4Xob3BoZaUts7dgNxX+o4/iJcy8YQC35+Srj8MBH3nTTOQOh1IkuM+YTYKA3AVViVR9Q6fQRJLvMhOu4vRV0HObcTvhjnk1sWdZ7BIQs8blTwXL+rUDTThszWAg5S37ReNCGI+xv5t9NYwBhlsowRQ59rIX20ESUdLOI1FDc2i5VA/EhUCJJCxm3nuyAFGjFCXHvPWOZKjq55mRGmMEPNCX6+XFQkXC+IXbeT+xbnkmlOaMfGJFWRjD2h8cDIPGL3Rh8Gxmh8T5jiYEFqWN8bThBxkYOLMQJjAgDNOfLyRmcuY5VNhmBTzlHuE5gMoFjmIrUWvzm7ao+EoQqeDKPJoZI3y4RvHKI/hWtc0pVh9LIBmryNCQ5cZOJiAWnXLmXj4/1qLYRG5BYCjFjE40TxScxFIQfiKdavA/QlEty3MTlx5GP6jXuvi5//H/4T+qEfe5oIuRarFVGOHEF0/pZg+dBP/wc/Ty9/6Xqa64IqfBNw6EvTFkoZhEBhH0haCgPqiksNjKozrfSRBbsaTTUooT3IywVSGXKQDdpDVAWmDaEA7RD3yj9MBmNhVE5LpA0K8W6TxAXb0oW8oF0cT0nQgbd0x3ta5kXCOL1mn5egxtOq0jKHZwjpByvo5xCx0beSGNerHXKdgwgA9DJmGRFhIok+SATehjA4vUMfYmeEUOskgpII84rMfIWKxJZZgAaEKJY+tXA6R+BwWTSNyQiR9RThRpWJosVnw21t0j22a7gteEIqGZyG2hwOd4Yg5lJCR14qRTA98hHh6hNRh2yuVOjhcEB/JLrxMc6grMBCLht6eRfmCKWCBVxsihtCbi80Gp/4yDtlh1oSAcKr4rzg4TWGwXgqIgPTlyBAMmjDUFSoJeI2fABL0uO56JefhODhNbFlojlmeH3oOZ3QKJmy81bCrcv1NWwgUShdSUCmhbcQc5XCrwFfBkqUjNhi7xtwuUhR5SI0+0vymQq8Y6MU64QFAwGtQxG/+yDYTuesUKMBRmUQIZSJcKyIt1zfdA1P7uGHnW++Dnq+wWbBPohMWgPpOQS2E3jEZ0rjTHQmxoCDpBfRSRHW5vFLIv/v/8qfM9/3Jz9NJM5RSjUJcUDhjZfpb/ytX42/+H/+jru/bz3JIuIYB+dfwJ4NLDAESCyrpAlgBuBYhPsh1ir8bdiwR5t3EgrOmwyuZNSqIUbDhauBEZbGgrAOXQPiNou8LLIGnaTmx43DIO5nhPKggeCweepxJ4LuWF4Y7x/oJ6dE4Y3riI+d3lObHH9Eiq7DD3zynM3HnNBUNh8rgZFmVPSJ6DuJv9O5VhnzJKNjByaGngcCs1CWe/HwtzF6OmJXVNPngfg6uOaxDUVUplTGoxz//eA6eHZrhy6fLm+Kx3m0jMgEzhlfnNY54trZNR+J3YZBKV0A7Tkwh8dvcOP8rMhrjEyZyTKtQb0VdrFYFM++94q6dXvP3bx9z6IhE0Aa2yM9ET1uPEAMFlrMYMYutRiju3BhW33mUx+qf+CHPm4+9F3v11tbJTts4IrA4TXTEtB14XHQwrpLwbie0KAnmnWT2tUqWQsXCahpQ48IjlmY3w4I4gTnEVdAg0VmlGcCCvY1vEdeaCqKDOOQUEYCxQy6h8hySTjY3Lqxn166doe2duZ09V2PiS5m8Vf/2Vf6f/yPfqt94407cZ2yTiud18rKj3703elz/84nFx9+/mp2eO8uffOrLyQ0cH70Y+8Wi52a+qajo8M17d/cTxaZYinRndsHae9wTW7d0mrd0LKHAxiunoDGUMG051GEhiMfx9YVRPGQaC5SQj5jyOe09fgl8T0fuSS2VEjLO/fIu44IzamS6M6dQ/rGi7fTreu3SAeHmWM6ikW87bfszaZeH/vcoslH5bVDCLUWokYjp5Cms4T2logOLBAkhQ2gDIA7gh6RiGVbUjKZ3lqIIw2+ZoVuVaSnKrbpIOeEhEYFkOCQdmh+FCYXswLdodThJwJimKTsjJIFmhmEUtwEw+W7yfH6TgRV5IKgX2kozA7Pf9TzcDtEW64ZAsM6vO80dzz1/mdelxHLE2oZwu3QqBA9Di8phVzJDHMg1BibPrZKkTJKitYFV2UaCRrcX5DpMdBqED4HdPMAGYP2bYfmJhSeMcyezpXFfBpo4xMnLBd8hsdEXnMK0PXWU2buiaMXQjGyZUfX7GYTEFyyfaQ5jvOlCGAzPtw1+4cUWdgRm2TSwkpeZTDaE83C+IAxbp67EOO81MZj2ojFgDG5B6+V87wHhDPO2wQ0KYktiZSB4XYLlz4WkkTagS470GpazscVQrRjni1E21zFurGhR4a2EbG0ATgCzCNcCcwsOOvS5Fm0nQ1943VWDu7v6SAEoCyagBVF1/eINwC5IVppVBZdgJ+zh5SKrMWATzbMQdEZgww/Rm6QQnA5lCcnlan4eRsiMMRbCMJM14iOxQeIuxHkD51XFKygrBKlkr4PAc1jSWQl6FGhlwYM2ZRpoJF1lLE3LOhipY2FJmJHemR++1DXC+WZ8ZMFnazCeUFrLMok1s9lBsI3au8cwUOldNTbTtq+V15qxPvEOs/hvEpBIIMR862guSGJozgCxBAKSXktQo7LGhmGvOiOIEQn8AYmFy4mLBBwS0lxOl8HJXKT2Zh8wW12IsMs2ArAeIiz550NmJU5JaVBD5KW0liAe7yQxgQXWyeoxI6VkcQhREtlfQyZShmDFqrSeyukkTH4Z5/elT/2Qx/SzzzzpLh775CeenKX6nhA/8sv/Qq98M0X6flP/BC98NU/oK/9/u/SYl7Qe7/r43R8+RN0zZ1jMhhlc95SEoaycJ8EGuBXjuLxHu3QMT1lbtDtl7/IDtxzF87Txz/9I1wsvv7SV+kn//zP0sc++Un69s19Wq07youc/vmv/0H6/a/dSc0DouawJZ5x5G7mxW4ikaeMWMYljzhlPrACisZsReCBBvfnpqA71CVQ8w9CBXjIk/dK5iUWy3yI9SIEwKzrBCfn5LKdHLaPEm5P7UtsAxE8d+WZOCYSQnGmrOtY/BXocMAockpUwpgK8XbMihVY4I8OW9zOLakTMrnM2K06OXHP5tqeHcIeln07PQYiJYTaCrFz6IYY3bYl5hoQOuC0HR8DMXe6jPvxPIxWuJ2FxekzGSkmpPMk1E5/2/S3TEhn36O/CaklcFcRPw+jC2OURwcuFp+dB88tJml4XwFchnTmKPS9iKJKkpywLqcih8CQp66VItMdQeDNMsfnEHoBnvFdz87bLG8JkVcViNZ+mK7qojjBJ5+Mj2ecuLwdTWLuekVqXuNYnLL1Wn3gucd4LgfB9rBp6fy8psJourSY0e9eu35yH8TcTWEX4m1x8Cbp7ojk7CI9oWbphTXmaEcN8nDzLBPL9RqDAm3PFkkZZbmhBY3EDsGbPAChSVbi9mF3ivwcoJW9ypSM6KOSdNxkJsolGugp+DnsLzxnTHKbEpYiGN0hnqkHbrcht48nH0MO5uZpSG7habasAR8ZhgtltNNKemlQEBkgwWUVs/M783KrvMwPwqStmjta7PY0LzL6U9/9HD1xvk73lx2tW9TUdTpaWXHcWBZuV62jKxfqBFcucnBBovj6G3v0AjJwi0CrlaY7K4qX6iRvHjWEgPcbxx2J1tLWbk0H90aE7Mnn58URu/lOsnBb9LctU7F9WVy5OCNvBL25XlMM+yiSkppfoITlxqsHlI6I5OUZ0XqOYzdBUR3+LgYWCYi3qJqwEsTVsNOYZHZjTuJtsNw7iWqb3ppJf+wp2aMUV7DquhT7QkRbCJl1KbpC6K0Y/QGXDU4jlN8OnywQVQ9MMhy3EHK3B4Qyi7fTbbtnh5CHX99EJ599T5FIlU1S29hosJmiAs6bBQu4KR4oouKBeAuOX1hRXO5LsSh4+5MQxntFrq9I20O0QUaqO5mO2VrPbK/UwVnNayQSc6CvK/hXSDzWs8hQLWJsW5JbMxmW1qvHZrlTs1yq7ep008Pkwi2NTI2NF1crut7J8Ob1lXngvOUeThKyQI6rCHY/iSITMaw561bsd5x/m9bDPiTqHKzb0wI2Cx9YUq9JhnlKFVdVSbY1pe2OpJoRZT2Vy4q6PFCuW+rbBaUZ8nYtgZBgZ4PD/uypCIFWB2sSq8NBuIUbNvSU8q1BwN1wr/IvgWQliKxZTTFfDMTeYkaynjOGGUIw8n31ap9Ef0ix3R8cvMqA7jo4YjecteN2f/Kxom0GV64HM6civj5+Br5d5cPn28jI5azb0czJyGRsL6BBmpJEsU1JFZTYABOorOdpTZqpF/zeeUGp516RYWzZQ0MOrJDjdQi4+2j6HrP7HrWVn3W/svOMswOHstXmZe5AOuPUfWd7z6P2qaFc9jBn7skfgsa/DWEQhaxJuJ0ctGsM7qNbDY5aPObq7BxAFLT07sSBixzdK0VFd/uOijFPlx8vgVU8LepOjlyco6yfsZtocN6ePUFYNHqWhF+LEhbpcfeHiMuuYGOSzDIy3nEuLnDKa5UhW5OFBJwgFvuqFH6FkvTgxA3eiRa5s5A6Nly4cPseR0xYOmDQ2IULsbBm12XGLlyAdSC2FvCZjOIDBMLJhbvpMqtGMXcePantLTo8XtM5RbTvExXjfffbJf/2K11Q7Xs6xAQC2azsVBxQz9MJ4m3nOnaAQtCGYzYDvldn1EK4HHHQZehZwJ0BYwx0DfJF7ZqAkD6G0CuLlEJ3QpLjvqtxeF0hpxeuYkayPSgSovOLf49RcJ0ePw3Lm+dw0B4GZCcPzl5MASAK4H1w3wG6Rzjzi2guJc8JKq6XA1nsKeecX9RJhufg+asRwYyJ9BZFMlnNDtx6CAKhRVGn6J3ox0wIdBQ2EKvx2kAyAz8CPHhw3LUMQRcfwHlHLjpaoKtV5Yw5nui6cFofsICDrkpLDWd0IpvXc34xePHAhXSqIB0Hpy5OKOLUynBxqg09XdAFXcgK3t+AbL4DoZwSXcorerqe0QUzfL6bfU8vNA3dFZrW3CSCzlqHDl0GYba+RxWEM4lbYK7GDcPAJQk/roQoB/Q5yvJw3HboJKUU15CeEAZ24soF/hwinpFA8PUspBrJuZKiDTDNEW3VF8KTT1yUu6URTWPp0EKsInJNx4jiohCx76M0WtFillHTImsC7xK9s4FR/Kvg4Q5WFu3EUEJSkv3oxoVwi88wnU8NEmgaIIHCI7dAyEzqWGotIf75YKNRmZDJSaVyyL6xrDPZoNOu0HSw7gJ6CtfOAukmMF2FcAsnL0qecNUCnrQp4hoaUMm5JCjGJ+Kulkp2G7dDON687mQ2SvX4lTIWSJAbCYFXAbolgNIKnDsL4ZYX4tGpTChu/y9REBw3ttYHo5MVF02iraykfHsbCw1aHrT+btfFY+c453ZzjCwlhcl9KyhIJbTvRoFYo9AinAykY6YMRHBhfROnjNsmJIcu8T5ysYCzfAsZ4iKfo4RBIXTIfo7w3hUpYinM44VNASMPkroZnCzDkh306FXnpiB2vWch1wbd4qwi4jNj3EShI1MyFQrMsoBOcl7gAquMsaxVJs1H9A/2FRGcgHCSi4jucwaWs3bCSSH4LDKZRSFEi0ybmDJcHiQ3dOYmZAnD14qYK4i6Zp6Jdq9NOkeib2LfI1y6uIzHICRMOg+nKzJ/eeT1JFIlguiSpBxYcCxBeFGJZgaRnLc2pGDuOy++JZfir/3Xf4H+2Pc/TlR1ROt+7OjEV1cSdVv0b//Fv0kvf+HbaTdDEwe4A5JziPHtZjgGG0NBI3tYELrGrXUYw8C6U15yarVIIU4pKqMuhmYZuLIxj0C2NH/n0gXgrAdnriLNAmsmSVxMTjwWenq6mtNVU/IYfbtvqFOS9kSkfYgUpkhemYTjAZDKNojVzKjcQvRLUYcoWlz3KfBheWpcQ9YxY7Hx3TknmgjjDFSsQdjFuWUcIp6SYhPQgSIKaOnoxeBM9xhsSNHYEGRA5ifwn9FmSWapwhgQvfJCh1pq06TgPDDaKQEG1WWUNI6DRkRpk6IMBr6kPXvkh2ooN5vbJHtD0TgIPSDwYgmQRGKkspBAPHeKEkKa4fxAUOwDrWnSnN7uXDCCoEddn2k6jEUYXqPHlpUoGBEzZHijlQAFHp2wJw0F7VMYZkqT+xfN8mbT4TuJuXhNHSNnV2nsXfB+I96LQXAhJlNqtOk7CEXYTEyhNSpb3kWR1RIeFyRfw5HM+fbC9JTVuXZoLwY6wCcuiIFlx+EEw2DEXDsK7DThCfPYvbr5mLPPma5P4uyjnofXVtg5h2gJllp1CkCDw5mP/hOUYhQm/I79sMjkdvKpdxXmr/9XP5F96rOfJsJxnjvLBYn+gO5fu0H/2V/7lfirv/YNZ7KZTWgNEQq564MtFqLlsBTkXk4svD2inSnJPGA8ZdHNo3iMbRAlzWzQJMbrUWbBIcNuaIpiwRdOZ87SjRB833oZ2eFD9u5w33AdmGoIvqO57SG3PRB7z4q/D54/zeFYOIaQfOLC5WLz6DJ+mBj8MIH3UYLx290OVy/o2gltRidC9vC5TpI+h7xINeXP8PekTI/Py59TZu0fJibD+J+izyAWcz641uDxszoKIRfVcIlw9wcEctBOetw3RMn6XmdwxeYlkJ46M/K5Z56Uu+cW3C/xO7/79Q7kRmdd6qztY0yYxvFroAsC27HEhCYl98SVC+LHf+wT5Z/87PfN3vOeJ0DlZcwinot5CUou2Et5RBpML5QXBiIiLRtY9tFx3aauWQP5mLzFCJESZjH8PBRS0UiEyx6XId6iRMJZnTzXwrGvyBXWSdA+qKxyKqpMoNFNZ0Oe3gsv3kzXrt2m3XNb9J5nnhSmqNOXvvK6+4f/6Le6L375NTebleJT3/dc/pM/8eH86Se39Asv3aJvvfwalbFPH/3u94on33OB2lVLfdMTkM3H95dpdbCiYF1arnu6f7AkuIn7dUvrztKyH/5mYJQHRgJmHpHnw4jTaFyggw7Y/EC7i4ruqcfpjn5M/MB3LejT7zcoJKSDu/vku44jzGKW0507R+n1l98Ue2/co+a4A6ebnTv7dN5fcxfX91rdimxmPJxXWYZhBc69oMot6m2fq9CuJ1EWu2xsD01MssdwoJLPY+gxZYxZXmWIz8GAaAEmlboBaj2qrGQx1zb9rJ7n7Mgl8jVsI7zqHITcwqhtwSJL7FKMxnDQ8iDIPurEQisOQqD8s02GO7hOLo9JSVOKEj8Or8XPQ4MBGwCZajKIxmdei6czyH2FoDpdxr7IYsYgAPcurCHclkZtuxB9Y0MjKHHoL47jda4QFmfXPeejSq1EmJy5mRpFXB7gNl5XSuyLwJAP+SwI0gamXykADIGVxQqKncaY92ABlAnRQNTtSWVRa1eRb+CZRJSFIfD4kmJRdjqfEMcP+XLxODQy4Wc1ow0BwuoA4QoWYiucs5vO2OmydbLrg6CSWtX64Cp0lG84Yidn7OY5omecD3FeGgNdBBjXTAoDMxlw6iwuOy/mhcngssUf4X3AgccZJaUDslMK3YfUG5lyF2JorOP8WiG1VyLBBNcXWuaYPva2h3ONhdvJbWuqRQUGbLJtCo4FW8zXE2aTKN07qWUJnPiIPmbHLUKcpZImWJ631eyRlRprzxztI7h/dN960A7Q4oXm5pH4MZ1DsMXrOamViT7gHO81CLqsQJCTRsH9WkpyNp+BzCwyZQKElV4ZVWO7V5mAO3YSX3Nh8QVC66K2XYVKibWpt+oJtYzORS9MylLH7ng4d9l5i10KejvpKEKbub4VMgA7w8gzhLLGsqxh4oYdMkUBn3EKmU7SUQ64wNBwyE1JQ4oisOj4Hcg3HCkzuW7PCrm1EgFYZayFMBAPlTrYcRmfHLHUhftfRjTweYl1ExBhfZJow3NKeANem2uhNkadFSGiGAr2BGZoBmm/6GYFwFEn/eRjZfrhH3y/+dh3f5Du33iDFufO08UtQQbZDjAAACAASURBVL/zT/8O/d1f/X165gMfod2Ll+nLv/2v6YWv/AEtZpqe+ein6OjyJ+lb8WniCk1WUpQzRiizsy7cB8+f4sGaFnKP3kPX6c5Lv8cO3J3tmj7+gz9O5y8/Tl//4u9St1rS5372c/Thj303vfr6Tcrygpyu6B/+yq+lr750P/ViEIcfdpJKCeAhfOuCLjPp2/5Bzu1JDu4g4p515U7uT6i0Cq5SCILjWgUaYcEHVLjkMPBJQi+UKQT/mu9EqB3GWbRRqqC01/isOKaiucUbI0rUPMDDOiPWgu6ChQFa1/kYCNTHBkr5rNsWDtspYxazwsl1u5k7e9aBe/a7fJgjdzxODKZAuHDG0+S2nRy4k5Cr8XdBpBnPH9wf0FDJ7twJqYzXnMRYCLOYfk+5t2hig7t18zMOn2+4HZch6nK9yLsUAcxBDYxFwkFziV4QMmvLqk/eRuF8QUXRJ9zP4q5DkxpSCUBpQeydSRB6k5wl3I5a4eCu1iwEmxzb0CAKwzw65d/ym6FIU5Rp3fViysE9wSavGzj+k9qeR79/qGa7i/S+J7cEBNsndrboxsERvfcSXICSZkVO1+7cZzH3yqKmV19+I4kLOwJxStfu3ifpWqpvv0i+3CLdHvE5rY/im/FSE0OI66NV163bRecsVXmJIGxnjGnYZzGvVXu0bmIMecC6SEkWTLFbdJ0tgFnGsc2LTPXeCbAbenwfSZDtMPqgFoEiK6osJWtt4lxOElMZrPQc+kstpf2YEBwc1+B2bZzwY+cFxw+y+3ZY9CaTZTC8Z3mpWTWFA3e+SOWF7cumhJtuw4E7m0W6emGb/sR3PpXqwhAct8jBfXNvJWalSavWiTI36cbeSlzYKuixc3X69u1jcbiyBITy//X5u3TuUkt330TFfjghsuP120d0hLyeztLl8zN68/YxUmm4d4+FWzTj+GVSZqDm8ImbJVt0Pgo5n5PYAcMsUnXORLGj5GptKKHacP0a0UFOYlaRkNsDbnNQukWKnRRyJySZCYEGn03nLT8Oq8x85C9v5MMqZN8WUVaFiCCI9mtp75xDFYV0fRz9eiH5fDlxYd+h8xbAcQi//YTG9aMDd8q9hdMWt8F1+9Spn/eRV95GKBYyUHbx1vD3G2SlTkhuCNnrmMyxErZE5WrM/zWCuhsS2AhRzxM9mQuVHVG8pSjtWyy0SBSzATPtWsFZswU2YA+3wyjgLhLflytS75ZUz0TcWZRp76YVfWZlaWTc2cQno6rYuShLXhARXLiUaeH3G8xhZTiOdH/vpor7jp23cNvid5O6Fsl0FJtVivUSQeSsl8h+zZ/D1xDABQu0EHhT1hM7bGOP1n0SBzrFeiVkPWPBEcIj7wtVRmU3p37R0ByGim6b5sUhHWtNpkdGuRQLmfg6b2mwQKSKKO/58paItLy7R3F1QKI/GvJp0c9UX+BeQYifZ09AIUcsgeudk7tYCEWTxkbebWqBpz5+8HSIuGroA5xE2slle/Kg0X176jGYq5wVkuEA7obXTm41PB2cONRv9OCwHQTf4fP72TnOtJXFsE2tfBDsFB4duNP7w4WL32Y6sQP3rIC76TpF/ivqA0PZaRB03k68fZio+872nEc/6u2E2+lZkwMX1yfxdnLhThm2EIrgCp1OcOheqXZSraQ4co7ujAhlPG/XAFkLMfYBtnly3m6Kungt3I782yhmZAih7I9ew0KcKuGfyRap5vSw4QT8I7ozVV3TzPZR5ZnAygfI37kxtHJDriGjaJHpsJH3MDlx0cm+6cKFWBqRkEmBUAyE87FwDdX5jPNOM53RzPfUZxXprEh6vS9myEfl7nlFBfIvpGYnrh3Pp89bVQW1bU87hWEH7uTOnjDKK2SrUqJDLmcQtTojEwM55JSiQwI4Ezhv0boPhy0cqHAhQfjAhk2C3bXYWfGZTblNu8rAfZpaaQRIdhAFIeBOzkQINdg2lxGJp4MLFwLrkj1IyKIVLAjOYGcfD0twQwPlisdBlH3YOdx0JcN4B2EYj8Fl0AVYlB3FYaA6dwArJUGFNGQ4IRBdXB4F2RPhF307k0AM1y/cvfhegVRGgTUPlq5oePwQ2o3+eUU96gEQt5EtzOLRoJTB3Vtm89GpQCyQO9/BvcF7KqaVjBCGQ9D3BEjDthqkxDsSvy+s/WuKPCgM+3eXzTHZFJgMYLtBg0EN95prWICGgLyD7YOzbDXdAzobryuIkKH83CjibgtFL/cdvSIUHWDpbRs4EwW2L7wXxGmI+A6ip8h5MQUkMjynKAiqZKkTNanUcq4yTnDtTlm0k6CL8lUiIxvfUq4Lxhsjj2KuK6epU282+xLuivddeZqefd+H0/veVYpcQ+SJdHQg0tHt18Sbe0u6f7gMySV5fqcQ5awi3yOUfHjf5dqRRyBTwqRRKOuRygYKxuDIhYhrVEWdO6DcbNNxWJMKHWF/B94JAnQfGip1jZI5O/WVzEIpehYllcplriCCasCiFDK34MK1YEuxiwWBiwIIZk6bw2eaxuNSGtUNj2MPeqGNWicpSrgrgwuoArVRpJmW8ogRynBn+FgoJVdJimqA/0XYJ0opJRx8g4MDpdbN1Em46IPJpfI2AWGTBUqOlxhR5LGAY24EKkPARTn7vPbiXJaL+e4OBSlp77CjVefCke1QiR7E0BHFDMctyrYQymdQbQB3T0EhpbdPEcI3sqcgzNMCYmWSwSjNCMfGuzC5b7NRHil0GQolkF/LRZ08gU855N1ih2uJtIe4Lw1518CHNxzrguMGAqFKkaWeDLKnRBaNigqYZsg9m6eZltE5ixwoNl9CyM0SeLwylRAwMfbA1mE7VAPRwcxZNTo5+MMTbJUOnwr4akG0QLYt/AbGUDZm5CaLJkbJ2TChR0cXmllgLxgE2+kyRF24k/qjnruhNZp71iEVI1pkyG4eura1iGDXJtARBNx5KcBVtHQUyjf6Rp370Lb4K//ln6crVzMifYTwHCLgRnB82/kA/da/vEZ/+b/53+jWa/fSVgYEO9BviM8EmjtRaTTJPGdPAjYoiNpwvsdI2BwzledJBjY1hAyaOETaJGDpBg8XBc7UR+RzM8uUCxMuap9LIXPFllyMx+JSsvRkdPTxaofOm5z2yNOMJN1NnoXco8yQ05rgWoXreRJxBxKBXOVK5vCRaUSjpahAZeA+GojQcHIolYCKz7wVGOtbocBu5LEWwi7aIpcgfsKzzoRhSHCwMZI8DsxnQb951oXed96qJx+Tstyq5Y27TTrcbx1Q0pXWBlEBqHh1qooY49FrmEt8J5hfsJMNrmTF15HTm5TPRJSdKoCStCly40LKyZNTxSCuYaU8yJDIw9Y+CVg1mbk9dDxxVsmJOHvKlYvCMw93CWYyFm2RngXLMBf6JgeuQDipjDgWYWdEsc4JDdwgO3nPPufsdUsKIbN4LOOa8V05xHmx4x7W3TAsSxOPfRqviNgc7Df8tw2RjHhvllCUNvA7hWRyBS5b0khVx8dVQviOJ4AdNiikzI2i7ZTXe1bMheB69jFD5i4XKTmDF8/Byz/qMlMFWWxnu+iQ8DZAe9CbyT8DvjuAotB3q9CZnKJEuRnXm/ZO9rf+6uf0T/77/y7a+oncgNARcZ+SmtNf+i9+If1Pf/vXndEInIFhWKGQ6gYmCAYV7RkIjp+Jj9gclou04ICeFNyOnzRD5Q4GUyCVsRaHE3h0X5DU/SDEMlkU6Ea4UIfbNi+fFW5xH04nzx+FXYgvZ287JQqjFjMJvmfF303heOMzjZ9tEnbPOnyxPwiNyhYbu+EallIybfzkOgRs/AwYiMGWRlEb+9CGi9jBpQvcZPB9mkTZydUrJTPy0adhpvum27BJPkrgHTaNQZQemiREhLuAnyuVRRqjZBy0QLYppu84ZAels1MC7hglfWIGN0DnKTTSaAFKTl2X4tmnr6ibt/e6u/eOEMEprXOgjkaLfPVRDNa80iTa3qntM09fET/6I99TffoHPpLt7i6k4bcUnPUGrDE7bSHAIn8LyjDQhEAnkKRVl6hFXHCKVEDfsh011grb2pQc9CzswYwe5igQFncDurkBhIREwZ0x3CKCGilCJzh23EgBN64pjMhA+OPjdUZH99fp9Wtv0uGyZVrbY++6LJ5+z1V65bW98C//1Vf7Cxd35Pd/6gNZqZbyxT/4Jr327Xssjr776gV66v1XGQQf2xUXbrvGU7ta03J/yShl6EcHqy4tcbm3tG5a0QDJxfnIWGlFwnEfM3O4KPA3YO15aANdOD+nq08/Lb58eJ6+cj3RdpXoe57V9IPvTzTvD+no1l7ytqOjBjHOggrjxK0XbtELL96gpe1J4/jfWbqrZv7V/Gp7FLZ6i/YccLu9c7JcWHINAvcWWTnjRsKuYdQbBoFT56HDrxJTNT9XJMwPdaYwZlrbJWxjXddGXc59dF1X1ltbWTlTGqkP0qxRH5qhM3hDwOysbzcF3bMi7iS0ToIqP3dTYN24PM2rJnF0+GFPi7JTYDqE2s3XmgTeSag9ea2N1/chAlqNV0QzE/obcT1mShRCSospE27HUROT/TJHrC6jbFnHgLg7pBs8JCv2LJJ4vN6TrGCjK7yFWdZZpWXwqTpxzY4CLcZRKzXs91mZXD8JsJMge2rSefaKlM4phKWmCs/F3VYo5KhLsn0DDGpdmgyHcdymg207AEGNNhLhhNbp3Gjge23T+yE7fRzwcXRTSiKTFqHYcEMhq9ZA0M2VAmoXFPZUZGgsjchkVoXR7LLVSiXcBpdtphXnkmDN31l81UlaDz3dQSbVIQmvCUhsGSHathaY+8F1i79nctsaLM6GSBJuckbzJHB0vXNycM+KBBcEhNosoctFSzg8cb3wYDFDYhrCjtFwMUUb8RF62lmwjmb2ZOJ4l8QhDYjoeauYe1bchQOEESWDs5ojWIDblWjs1xlTcYKFX97CeSHycoYDEYuvyMLFsNd7D2UnwV07CbQGqc4EyVajAwD4YseZtilqzqWVhDlsmIRd64NadhYUB/ziyeQlu6FdYHd9wtGlyDMYCqPCsVaSESFYEJcnt6xWOujYsdUI7zH9rcjA3UQpQ9TFKJ0ZhLQgSmbAJ4cYdKYz9I0iCoQduaNxDVNGA4EXS1vWF1yvKiMCnLhSll4bm9kgEj9fRpNJio9dNPqj3/m4+ODz72M0cq0jnVtk9Huf/036/L/4dbpzFOjKU09TkZf04te/St/65osnGbhHj/1xduBC5Ir14yQUQjZWLOTKuCbRH1M6PqAZHdJV+wodvfpFuvHmXdrZ3aEPf8/30NbuLt1683W6ff0NKoqSPvezP8Mi7ms39ylIQ9e+8SL93m9/NX17OU9Nh2nEaU1oGKs4hz6G3rmsLguesmIxBqfq5L5Fx4jziCJnNtHZy5MLFzSzYNHp7DZshUN+re+j8AGUNkCxH0qjPTWCTM7gEOCALLxWbW7KDE7IIcMW5gUUIIBAtzEtcmB/Y0pGoxiShFbJtSnktYAxnXNsNx2qm9cHAfTthdu3c9i+7X0xnkIic81odNtOwi2EWoRrQfbpyyrlq5XA9dlYUx0ww5JqYGdH4RbfA+jrgyMX3TgQ0FlIp02x+O3GaOxoPTRJ2w6majSIY0geT5tCLed2M2Yd6Ot4Iu4668XaZyM6mdHLVFQeUynSshdw6vadFmXtsBzk5822EilY3UdRWxiT1O5WjKtGxvWYb4nbtubR7+1DnqdMV9SnLi0e343PnjuNUMZ878rOFl09v0NHbUfnMBz3lvStu2n5xGUBUReNeXDkKttQdfcl8sUW5f2asgvPpQOjxVbbuRfvHBwc3Nqr2WGrpc+LzBbbC98fLbOdq4/J5nDVtQdHWT6vdHuwHATcM+7c4L1a2V6sKcdaFzQZalZAwbFhhKKvSOxmJDLkX1WkyhlP8YXLKcYlxW5N6aZLbxVwh5ZXhOZM7a/DoosxyhDNGxyq386Be/6ip/c9fpGu7C5OZd0CpfzC9QNx5fwsHaw6sW49PXV5kbZnGQ6G9KVX7ok37q7ot7/cMEL5eJ+nOUN2buPIWU83lh2l1o2OejTm2c47WbJIe8KTMhwFNnzugZkVmoMk85nQj2/T/D0i7u5UCcD1629KSW8eULoHgUyysHgKA3ziwsWSCM0HWpx23iKNh3uFSZgqJLfGfJFzUNmNyz+ex0wC3ZzSHVQitm+NjxvmVYL0bjbk4D5SUAXhbp9kqR8Iv4xNhgP3Hbpt33ZCNd05veY2SXOfzLk2TKhkWhVxyLoF72AdOcf2nify098LlpMVVOYk8nMxPp0ptXcjxVu9SKuexOIcCVlHQunm+LYS5VakuJYs3k7b2tYTMR5dl6LKSD1Z0ruezQOctm5/HfYPGrFTmKDqTDIqGYJtY2M4bEP2+JZBBi7Xjveb0NggD+465e80FPt9EquCRWYIt/zTRCCTV5Q40u1QSFBcucbgOQdd1tuIuUy+qEXVz6gRdkAgw6mbtwNSGeejcMvPBf7ZB9qpoTNIphtMeeTAIpfLJq21Eci+Pfm2G0cq7lCqVxT3IuVzn8T9e5z/Ktp9QuKIyBYU6/PsrD17QkYvCxOje5UvAHCke7KrJen2cHTxns67nV7nZH/hXV2fCLkn94/uW+6RBKhqwi7jGDte5p0NpFnMJ/D9jSKxyGbsuNX5bDTzqRMxFgIub/r1g+Yv5EPjumnXqY+DIxenErm/44kFXOAGN92rcJtCxCzwpaP4yv34wzwDJzwWjtxHCbnTY/C8/y9Pk4t4+vyTkMv5tMhWCSi1ITMxssiL287lFVWq4L7NA7umdiN7FcLspog7PW863/zbkJs7fMOYSw0CLoq9cO1uniDc1BBUzwi4eMwmTrnemgOjmVbgknZ9ggAA8RYY4PNFwYIuvt1JyIWIu7ad6Ca0cL9iYQydk+hi5AosJvF2JTJTUjGKEMi59chARU4tBFWl0jwraN0cibraSnCK7qYgDrMqbruWGYmn/u4xJ7ffyM8CRhkZf1jgQcgF+9ECv8vfyeC6xSQaAiFqAbCbW4o0y2bogj0ReflxqkjGr0SeL2hHF5Tleeqw0msOqFWa1v1yzPpA0SNHDgi1dkkAAE0CK8TKHa3o0Afa1twteJJLCzDkIHCfcQePvyQE1T1n2X27ipFmyPGA+AMBZPwi9r2nLSnpaHTpIksCCGW2mKiS3cHAO2MVhNXLJBTju8XKpUNOGDAiEHl0TmXydE5njD3O8b1BwO2P2XLPXsHgKKoc2Z+Dyy2rSfuOt+luzLLF3on7McNHNqVUGS14cUu0lVdAhrPADRcutpHeNjzxx4kN+gqu5h4iCu/nhc6og+sZTvQYqZaaRVxk58Lx26icmu6QlDT0mMnoO2cL+lBe0wEFugc0nEsJ/Sj7XUeYcLHgb+poEQOJbVbVpGJLATjsM+fW2xAi2EQJ49HwXK6fDGtBkkWg1EtsF4YchWSRg5u2VBmaaOW97hBrevqOi1fp09/7w+n5T1wRealIbl2iu986TM3+y+LanS7t3RyEXJk81TsLOr5/zEVJII0twi8t47D9ykaVx+h6IUzvnV+HqG1A91+kFiKyyulAJCpDQ0YukNzJwr8PlioDYd5TAcR4ygZEr4jkEjJUU6ryLYHi27w2dLzuYzdqqHDLPky8ZfbZhpiL7wUyykwruQ4BxWfkD6uGVDDAnaAYilnnWKqQaAdGPq/W4jiktAUXBTCfvLDmBhYOxJx2ewdkpACALHJOLXDJnLXLuhXiWxXaroF45krrTCd1zuh07vy2QLfV3kGLygPdaxseh+GOL0cks47JgxA15ffitY3w0iWZHERdk6HZIlbaUIa2BoUoM2Rh+9AjwdA7YFp5wJ1pmXJdCuhahTAB4g3qxFYkhammTV6iGAL5ZYhj6zhtV8pCIIMYeeXIlMwRQqpy7zyKGEHWpuTmlsldjfcCVhmaN4pVMnpuMqlSED0wpcjTZtrDIJwCYmbhdLWdAEZIQN5SOsm85MwxCIDVdomw7pTXmfAtEk6DKBc5d9zjW85zKVSVUb9yg0gLtPLKMloZ4m3oPNRvFnoh6AK/rJ2DdoVKJDt9C0DlKIo2SYCcAQkcGoOQJe4svWob+v7PPJN+7j/6KZFfwKAFrg7Kd+PxrLpCf/Ov/wr983/xNbKwcUdHKG2hRic5WhXIfvwfYbIZZ12jmYVLZGjUSIEOjqxvVr3sYwqVQlEN2jjESeNnmn3rAXDsSiVVaqY6OmThljhIwSnII4cQ57wVj6lIzxczegLj33gkfgMNILmmgxB4HgNGQ7sh4uLYjr95zrh8sTJa5SJYw8cHY/g+NGZN5yB6pL4TLRTNGISXKh2A+MntJbAbcFGMe4O6iP5WSmjQ6YLvIgWDGvBsN+b/4ec+LD74/PvF57/8On3l66/QwXFM3371Ht07TM4keCcRKiioI0O1UnBCOklB4huGe9sThFu2VAkIuZ3Z8nlokYAEPLNRcIegqSd2Bi4ZBjOoXKvoNajh/BuwaItD0Yaj9pTLdhB4TyGV4fQlGSGUbgqz7KAVkVVkNCbB+M9kwggzS9IQY1GgRdGRc/s4A5rpxjDYoqgMBDMK5wDTQOHTMibnUe5KISryCg5cH/qYmagX27lyLsblUQepLKZshkEwIbsPb6JNBeF3UFCG44SQeSWF60JETTivFbw2LnrkezNCWXMeL+J4MJAJ4GzYhcv8OqZOn5jCuLN7E4c8PWZTyJ1E3tMCMFLoBvEWz4FbiGE6ibvzBUDxKIoycQJCEArBKYhVt2f+9t/4i/rP/Hv/pqDYEAW0YaG2jKiMHfpL//n/nP7H//WfRa1qzggfikMywf3D7SrCALkLEDXjoDUrTvDC5ECB4i9GmigaMJiBh3Ea23CG1hCpTztvWXiVnt21A/YUX/CD65ui7jRRfNj9k9C7KeSeEoIfIhQ/xNU7uHwnV/CmO/jhrl+tC5VSECEEy2L2qevI0EVW6OAu1toUIHUGrG45Xxf3Qeud3OuD0Du4inm7CQbPQQIqoi3HBge8B8cIugb4SKZ0R2RDCc3ZwwHVQKyxQq8g+nppOKvb+D5onaHfSCD7V+sMahKydi2QzKCrk8ocsrkjt94P5SXUwichFr3hWZYbAwVO4WdO3HuAsdZhJwiU99Z2UAmCB/p8eC6KxFcu78of+9GP53/qM99bPvXU49CSubiTAaPPboixLjMKH9jdlBLCGM2FqKaL1DHlBE1RkQqDJkqb1quGlkvgzeAoATEFowa+STQfeoIdDI7dZAEDxJEiCgyuEA9QpENXGRq54PwVqOprVMQ9u46sC9QeLZOwNvXAG0sSlx67IJ55+l10+dI2x8G8+tpdeuXFV9LR/QPKtSDfIzeOqKgMu/igs4nWgtvMKGjfW5H6nouSLac+DpjFruvFcdNzUyjWZ2g7db4nFOhgwKw1MpIhOkv6gU89S/b80+L/+M2GbtyHcI16l6UPP5noz36ioB1a0cHd/dQ2LcUuUFFgHiHp1r2WvvnVa7R+bZ/qxtOxCnSczcKhutDfMJf8/b5CbF6nylmeeuSKIbhym+3IuH42RzHYziqTo6rHoi7E3HK2nQM733Utg+uhasLd6Ntll3QR8vl5vVUVjHoHwKHMFOZoGJ77DJOdKct23N8ncfas0PpHqQVsCrzv9Hnv5Dlt7y2aIZUQjE0uMw7ylCEEBJEEKQWqkx5uVWY58uYR1CxTGdyjuK3C38+IfpCszizwp+9g0xErCBV7aAA1Jt4ZcQb9iSP4RKgdH5dGp+0kwE6C7MO+h8FFm6TmY90DqgYQx4E9ogxxCWR0CfulCQ7LAlb5Whv8rNCIFxBN72OhkRAiZedCP4m2DrZZiWmQgoyDfcpWGRyVMkLoxWUIlRBrcT++Rgi1eI0hjZJjNE5uY7IrJd1Yyy5bF5LPlciEUjEFb4TUrkMWKERb0E8wxkxiLQGo4dAYCzVFItcWTaeT03YTZ4z1CRy2ObxCD3Xc8rg9DpMSQwoiWgz3n/EIzf4txMqoTBrMT3juym1bJ2LuJOqCgIPMDbTrctrnWxy7QwgEiGeodIyirjCYK1PKalEYA6cqD6gTGjnXaHkf8kVOMmg5N1cCroEhxo9uXIWVABoTkF8LRDLSLK0PwiJMNliRGRXQwG8DlhND3q6WEtY2aFKyzjiSmd256L5hikIEt0jr6LqYIexByGSDNwM6WapSC8CnmTuBXFuMpUmjvZ3Jol7IyAcKRjGj127jdr4NBGgez0FlVz4mn+dahQQToldZWbnoJRI+RKwKJZ59zzZ94LnzejGvaDGv6epjW2TCkv7B3/+n9Fuf/00qypoWiy3a3tmlerFL1178Jr36ymsnAu6AUN6hkF0hqoF1VKR7S8DSdmvQ4zXJ9iYV/V167PAlEne/Rq++eoO2thf0gec/SPVii/ZuXWdSxPHRMVVVTT/103+Wnv+uD9JLbxzR3v1jWjcdvfbmcfrC1+6k1hmaXKycfzo0vWBWi+PMiK6UhHzSkyxLbs/m7qyEpqvNXNUTIXfMvkyoBrXCad0OB+ThoMxN54NzM54gk99uDMVnglj8KMEVtyPc2CktapGSt44g7qJh1RolKotqsIIu6YrS53DfTi7bt6CSx3zbPwyd/NDMW/xtZ5ywDxNPgSSCWDAJstPfDhIUBNtquRyQIYtZ9HCb3ruvcF3keYrNg1xHds6OIu0m/pnRyCMOGr/VWffto77rIeKoQcuQ2BRup8dvunDxGGRfsiu3HpzWOOExXScFsMpSY7iCwUoTRNtq9lbENtcHTMa1Kf6cSqKpOmF1NQm2Zz+vFiZt59txX61lEb0AQnk6AYs8t0t6z3MfokUm6WDvTbp08d0kl+sU57XAedjZEj3yp1/8drqnSBQH19mBK+eX6PFsJ71upHjm/s30ha3H442vv3I8Omy90MrML53Llzf3jkxVdLML2/PjO/v94sLO7ODNu8cCUJfFbINWrQAAIABJREFU4MxNMbDN0bmA47heBqVaB4oaseml0xlXuSjkJLcqkgUct2rIecWRCpHfdyPFfkXxxjqF5d5bHbhZkZBfyoJmXrKQiym3UX10qaKirpaTA/fi9mVTnHHgbmbgfuDdu2nZOtquUUedsnBzqnLDjtzzWwVdvThPmDf/zou3xf/9zeu0d7NihHLXDJVmzGe/ceOQ0cmL8zM6Wtsk2sYnkxtgd0+5b/VCDGLuKOIyEk1SXB8lkPDMU0/QuadCnD++Jbs3D8Ot+17Hu4NePXcZHfXII4ab/0GDwYBTbiVER4iWgyKEqvYo2oYenZxiEHAbJcwskBzxyrFD8JsUqoykFjrZNtrrQ63uj3RCW2gBOuSKjLlOtf4OOuwK/lh/ZLftO3rjQMq8RikuSOojUjtZGJDSKOh2QmQXAgu4aR2pXqp05CgtR+RtZkju7EbOuc3mlM57KW6sYur30NVGYucpFM6IugNK7eFbvwtsd9WFlOyeQBCWvjqnqx+bn7hr/f46xM7Hk+xbFmvXAUHoaqdU7Lp1Xobe0mHrVXjDs3hLS5lkXY8ZtT2LGaE/QBISQYSFeAukL6OhgQPWBaN9hS6ojbVY1I6ODyqKasVi6ZB123NTBNUPzItVrqjpA1UF8rsjHUdJCxnpCD3fzUCpLbFGmhUnwu7JYQxNv7cllcV+WreNUO0hG0egFU25tidj0kZ+u+jKlJAuMzp6uVNtL6Qq3aJufSTgzuXXGAXa8aDJ68rJRTthmWGWwWUWscdzPsRCu8JreCglw88GRPKJ+Av7BsAnTBrBe4EHo0lUiG8AWWHItl2jRXw1NOOHUYwuqhpmEcSnUtO0wMwn43rqXS8sYY0JSivUBBT1PLGAC2Qwf4hpxTWeT8ItU3hYgHowxuGQPeXbbgq5/MWMHKTN/eN0+eutaWGPet472sfGB00Y26m4DoF2Em/hvoXYBdEAt014ZYi0C1MTnEObObh4SYivKLyjHM3OmzFPd3rNTSEXAi4W+HgssnWTyKjzLbtzpxNKN0qVlMeW5EMEXDzurZm4M8Ylb9WVOF43CQVlvFeGon3r0r22G32TREdgTPYrFuCO0UEB5yW69NDhipE5BoENLQMCGQhnZO/Ck0bIr0LdKieT5+wuiu1KyKJO6KCam5xFVQM3JhDByKPCutVhgE80uXExmYFj1/YrcSQzQjYrJlMQb2Ow6OCgpcVmCxca+ooH7LHQJeOd8bdP2cBw3zKrklMi8b0UNM9nfD92Cuca5HJQcGuSpuKJMTtVk0jWLUWzkQqKTjs4XHhHGYVr/I044bsA3jjn52IyNDwGAi27cdkROjgLlt5xjjC2C3xnKPzj0wHRiSI/nov7kG1bjaxVxrfy8wfRdzjcobEIucABBSGCPwj5utjV4Q7GIW+RoYueC91UeUs9Bh7sgxLCeKRCZdRHS0FlBCmG7IpKU/PiEhjt0ltqMKiYikJ3NIi/2O4x1dY5aWWowr7gLf+W+E3xNzZwDfA/z1x4iP1AbPP+2S8JTjTcB4dYqXIWndHw4lVOe3ZNS4wLMdDVeofeV+R0Tmmq0NwgBB1IQS+1Lu1FdkKLLmooWGAjJc6ZHALzUEOXaTzHbUEX3vVLhQpLCzwuN5SAOlahOUBNAqvwK6x7AM/kA2wuEotlMXRiFRydz2f0Xc+/j5772PN0fl5S+dQfS0X/mtDzxSDkHrwsXrp+k964eZ+8C+y6xWINYurR/oq78dF9jttVDL6DPXDQNsWxPZQBTnUyZAYwLX9nuI5FOlxzHVy5MqfGrUY8bCKjZlRBW8S2TpF/wygyMhL5aSFAEM1EEi5CvhhUkIj8LXwvWIxHq/C+GHeYq08ozOtYUEzcho8MCjRDSRmQJWtjkLmUkf1uLBIhrTdg6YrDSayMYXTWaAqn1nv2jnG1j0UBIH+Ho8Vk7gjoDeHbBZXaSM7lDQFFVrmVF2ohhc2qTOelkYfHPXJd6QjNNEjKVAYIHsRVD5XDCBYyvi+JHr/UBC4JQE/G6wojFYy8acZ+gQcdfBBxRVxzmQRFciGMkEBxg+wI5SIg8Vgrjy5AztTDYocbzgnyL/QerWtOvg1hzbaPRT6L8xxtqyquINcjuYpQzWKBhDN5N5HKfMzQJgEl5uH5JZG2pBB9cNxcwYdPpUEPExgT1jgAeytALOS8GYoCWmiltdBw6QIfJgXNZBIl4KXzkiQ6SZctiZ0ZVEZ22kK4rX0gh/q+Gty3/dKm+nwp1Fh35Z/suKH1sU9o9K7ZWBkgGMHxzM72JobUeC9udGuqnr5If/nnPkvPfuS9RLoF4mXIv2WToyTSF+mLv/5F+vbt5ZBV7tcDHmTjckINL4EWUFIKHSldEsqN0R+ziPvt6wf07VuH1DlMLANJECRaSavj3u/fWcGQ70tTqJmUqgay04tGiWRy2AlQIk8S9QO1nYI+lytxRUp6jjK6mG8zheB2aEjOarrdt+StpbUgOpbiRMTFb9wgZ3HDWQvaBIRZS6oHvReNAxizsddh1McWZ6FJs2iA7Rx51NAfkgwkArJoMX61AWm0nNItV7BrwcNsj+nP/eln5M/9x/+WKJ+6TIRj7/KAVvuSfvkf/Ab94t//3bh/n6G2Hu8ppYkGrjtCgiXA8MoBywlGEWplCD1ICqM3RktH1swk3hUf00QnWzZYC2eUVs6UUvsG6MIHgm5CchbaDjza7OGAwSbqosqUiAE/KgQ+VIImdDLv5qAhwqDYJ+DvEn82HItlgrsiAVnIlz2EJpQMoE1ShLs2DA5d2B7ZmctBuoDmYMaEAiEOjXA6YUxVQM0OFoVAoVWzRdLf+7Gn9Sc/+h3iuPX0jW9cS1/4wsvx1oH1gM9jrsMRuOBJCQMwd8S4Jk2F+gw45Mi95bHZUJQ9KW4wgHCL7GO2eQyO2sSNB4MdE4jjk8dNt1s0dyTPou90GzKAYYcZrBf44GjPGLDJAq7XQQjGFWQIpiw5CHMQqCSQ7ZxLnzz6FoDhF8DXcxONO1a//N/9p/LP/MwPC+HvDKOvvjSghKSh//av/hL97//48xHvjnEDwgI7PVJKN+4dpf1j/HyCG0u0LODXZ2kcxxwObOKCMtz/TCQdBKph0goBGDvxo523eNTDRNvNiftDRd0N9+47neSffZ2zruAT09hpfLOERZtnN8lNrt4HtwnEHKItLwM2NiHi4YyjmFv5N1DQfJ2FZ2Xh4E3I1aXkgsrjJMROqNfpcYO4AlNNIQdRmAdHdrE7zQ6HaDyEebAmNeMs8VlGwfeUkVLpXMbgUBG3xpSIAVc+ho4JZhK9ZdyVxDoEBNnC5DkaiRR4sOi9FdBIZe49OhoQ6p0khBpFIo8p+aLM5LNPPyH/jc98r/nRP/6R7ML5bTRQ4ChPZV1B/OHO+qLIhO0tJAt2sULRgmkIa8W2J4SK81wV22MInpSSVChPtlmmvrM8x7HO0/EKIijmGHDtDi6Hrm2TDj3VBk47DzIB1CFeaEOktd4ngzEYBTuIwA4NQji8SjpaNtQ2PdW55rXewQpOhi165r2PiYPjNb34wusJuMwa4h3Pa6BvYcagku0drZ2FBE+id2iW5LYGA3ctjl2QZzCYGE33G0fX7hzTGk08phbOWvL9Udqpc/H+7Sxd2UHjqkqrlROXn35SvNRfol/7CuYCjr+rZt1TriN99qMl/fgHAx3cPEgHdw/JMBpa0e75uehdpP/n176UvvmFV0hwXl+iHZuocIlep9pfU090d/KL3kYMt291255138ZgPZr23sljeZgp6yLqmSvykq3uQqp+p9ZlYwMwymMurAgZMKn/Pzwhs3U0uLGjCWIkVCOMw0YJ0zl4rSmyYBuSzJFrgnk7DOkRbmMFlyDGYWlD6nD8WJRGti7AgB7nwFQ97DQ6bbFULpMHYlpbodFJ+Ja82pPbR+fsw15u0427Kdr2JDOwGnJvIRDD4h+Nkqb30TnHOdQS7XyF1hpiGRpQrPWiylTZh2QhyEK4RZ8ovpdMSdX6aGc5Eh1BubPU+wAbH5DTGRyzIQZRZbL0UWDqg50SnWO2MhrGTIPbsTShFNg8nGcZmrhQggkG8RKhTy4I7kCxrhUxaTR6xclpOyzUBzQyjyvg1feoagi4ilUG2VAqRiGfddjCT7op2CIsGULuW86RhysYIBhXUUSTfI+c20nU5fU5+ujQ3C2x9EQpmsM+3iLOsuMeiQdSAiONr1uEYQaPLHppML8C3efM7dP9YIPHrJaFUUFJk06EXO76SaJCCSES1gYKQ68RiJnXCUJu4KmUiJxbSzgm8NEbTe4KuNZSidgnDc0pQsyV0ca+b4Ei5xkbjvtRZyKHsXcUqbF+wfGCJ3pQIJ0N66QREOOF8IhERuON1HD1IbAoYl2sPIRYozN22aIJD8cwdtjGJBQy4+UETUH+4YBEPXXbhsgL+Axnq0sd8kyEjz3/WPaZH/lOgfCU1eEBvf/ZJ6i9d43+3i//PfrS19+g2bykqp5TUVQQI/lYc/v66/Tqtess4L73Q8/T8aX/l7o3gbUszevD/t92tru99+rVXl3Ve/dMd8/0bCwhYxjPMBMGgsdARghjHDu2LBwlMoSAQyQrIgkkOFYi2yhBjogjJxAZQhSbsQ0CMmwDAzPD7DO91dZVr5ZXb7nb2b4t+v3PPa9uVVf3NFiyxOkunfvOvffce8/yLf/f9k562Z8mb06zIg+uWGkaqMg9zReajCipOdylvN6hU9MXSN78XAfgTob0+NNPkEkHBJcEACWorTVVRbguv/svvp++8QPfTq/slHRr94A2tjbp0596If7hl/bi4ZIHV9RWoO0DQ1ICphn93z142mfH9rmptmaydTRpwmyr/m9YJ+NixD44f3YNDOYB25sEbfs25o3AW86jXWW/3gtaHtkk8/d4EGDLU4iVEvcexW2eMG8Rv4ntidf3329LEEMNAxZMUdfWqzzZ/hj1NstvpMhdb0tZebo5ZuUprG6SrePhzt5NNdKw3YikT255e+2m7oHcPgMX43aDcmdAfY/nf+xmEpG3lWdSIY5FarG+dmBS37dgYI7z2IP3f6rucg2g57bROaGSlK8DnH2TpRLnAxeNt6B1dNt7C2U+Biul7et9PvgBeW5sU4xUslxwBi5fWz54PzuoN+obA3f+eXru1ISeymZ0M54m8+pODMMBibqh6qEzYm/vgPyVnfgVzO5e+ZxtTj0hTjS3DBS4txGJ98qnnTv+sLz86vJQIOjJ2WxZVhlOeZbnrVbKCqMQBYGcsVxoVUkpRuNT2+ZwZ3c/WMu+wiD2ll4MMKmaRa1rqag0qThS2vqCaIgQtIw5r3KMhHJwVRoK4D3cqCjszsjPd16bg3v/AYJYJk9jkZauilvIIC2XrREmlWHrWByfGj9x9A6YsR0/t1xl4D5Fp7cGDNRujrKYGcUKXGy7ensuUhXpueMxyskpJj72AO7ejeIeBS4DuDuHsI2jU9sjurY7i8rVtXMqZytbpiIrFDw74BbOhveAuAxAsP2jHI+DfiLIYw8dj2r/jr9xJ2iUkSfbho7t6fDyZZjrLaRIRphNcsAAiyB4ATaOJr7Pv+Xx7yovt5Wc3bYEx3QS5QgBqgh6OnSh1kKC1ShzGW0b26vAD/4EC9hgAxfN5JA2zK5ALfbMxoBenU1Ce0fL/cPOmvZNL6ixFJrC8kGOqetq3hWIG8dktjsHLybKVFMpigJepoJaRFp2WcGYp8DPXkwUEbiS8yxQg+4wEggBDNai/8032EzxHvAWqlXk366Os0jySNKK2FhSJxWde3ZsGbBdqW2pcZzxzZ8LjKH10t6qPLzTwizSQVgqvz/lJ+NUUAQxFYVhmHW1GQUxI5qh+HIo5CpbNRjYD2903wDfB7NUKGsxDT7MKAwWrGoFjZhGJGQ1pDipSJZDIuD+AHFhf+wMzfJA40rStAgM2so8IT+tSKxy0TYSwepcALzTKAnAZQ2ixN4htcsFf28FLOs+u+QAa2GbEGwURJpzPB8fA9gkw0lBQT2r2cLZT5ek71wmWCbzbwIAu1LXcl4uv68lSgoGa4PplL2wbGYlLabTqLVEd/Q8XsdWze0qj3aFU3X7wjweb1ll6mZjCumEwvBeS2d+bVORYQFj112MjI6hKMRYhHjLCjFoq7iIQmy4RTygVAzIRsgc8Pl1XYt7ANwepF0Ha+8HbvubY/21vTq3t/QE0Hu/+rbfhnU/oVrfx5sBgd/MjYn99EAzvs9EJQzaokAwVPo1ICz2eSIbITPTt75SB+2Cwbh18BYg7szBVlPy+wEM90AwHmMBUFt5z+AqgFwvh5RReY8KF0CiE6+1UAbIB4VSv/Qg7sQo1k2D3e0HuXDzZTyeptR6TxsnBqLeb+K0bY9UuKXnGZWo6hktAEwIaC0A7ghCFEaQ0A/WmFrw5wEQTZm4C7ALBv+4EVLS3pJThlJbU5az+xNttaVEHu+4GMSFczQ0huJsXzZCscVyYjRZ62iu06hsIxAtULYVlbjRUGxvlww2QgnFgKFrjixg+9+N45CbrLNBbhcExZFeKeT650bJkEJ1yEAiQET8ln6pViBu7WpWr/YgLSyEkS8L692wsojmUCd+P0AvlJczKCD4WOCWBLzbA7loGHF2kJ0IIH+IhkEIBnCh1sLzUOHiGJoVeMshQjFQkY5oacsji2mAuJydy7Ewnfpv7j0NJGyS71o45zqPUL9CgYXmBPm1yN2c+4aB3Q4YBgDcUKk0Zd6RzjfIuJq8zhlsBzANO1jk26JLwO/pLKMk5w5vBUdDAMII3mbg1dFNZNVi8IfJU1KQxHWkMwBerOQF6Nv6ZmV/DNArJUSFA9iGBCRAkQ37TzOgzFt6ymh6ZDCiYZIyiHu9aehqlHEvSlo46ZdI3BIMTCgpg3JBOS091h5raYyQsOwDSF5753wJEVPUsAhFcmyS6OEwFcirzaKlso5OhAVq5iwaVUlXtZwvp1Q7S1sb27R58gQ9fGxMm9vPxiefPk0n3vEckZ2LcLBDN2/O6crOdVaAlDMR4SRSL0S8du2ysG1DtsJAqQP/Z/uVQxISawp9JXxsJGtJ7muobPCigT8soR3yNLclAEa2VtYyoUxBjZtRJtCMB6oiFJtwc1bCU0KFgNW4jmVQImMJPNL3dGx8rTAN9dFS7dGjplyqYHtDWOUy17tzSsC3VGFBIbb8mZ7yzuoKgL6AWSFnGLnCaGWkFjWM5WJE3i9Ebuxij/0AneqtofA+hz+C5+InyP6Y3SvIaBF66X0oTKoHhAyjqCaTQi6WlkHbJfmQwXFYFZQlhqN6UXCoWyubqqWZRaK4jw0pXsMxuR/twRC5MBlY27wpcCYkJAcczUZKZWCcojghMmGAQqng5kQqF9ZWLC1Ukj0IgoUi1lVsIm2EAgQTRECejBaDYUGbmwPayjNMUungzozm5Zw0mPQi9RqewogZA6wVRTRQVaWpUBBjRiczSbEAhNPUbMOLMkswGkpBqpylabMUNMqQSBpzldEgTynNMkoB3jQhLqJkJSjurWG0NEwRgItU2CjEiTHp0YBYeRQCnTuoaH+QUMm1WToCdkGwqGHb2liEj1G5sAzuFviNawCui572HMUb1ZTMuU3xN3/wI/Te9z1JZK9wMY1GGx0u1YIBB3bekBnrPHBCH7JGmDm6/GPbWZ/DnQG1sAQA8AG7IjJzDVpEtLmYOcCOoGnoyq6iL71yk37zk1+lO1du0509T/VhFYfS0FhIKgiRl1xcgmp9iYLsSJKZaJIPCaK3UEoPjc5x37Is91j1/kIqCDk7zkiqEHLnA83YoL27ouDv5qGsJYnBUgPXXmTiQhmy9LB+Q8CgVNDOY+S8dCLYJBHQ8iBjHPKCJoBkwGJAA0eHim894UAeWHiLnMCkVIf09370W/W3/oVvIolYnXKPCGI7PaJwe0Y/+t/9cvzYb1yMbQM1gyGjB8gCbgeIgyURmgDFLcziIzlVRBmsaPQgDMnpZVCNCjUsEINLRqIIpWqdZ4vlyoylCo2QrkUL0xoRVWtGIg8VNTIjDXJDcLBXZnaDT4bwcIsyNLjUODEI9W5mOQBz7ST/uGfAVAH2Cv89C1oWqCGtkE7FqLnMx1aETHiCkhXIZGKltBrxbZyeSbCM5XsRDTrUuYYRIWIZJDLkQQF46JRWH/m2d+gf/MsfFsMnHmbgMlzdof/xZ38x/u+/9Ntud7/1BiVWQm0SKhmNPgKSY0BIkZIhSAoKACvUNlxc7mKNOBPYwGqRSSwRAe0YsUMJ7RVFWQsFkBZgbcAaEk4LEBS3PKuHYRbF6Z/SCsn2k7zvGPm3wZswIauQmApEGvAPm7OFVrlQU6Kl2txIxPZmIZJUiUGeCPRpJgG9tZuY/Cd/+UPiufc+ReT3SYSSotoiUmPYR9OLv/9ZunR5hxChoZW+uw6RPvPli3R1ZzcGW9P+4SJevzH313fLAFGhUhnQKNDComJxLpox9mpZtfEdmNtN4P/sLF6nrAiWvuXGUGm0xDAwhpK2s3y+u81Zfq1KDb/GIwv0DRTFUiMuEjV0BJQg+qB7Xwy11SbFMBv30xEQy+DuisHXq3ePbKWRrcAzypV6DpcGaiypgRMBLJqVThDXicsUFxxYN+i9QNqq0dManWYAbznnmB0OAkhfiGDl0wYwF4CtlrCegBBX4r2cG9AJTHnikTrnXf/ec8dH8qMffX/ykX//m/RoOECtk8cUgyInncIJoqOUdJUcDsCEhTKS5QmuEjwxJQlQAxJlrt9gPMmory2jq+akjRDHYJ0VPS0WdTyclXS4aNDA8O+o6yZi+oOM6NhyMZu8g61gJ+RiwSFHHuAsdA4Qo2FGW5MhLadTur17h5bWicWyYZ177SzUGlAIIsycEKmB72SEp4dP5HTi9EnRUh5f3dmj/WnF+VS+XlJbLTiigMXKjsFq/ruWJPaspGkFUDfyeAvzkROjNr7n6dP01u1UZKNIf3zxZvz/PnmL/PC4aEZP0vVZSgNVseV05TA2ntO7N+7QyWETdZLQaJBQMhpQPhnEqIL8w9/8cvziJ75EfrYQEqwPHH0jaVRH2q6juLxxwv9Bcr48aMes6nwNMOvhdgGSbIJhihI6Nb6eV1Ij36BT3IFnj/HXSn2LtQSTTiYFN5fCZDJPc2+SNMGpzI1BNYrVp5VlOwA3SHVxZC38JpoKAKvYR4I81LXHfO2giezUahiDvqYQDg4Oisw89lt7fP/H4rnGcuZIgPAIY/VBohIAsXicaqnRaRslRNWwXS8VKTfl4AEdgbxo/dZBX8Xlf4jmWAfZxRDgHb218voXud9W+Wscm44a0e2rf9zlzKsELU4WMAt5fdC2DURFbhJhLUTrfO+rGBms9QEArUpCDAFKW6zR1nfkDY/wNhA7ApyLAdgaGRPc1ghybVrwsiBdUl5GmyMNDSRGPMekMMZahD+yQNaJKl1sgocXlkwSreD0JCvoQ8HictQIEVMJJxzRWQffo7hdA28b20L+SxqJ9/y9cabuU8TCleoBytf77Y1762RWVTCRGjEYSoE9CjC3ilInq3ELXgPaOTpD/DqcOg0wd0WjxuxNg3VKglIulSuTCPxiTCKYGhWxBvUQ57SF+/Rq2/rawZQaNDy0R0kehlnuAOJ2hBaGYhD2wGBuIkKsnEeQajRdx0VRpezfoMiC7sKuNNE7zDMELI17Fav3VtflQiCQRioDIAn1leBB7pMUEF0DVa6NEnVtgNUiCFDGY4BtMzKItTbOSpVkrvQ1DoRJcbGiUURmaucaD6K4FinKYC3bYAeTGAW8HrebY/wLNlQC+ZawkgC3D6Yugret2njQC8PGOFXvfOY0feTDbxc5Mjcv79D5s9tkpzv0K7/4f9KXL07p3Pnz7NPAhVnUMUzKDcSNq5fp8sVLNCgKevzZ52h64h30cjhNUU84A1emEzImUFWpDsg1U5rd2KU8HDCAK659hi5f3qHNYxv0yONPUJJlq74As14oGw0d3LlDoZnSd377N9Nz7/1OevXmPveHjz1ylj7xqYvxV37rIjLgMVcInNGslDCp4bkDNwUo5KOf9oF4O+TQIAix2rTjAvLfnKnqIt7fv+f+LNw30ewevaRXAvM13YGwHEcAxWmvmgUIy50nGvi155EzEDwIzE4BgO1zYjt7YdRcOvC2Bz4bj9wVNGsdEIq/AcLip4Dq7EjJ+7Nm18Hd/vsYFP2djf37e/Xtet7s1zoGPYgrSy8zl4gZzWI4thHU7T2ZbGwEuXTSFhTs7j5L0/GDEqMocY1vdaqwrpNco2Kyvq1/bv01D/ouOM+2atCWHqmwV33dPcrs1/0dK9B2XcGL6wPALa6PLnMXXFW04YLQQCvv4rqF8hseIylJjQcBObjIwEX89oWxhlLZDHNjlwez6fjE1jb2gezbx5GHqxRtwxb7+s14c3sL2cy0d/123DVa2KrxO198eSaN1ucvnM6e1FJ9urHWHR7YjcXVcNWdbAHOtk09OpzOM9z7G+NxSIxeyRi7b8vzKKngSYDBq9E8YzUSFI+FTDiktoRLIlz6Fe7tUZeBNEBOpyJbb/DfiG2NZUs6mZIvFalmRuHigvxy97U2yg86UKB6FmNYFtP2JNq9ZhTSTLeTiczPbT96ROZCHPF4q6bNYUp/9UNvib3y9oWrd8STGz5+Ya8zNMGSCkfP5Hskzj4b70xr+uq1fVbg7q6yb9HfzWsH5w+6dlhxLXm6bCkuVoeoz7c9Am/XQdw+D3cC7TzJogDFuhuhPzQidXZCZzYqf1g7hbpKNphEuXvH73y20XHZkMgRn1XETnVbSCZJ9wtbJmOCZZClykVReEj5tFFqoaJfbEi9nSDYNMRmGv3UKH18gJxmEdsytK+uUKs3BFLXTgIc3TZdUFSJR47dFJvjjIqhp+OjATVW0G99crCmxv1aLcHKqvlYQm73bqbo3Xf1ytvNzpJZoH38DIl8MzCoyohoI6Kdw9oIgCb7+4HYYJCqAAAgAElEQVQlqM5mlB9LAuWOqqmUEcET8zRw1vJs7+54FveM80QASTtFDokMo4UVgIu2P5+EML0DqiupxwI99MiZuwDuYenlpFD2+iFL9Evr5MG0VKFURFDT3sAAuyGPDFa4q/sBBdnZJPO5CqWgaXctqLxi8IFpxsNNFj7gD0kZRQO75ITX8RA4UUM0F5HGKy0PikAAPQtHdCelOCkpwAo5wgp5SbIdUxwuOpUtRjOzimCbzEQKo2jsLDXA1hpPk0TQtHWUHuzHZjETUALjy95rlxxJL/bJ1wOK26us3ZX1cJ+/izWfF3SxiynpxU0GW1llmxRH2bNylU/LqlqVMSh7lKvbzDiybn17/zzWWBjAxRwV8Rj8YTinq/tSZ2z3rAdbyOONejAUcIbA7+4XAM5FM4+WFFf/sRzbHJO2Ni7gP7lYxNYkAq8pu8Qv0uUhkV12H7euwMWGPv/2/scPuh16xW6v1H0jy+R1Be56Tm6/j/u3PQgEfhO3JIOs/XcHWDKB9etKOdtvh+IY+bf9gtxOrYaOQqVrXxHycAHEwq4YeXhgcQPA7cHadfB2XYW7Dvp2n9Wpd6HIXV8AmhkzOMrABWCLPNj1ZWIySk0CC8/Yf5f1DFwocbHINBFwlBCJEbYsqSGw1+cCIGQJMA/knHYucnwGFB7BcmZq3S6O1L7YDzJ47SqLFiCuRNakb2FLE8C4PYFuExPZwQTICIPKsVqIhUrioF7IZFBEuyxFI2TcbxqomKhqKwKFiiAnX4Gy4Mw6D+5rZ6F8z3FhNalkZXCff9u/ZqASVr5lJkMoCDMmwECFchjq4uCdqGxFDvuAla2tyXAWbqQcNxLYKa7h34xjvb5ef65/vMQME0D3yte8B15nzgFUZbAWgHzfC0OFi+04iyi54jlQxHQypIVdHgG4+MVoPjuhTperWwhFJds5dQtAYjhzjQVRoVPaSArKUWa1JZWo+3vAWpJq1zJQ0cIahAeaOQVbkQQQv1LLI3e2B29RYKqhePSdQhQgMKyfU6nJQn3tLWf1zmC7DJAPIDCs6pKC2mZOJhnSFuzHV4rdqW9ogSpDhKWyoZMYyGUDBkr3nKNXvaWTsC5OMnr4fhA3yDgPUew5qC2Nk9JAgJVAYYbszwh1IoDyxJCvalJZSr5Ggqki20anExCwhJBFzgNs2PLi+NVBkq6X6BdRhI/JIAGmKPZ2b9JBXZOAAl1pGk2O0cmHztJT598en3nrWTrxfAfiqsFWdDe+KkQ2otsvTePWI5u0f+mALt74qri0c5Nmt/epmS95Itfn4gqj4CnnhStFSVDFdsA8Fo9afvRi6rVIqUGOJS1dzTbLLqBDGdJAOt6ugeTh/nVLKr1l+1YSBeUAeFFqEbBlQJ4igFjMsEsiOeJ2RoQpLcA+EtDeBlqIJCKNCNAJ7Fh5V37OhU/UdwEgg2WOz2MjsBgFsp5yk8AFkRMeUT1zMYSltXD3ZVcxFK0w7acQpFYSV2pAUaHXbCVQ+3kfMF/HHBQnaSSkdzBPyVOJm1NmBQAxl2apSBIjUAZpXBvq1oJVJMuykVVdd1XfLvtDZkrhS0QtoEh2yqiUxYE493WzjFBc4p6CYglkA2OGwroyap2zubOJDXmcAVdGpVIomlGQ9V4HKfNczBcLim3NAEgqEyok0Wg4pPGpE3RhknDGy9VXD+hwMecJN+4dDWBT5h6xuCHCFdVLkyWiaYIfq84jDEOzAAaATiL0eMZbMacYp7mgrYeOiaffdo4+9UeXqb0+i2dPbtDm5kQIU5KrmliXmWhFTkobOhZD3NxIRah8RC4rFZqS8Yhc0zCIe9pLOpRQPrWkihyfzZP+fnsyXVJZJGQTzeCuslaALQu2IBS4VQgRFvNfbffF3/6x76cPf9uzRKOWaP9l0B6J8jEDrGSQC4NBioMDA1FRgP2yGrSgOI5jwnAc7idiy1emvgKMgrhwiU4L1EeUy7rXQLxjxkSjTdCiYVPMxIPy4m36F5+8Rf/zP/lVMrfmdC7PkecdQcgZwsVKJh3A1MIZIYrTItLbVUETqenM9tPxcHlLlNUBlcOMbtYl7W8WZOYV6aqhmSDaX1lhQkWJbFwU4vYat7DBA8SLQ6PU0kbZIHN1UMjUwcw7ckZjYzHc9tKx5g4RedBuCFSgpAht9NEiHRLlStFQEHvtIr71HSfUT//4h8RDT4+JkHMCABvzOIAew1P0r//55+mn/uFvxEtXFrFAn5lMog4upFBmi7QF1EsmIeEd+XSM/AyfhQYBpqI0I5+GWkBRn7KdC4gCsOH1GBjC/o4TdpE/Cxcir9OQhJaztVktA6fPCAtVQnUBlbBVUW3l1wLRagdMos9hZS2bDSJHtMvkXqF+0UJM07V+HHqGArL0K9cAjUIfwX2N1SNwhVBWKGdQy+n03YBkJMy+mXYSbCibA/3Df+OD5kf/448Kce4kwcaLbRVh2//CK/Q3/4t/EH/141/2Wg8C7OdXObDoe+FizXalSmqrycuoMzgDtlAEQi3Nqb0xOkMhaYQOijwlIK6QQhA43ApWefAAlRka7rwOBOwjpIe9Mtp4AL/QkCuYqbNHl4BIGhxotrQHrs5vFNF0FnnWJVlIHruwrZ566mH17BPHxduePMsEo9PbIxo/dIJofIrvG1YF+Vl372DcgMkC83hAOMOxwPhqFeiA8cpqDBzBAEUGEq6H6oD2XrpMH/+DL9Bv/+GL8ROfuRKu7Cw8IcdcmIAWHSohuD+satZ8Sv+sALgSRYHOYheDA/aMU9669e08Xl57XTeAfoAS+Gsoip3U8EZsdLCw6X5d5eGDgOPuMxEWD9mHcFBt9Ptg4BnZt75RDAyjLB1c06l8QTjgEy5622coeZWGLlRAaYEsU9QV71Fi9upc2CwnxqSBkFHJnDbY0KPYDBE4g3sAgvG64xmpt739KfHeD3xd8vxzj+lTp46JvMhElmUC6iZYKSMHrWlg2wbQAdiLo6ZuqKlqyK14XNx6IEKGQ7Y5XDd6zpZv60WslhVNJoXY3ERauaOmKmn/sKGDRUvT6SJa58kkmShLuOVZ9IGibdHogqAFSAOgGl+0nUCaWhoUCZ05e44y4ai88XJcHu6La/t1XAJ0JaJlBeti9PsB7pl0qtA0SYi2z58Wg7OP04tXDumLX7lEiyUUvg1bHDPxFGpcECx5XAmYq2UXDRQbbUBCdxAbiY3PXxiKd711k86eP0mDyQZduT2jj/3ap2h/v4xnz50XS9qkqweI8tGsOs7rm/Sou0oTcUBeqXj2zEl68ulTIhmm9PK1OX3q91+i21+4SEVtKUVxBQWe0hKNTUQfWvo0XBuejDf9Zr1wqRU6xXeymB8xQItk0WYJDAlsDYxZMt/WNdsBqMSQZmcc7YEJAlpaAbrCIEmgsSJD3nGhqJ1RYrQzxYayPkijOXM85EalSkFpiVA5jPXkg6QMD5y2l613yJaFwrWyAYYt/BhgUAgRSkPAWoB2Wf3ag7mwMXY+qNQoARtn773MEIy8Ansf9DoHeDoALBYK1sforxXFrPYBUcW1liEJ3pk0yR38a1DHiEJbKM1TreBIg4keA8FFIhEe1pF+A99IPbEQ4SJ8Kb5RZm0PyqLvu9/6GL85hsBexf1x7SptDNs/cJsNocEXHSY6DT6qRoGGK+OILJUtJFOdpTHA2kRJU7autQGqfKNa63xmZA5glw+q0qzCTbVIllV1BNhShDhf+VTGXGnjAeZqbWIDpCp6ZXTqtQw5AylRtq33PgXDFlEhyJGUxkdfwWdIBJV1Du6uAkAekazZXyAg0YWmQvsSXZdPHn2zFL2ithIG0dpO/InAWm55uA2CCreOMMG0GPP09IWjsjdsgiE1ZtWt4DmRxBrfpXsuMksV0SowKcL3wyx+HaDtHyNfNhVINWV+L4O3R89hNCIirkSB1yxJoRGHrQmc7SlJ8pBnGXK2CNbmCvDtatwBwkVvqzy3Ec1wHCbGQymLgc3RWhmF90Gh66MCx9DHaJO2mrN6w5gEF7+EDxEDunDuABkCoRUgsnKQR2DnNhBujUlQRjiyRmb6greh5ggR3Pc+UwouAIKtkAEco612DNB29shGa/QJMSgTcuEUR+24EE2CGfnKIQ3XEIBlpXxhyL/r+fMJg7d5wiS1J85v0Z2dq/RPfu7naf/OTTp1/rEOzAesnoAQRLCMZbLNdH+Xrl+7RlIYeuyZZ2m69RxdlCcp6jH5/CHKkobyQUIHB/gNliPtZLNHudul07MvEl39Q7p29RqdPHuaTp25QEleMFkI1v+Y3XlbkzIZzQ/3aTndo2/54IfoOz/y7XTl5gL3Hj3+yFn63U9fol//xCW6tVvxZNrgLkjgIcQkZ/KtgyUxA7OwJWbV6hpwy0orNsgBuq4Z+OQaUae+ZSLQm1keZN3MFs1rWbW9srW3DcZ+e+B2HaSFgVSMqUvSNj1Syd6njsU+4F6ZBhdKYcAShMsF6bZxTZIaB8v2zAjjW9+YjAevD7RN5uPd5c8K50IaXWhUCquMIPL8a4f7rh0c1DuMyqkVTcyOTYJZLtQhGLKbmzHf3RUmH8XMpWJW3159F8+AKE4Ue2rB+ylNvCqXoVXGqP4xKXApohEYMXSP74ZLObSQfLLxfBOEAXjPTWDbsudRr5LVaSJb5E58jaV/D/g3uG7YJhn2yGsLO/e4GJGRM8DICzEWOTwoQYQJ5Faqt6O3AJjMVtbKyMedL8HiouPnt11y+7Zt07w4d+auggxs3g3nGaQdaUXv2d6IO6jnXb8dF0qKR5eL+IJb0H6TNruXrluQcCYbk3bj5CSPu9dcPPEIrStpccjKusmWZXkE4GK6BFsErgFJLevBMM2Wi6YqBlkym/lmawsaHVH7ANs+mkN1B54jCBoAbkFozE+AMXD3yGDaBPtoXZLAfGpRk7/ckN/beVMALig4g0keFgundFH4jaFa1pTHzfEw2ZpkeW+jjFpUGxZ07tSYvuObTnPGLRxhXr2xJ/LpJVpOHiM3u0MzvckRG7BPti7QxZtTcX1/Tp97+ZCtk5tSgzxGO9OaNnJDo1TTnWlJ1/ZLOspK5XnPSoGLAQl6OZV3Slz+G0TQkfBuHlW6KQSOTW1J5JqSpxI69+hGkJmGARrtXothEg/CziuNjqWjWA6jLCadd7nMhNCMlXcKVNZUwCGAOZ7dqIgtkzE6dJHkgL3GyR84zsQFB02PwY+XfiEEZ9x286G7mbevB+aiaJHUMTSpkGqPjDmMTzza2scfa9sPvPOtw9ZG+t3PzuiPrhl//aWJfN183Te6t9Y/Qx5SCBNS5lKXo4xaBVspA9zEaBK/cSmhjBXIuDXDENs55xpsvbUAQd+PvaHLbaXCLag3ieJMxlguMJLsVK2ZoVg7EiOoWwnqWNQ8u7/7BfftdApuUzRPFuLCW076o7zbyobKeun2Fpw4vz+rVVh0qlUAqCIUJGcZ+cke0a6IcdMKQvExqQTnOK7UZ6Ddsd3ohmTFrZATkht4PiWaRfJ6RrIcUCiW1KltO9XpERAJoLcaEh3H9JQo7LcU9WoqALrxuGCgdlg1NM9TVuIKOBg4zwpZKI7HItIMMWmtI7e7z9mwwtkj4DYhZJsnR/tV9Zyfd8Mu77hX4SYhrPJiMVuueT+qXhCA2l5lyy6BK0tkBmTZUbHbFuFE21ssr1S2Xd/UzQH7x93pwaANc+AVeIuRmcpXdsoaxAcygy22TFbZMGajQu5HGUXrRYnrRkP9PYegMerQ0BKVfK0pTdI4yBTbKNfzMszqRlpEh9SrXOJmStF25+A1AO79+bFQnK6DuuvX/7o6t8/E7VW4998n9ytv8Xxvwdw/h/f2297oPnu959bVt/3vwJrJDazYCQzc9lbI+F1YoJ4d6IytfXsAt1fU9s9DXdsv6+/vFbn961ClA6CCBeAtHt+fg5vBB1vKOFQQoSTgvL7mJwFQFUmO78YgLoDaYYhxPZcP+beDjbEop/OoRgNR7u111rxC0qythfWWLYWDrwRzLqSBwoAH5bAsRqOUScWSGkwvsMBSGEAgvje4pgBwZVPKLdSZYS0pNbVKx2NpyipULGG2L+cqiUPXigWsqMupKAFKskK0JgkZOjrYdsGO+oAdTTKKtl0gVOAIyM19ywDjMBlRA2WWymJoZyiKExSzI0xoGLSGpq9hO2XY9ZokjY3zwtmSbTqhvmVtIEUadLx/GrPtcfd94Y3Zg6UtFGwPuKD2XAtvKDpkKOGuGnfmPYPXAFdxRUCBheONWxttIvaFmnwG9S2AY+Qu2rtq4yVJSgXR4Sovd4lMS2lWiu7uGsO1hnsC3xnd4QQKPFjrelYosLJ4HRQG6N2ra9ml9T67aAbF+XjwOWSwF1PPHKokDwvlzuIYC45XtfrN9UrtC8Ck4dd1oC6TC5B7G/FdWzroRKF0Qmo6nQ34uy9tQy+7Fnl7dEYZejTL6UxWEKxQeyUulIgXg6Bd25CTw3YptNmEGNgk5CqovxMKAF1BFgAwhO89GZNfLEkNB9g308OHkuISeYW4lzfH1MwwJdbILiOdIrZO0rVXb8QpPPAZQIdWWNLJjQ06ef48vfvRd8Zn3n1CDJ54ewx1p8TVp5/ixz2gG9uKfut3/ph2Dha02J8Rpua2qmk2b6nINUEBDFvlZRtU6yryuH6RiRaNj7FRC29ELlu4lzBYK0UgDaVeTKmQrssZRycVNZVu1l3DMmV1KZR41peUmY1O4exmKxkcVBCTMJQBwKRYukogc/PEqU1Kx1BMIpsK9wKHOzFgxIrcLvaSrt+8Q22DAguuXyC8FJHNC2tizhUEoi6VaKDCZT0uLOiEt0Ijk45r+1IoVLDZQMJ0aSGc5dqIJKQiMIV3wKAK8iSlKNI06DwDfTOOBkMxyHIljHLLuonzZaV9a0NdLuRi2QhYd4Gu34SgMqlcorTIkdEbAa1AOQ9VkKGqtlTVM+AwpM0Q+YLw+eUBLPA0TF/wmwKMEN0CI0Fx0E7jI4+dFE88dYqOn3+Urly7QtX8kBYHLb30wnWi2tFGPqDBxmbc6ILE43JeirqtBSLAANLnJu3uNQAfwLMgkwqOr18VccgcNIHcKrS2FXX0VLcNmeND8fy/8xj9R9/3YXr4ucfon/3iH9D/9o//byqco4fPn6bB8UhpQVRdI7pVZuwa8Pgoo02wuMASw4mqbwrb1tS2XRGdAUEw+RY1Jcc2yeG+SWD82AG5R88j+6e2hNl1WFRkZ3UMzotDH+PcNnRr04mf/sm/Tk88VXQayC50l6gC2Loi3EB1mwGEXHaNXX4cfiMdIAngHSAvXgvAlwHa5C74hPoYQKd0iwgAE+7rlaKdsqz7rPmNLiy8eIQoTOj7/spP0c4fXaJz+YhdNNA34npOTMJEGq+S6K0Vk6air8sntG1S2hidoaqZUtN2TDXk4aajIcHHb1FVVBpJh2j6kWUr0OYp+CPSEh6ibK1MGAknFdzF0abnRiKRzCklqtpGQOQle5nD8R1Kbgm9HA8oQqgUUtUFPA06K1y6srgVfuSH/qL+Wz/wDYImhx26gX4R+FETKJpz9Pnfv0h/5yd/IX75SztRiyQMkhyBRbABFpDS8JgkGbnU1dJoIyrnm1w4swwqysj8PVGbcQCQW0lENdTkHLKeqfUCZdEARawy0as2GQcZWoHqEXNCOJUDrTsqpNxMceWTi8cIw8GPuQ+wbYXyKnhMWiARRJUQ5SnQ1gGmobQnWQ3SGfVGKzswF3MXK4TXkWD0RFYaLyNMbyL6UsAU0UQPDqmXrlJnT0n93/7Y94n3f8c3CcpXcV8gn+Be2LlJf/WH/178f3/tcy7VBQYHfLy81PCydjBGRQeiwLr0rlXIOMZz4KbHCA8n3QG3ASFwHoETSmkDNXKMXiqTK+nbWAfvoL5lYS3/HuaPsgqXAbSuSHy0DlycRlAE6ygkDqCIbMsMQFZ4V4p3f8NbzA//4F+Sf+6b30GUtwB1SUBVy5PxsmNzokWFJU/ApKiz5CHEnbKy/SYJd0hRTkAk6Vphhft29bifqDhcyig1r0DeWU3/7Jc/Tv/D//L/hJevTK3SAw+j5w64hTu5PrJRRh/wZ0GBewSWQkG7tty//fVed/8QMHDgKwpxfeP0p5mRvM57pGqtThLpnQbI3L/K6RTZkg0reNeAYf7OKOBzPC0uCQUEH2MYVDO4qh6lZqAXQOy6kW4P6LKBQGexyAPBfnv/+vtfF2Kot0+M3buef3rwDe9+S/qO5x+XD184TcPRQCJClXXtXKDvGNzcx9U1VSUcLvB1GXMgtCrKGIKXiEKBhA3TicplSU3jYj4acR0WxDoApfNFTbf35jRdgOyGbDdkE6IfB0DfxYegcO6jorYFu7xGti/TR5CPORyP6cKjj1DaHlB94yVaThd0Z+njzqKmqob1VKBhKmh7YMQA/u+DEU0eeY7uVFF89jOfo4MDkNwAMoP4iCRs1M7RemIshrxG4LdzBhmia8i3CxoPJH39kyfoPc8do8lxMNW3aWFT+sqXrtD+7dv07OObdGyc0/JwQbf2Ld0OBb16bZ+mr7xI1cFevFU1YivX9OxjJ+JwkomXL96iF79wLcZFIyYUKIWGDVnq0tCiyL3LknAYhv4mbds6DDW1NbeeIi2Et00DYEVnw1WG6MpnoClRCnJkEMOQGl8t64jCgTJ5dG3Ee6ODD7UiygYC+bcmyVU+3sp9iG03+pOY3oZJASQfeDJ4HxLcIJcZySAjFKmvp5x9zT0GMxHMV9aAWgYuV+AoiroAbIGfAnztbYxZSWtUWlqH7As3yEwBn12As1CzGyU0rJFx7vC6pXV4JhRGMmjbutgWiUrAB6waBBIq9lAHiAkLZSU1bF8Nhrystw7CDXNtnGfQjb8LWlOjpe0BZqXgO3VXJbueR7sO1oaAY4bIGcM56LA+7kFaHE/8do6tXSl7Oe4SVr64mxgwluhw+divH08XyAsBtf1di2QGm3DCSLZQ2RpJCbJI4D4Bi1xkYKN7Z+A2BJ8qylsLPWraApyFmhbHBvwmJLXjeAKkB0Cba5FjeMDevkfPCVHbNqZgVsskVNaFXAWtdBYaGOy65khtC1CxV94CyMS9C/ixbWthgguVSo3xOHFWdGArwlWwRlYxqAYM2aFczJmzKCavG0j2GiSs4ZufwDo+BmFZBcukK7QmLOPHoZPgs6yAW+Te4u9+u49WpLj2Ba0+Q7xGhbsO0LLSlqt7UFcF13CRA0NltnOG3JYpMwa+71yaBa0oBISM8DlFn28y0iYLKSSiCuRf/vkCdvKA7nIIYkMQUNlmRnMLCWVW5+8Oj91UwZuAfKdwxKwJo78A5ZPzMkpDKdsqOwlAV5k0wOgZVsvOeYlsXKzhwMaKlFWm7VGerQBzBiJCq51tKTWG7UYA3DIwyQPjlTIXQCPnOghyLiDX3UVJKZxMHCJ5JUb9YNnADKUzmz6xofR7v+6CeP/7nqfh5iZ98Ysv0pNnRlTvvkI/+7M/Rzt7DZ1++EmydblS3xpWy0BpyKQ972l2cJt2dm51AO5bn6H55rP0UjxOlE8opsc5HCOKjiDHvmgcLrKgzC/p9OGnyb/yO3Tj6kU6deFxOnHyNJls1BVtMYe36ILhgAmlVk5tU9Li9mX6jm/7Fvrwd32UvnK95hzBp594iH7vd/+YfuN3X4kXr5fI6wiVSnRSpGyF7BrceZ0yFyAcg5VrIO16Nm2v1O0Vs2s2ym8I5B7ZNKNmZe/mpD4o97b/7HXFLbYBcEb+CLbju/dgK650tlDOE7lumbxukfwahe6aapdxoRWY3T9+4KgJjc8KtO3Vr1DC/klGZVqmVCQTmts7lI+HcXOgxc2FDdCDi2Ulx6c2w/7VW6q3UO6BW4QHpr6xoRgQTUZC3951ZTrIkknhktu7bSNV4knKItgaj10Q+n7FLvq4IpX1vPKDdStlHD8At65pA9YPUueu/8buXLJTWKc2vw+47V/LKtzeShnE4ywTixTyCEEbzlIlFRXeMZDLgG6SxmIyCG53X6kki/mxEyEc3jyyT+73C/KsKQ9IDY7T4+Ui7shalNk2PVw38XKWCqxfyrTYnF+n2Z1d/8JeMWutTZq2CePh0OYmqvOjevDi4fAOcmzR2vmOhSfb1praNnFQDH1IANlIudBZIXNk0bakjm2EaK1QG5NQ3jlUxaltt7Rezlq3AvKRWVncBW7BTC8MyWVDeRZoWXKKDcVlTUl2mwJtEB0eUtxryR/eiGFvjjHQG15SaEe3t5S7XY/YJOHkRihnYSuc3N7IymZPnD32sGnckokCC3uTLpzP6RuevkCnN0d3Qdw7CzFJYqyufVXspI/c83nL2tJvfnaHbKNIJ4Fmexh3xjhdLt3MCj2Q3l25vtAwv4tBdmsfjXezKGXW59527RJAWzuFOhY+Dh2QO9gWAA7ZMa1uSZ8b0NZZ7UdnCiaUxMbiENFhFZRvB5H2U1ouJKxeo6QG7aUIhKkE+s8tBA3KsJgzTwn2yMKgMo5S2DQgX4pUIXk+C9GWQllkrCmUvrnEupLXWhivg7nrR0YG0sNZcPOhVPpVCu5sHI5/f/H8+eX0Ax/8xnNPnN4ksPE+/qUd+tgnNsLuKyNmkb6+RfJrRqMk9QEU2sHNxlKZq+TtBZJql4T4YpR6ACiStynzSjdXB2GIx2tpJKTnLBrSk5zObU3iTjIVZ8SAXtUlhSsQNgSCHXX0S8lqXYusbSZyk0QeO9p8HP9FswJwkfrTiNCUnFusR8fF8JlhOPXsJscqLac1tTcrf9hYFX1Ffv+QQVv+PqD6o6iTjinuefLZHqtuI5WCwYcVeCuGnbBOiCKKUcbwCEoJ4vaE4okpr8PmXpdXi3I2dptokrFT5WI71+VXC8BHkCNgyRyzapVDC4vjjIFatlAeJAzeJsuas2/hAFvVyMnVnTp3it87J1kv71HdIve1rEfU7zdTgtrpAQUNULfDruRgRIOmimAY1+0AACAASURBVHOHpIeOHLAOenZuJZ3KFjbJWPeWyb2yFlm0R+9ZPY8pM4BaCNl4brJS3XYH+y6H6CgHF7iPTkinQ8qLEQ/vZZLGkBgpQZ9MjNyflXxcADLDNnnRwVQM3sItdqGMOGliXCxrFuVBjcwfh+9S7RPOOf99vwIXGwFsIiMW4CSWHgx9o5ZtPRP39V63DtSuWyavP15/zRu2pA94MoeSEArBVdZtD9D2Stz5mvL2fhUuVK65ysmGlhbwpL6vbgMQFspILK+nwOVjtVLs4rXYJ0DW9RxcPr5QeMWWlbBCD0n7JVsB9zbKkfNiE1aJAgAr0jQONsYEC+Wx1rSQgsFcKIRHxvDfocHESdG8KkWSJHFqg4TiFCAulgVbnFXCqZy0r1ibp1SCOb2A7a5KBqx8xdKDuAAn83wQRr4VqXdioVMUVskKRWmW8+cxE7lacLEGmbgAnnZJ0XJlnwywENmy0DctwWzQ2VHeLWyU+7/RmOFzEZgNle0R2FpPKeBYmIwK2FivlMe4JgMAaLtkO82lzojakm2gFVSmq+3gdmYx0rZJKF+BuTOk6xHRHJJ+0I5gAdxRo4+WOdweieiOa2nBalyNvFXOscUdCYUt2sFxdDQXmttFttpaMQmxHYrh9X3CTLpkmzvB57rf3/1Zu/gSzntWf/dZurgWMODyANcBBLmaFQJgx/bHF5bJzDTmRMI1Ze4KvO1/HEBcgBFpOiZk7zG7iCddmOrhnN791gBxAdzi9wH+q3xDm9Lw709RNCKiG21FU1bXtXSMJ4aa0KTuY7AnExoC0DYZbVOgh4oB2ymPBIgDgj63mNEVH2hfD+wsSl0UaZxWnks64wxogiWVZ52dEAgRiUGdSWijI8D7Vihhoo8uTYUu8iPQtji2wUBuOh5gwEsXv3iVDqbID2RUEbmkwviKjm2doLc98Qh9/Xu/OW6fKkT23J+Pfu+q8HeuUPLUe6O99CmByXRYHtDOiy/TJ1/coVDDelTT8mB+pMbFsW1aT7MFs6hCG2qIgBiAlVLT3AWRCR+XAVmnrXCsoeYihEglTEZQKge1ILDNeMttwJhqO2UTLewnSzb578CWyYE2jKY82QhF4encYydkduw4GNv0777zMbpw5gIpGWhW1mRb5JRyc39Pq/l7n7lIB1NYctbUViBCCHItYzZ8T5SlZ7tZTBznszLatuus7xzMaTav2RIJ+cvIqpUSxsucEQqFpGhVHshVANxkKrQoYMpKQmZFIShJXFLkVBQ5fed3f4d65KnH4xc/+6X4q//i12VV1QJZBeXSUlOjk+pAjEylPlNAoYwIHrXHpMurZTAlRBxv1KZg8gybMwvLWFZEYqQKXZ6DGoikL8mKlK4vb9FP/zd/nb7nP3gf0eYmgyIASW59ZYf+q//+5+gPfu8rJFqAZmj52HA56GilYXBbM26Zor1EG4aMbzIQGSIWF5NZUdcuFAIycM9yoWk1FUsd4+bDJ8RHv+t99L3f/m5KtwYIH0fjTD/zv/5z+uWP/R6dmhyjC+ceoo3JhNrZgq7cnnPh+exkROePPx+3tjcpSdAuXBe1rWl68wa5uqJ2rySPfIkVYKtKR3pjRBa28RhkTUuiIqEMFdGqJTdM2TNtOW9jqBpqrKVDa+laVtN/9p9/r3jfe88TiTlRAeXsSiXKlQtHlCREaoOonhJhIAHgFY0YxBRoNNlWGbDhSinIat058gO6bWgchuPOmYFlWivMBQBwNiDK8u51ADinkT76g/+Qbn72Op1PhzQxhjYyQ2ltO/eFtmVrM58mVNQ1PaFzOqVSGOlSlo7JuZptlO+QowFJWg4z2qsrmm8OWI0LVT+Sk0tBtGxaalXGShpEEyB2AQsskxOJphYdbaD9RoRCRbEEHqGEsE54lmMhzoSk5jTHwH7BXGZc+Fq6saef+ckfEO95/5MkmpvMzmMlMyxcAPslp+nzv/cy/dhP/kL8ypdukJa5MwoV9lFIUAuTKoL6gjOQSqmWyTioVdaG9dFK8pqFpui/hY9VxN3Y9WldvwRqFxcuuRHAndIDttjuOuC0C0aNsYGlHWoAmE9xhCtsooXy+j7AtjOqx7Ii5rI9BqkQHAqJwsJ2WQI34SQ73LNCyNwpFBqZhiqsAucI1BAhWkn4XKCGgcPkrFvI7/sLb1d/94e+V248/dhd9ak0PFbwl16lv/Yjfz/+y9/4nNcKVk9JNGwsj9Mg0BaoAHALEiKdQ9Es2xgdDHO6zGKu3KICoJzK8DxCyrzw1lnv2MAAICxTfpSG3i7B+1e5vUA7Ya/Mx7Pz0uxAXPT1kDBjGzM7GLxF68AZ7tHbA/393/ft6u/+8H8oh+cLIr9gl1xWo6+yVkDuQ+2XFbS+YcUxSse45/gxCo+h6RTtOJZgk+K6YtP6DvRlUJezcu/WupjQeP2Q/tZ/+Y/iL33sk16biUXLLaQGvo8yLHucg8QDQg63sLAuh7L6fqQaYAIONADr1Y/v/4YdZ3etefj+gaf7wL//pOP8fxuvB5gKldE6wPpv43P7z3iNUri3guaB9ipjGaOHXoHLz6c4wJi5dh04+sbXAXTXgdveOpnZlMAbwLaCk+hq2Zzk7Tvf+bT5+q97a/LMM4/Qk09eUJPxgN1j2Ro5BFbjWgeMJHDfiHgPDAkzOGwg/4CjWrosXGctv296uKSybpHbBo4dxhGE4E0bBO1Na5rOluQC7mU2Y+dYi66Z7UIhGaDC3x7WylAqWXK2oq3tbTp39gSZ6ha53WvUlA3dLm28PauZLPfwlmHy2dIncXz+aZrGgfj8F75ChwdLcmyGCqAW++9+H3BP72qyDlQVx1nV7BNQH1CWeHrrwzk9cTqjaSXoztxS3Ti6dfMOJa6MTz98nE6f2qRRKmk0zkQxwL0aaX4wj/P9Gc0qS7s3D5D5Kw4OFvGrL94WO3tzGjuw0uHxgAisJFZWxDvJhj8YPxRLp23dSngxxiCRf6c0UCE2hF+BsZwhisEc2iXfOLQrOPzYptKBwb0NtSeeV4lh5Z8v5zUVY75ocN9nxQgTwmijhjNvkK7KoXkuBmNWxOLy8DBQABk51YkPiEFB7gkrZxmcPboQ+wvyT7hubGgwggNg2KtnEZsAZR+6lMQotKfOIXOlY6lYgLY+BI2a5er6FBqmrSgUg2jr0TAK7jNb61WRwBI6wjshLprWZWnBgG4P+jJoShQBBMMxvEjBLO7AVHjv3vM7GbSKK3/x7ibswdrEIkils4b2AeY0XE9m0HsdkL0fpGVkkdX4bGOBQSb8dUOiyAC4xWP8b533mZY5ujpsCKGVjXVhkKYG88mybdvEpGyXjPvTBeJs20wRg7G43KGuNVoa1AIaB3QZfaTPXVDoG4KMjdY6xZAgsmAfoNzqOe8sELSQCqth598vGiQOKNjbe1wxGXmFutV6K31dCQk73y6vtgNlgxNtN6bp/KoAqIO8CcN6tAqr3HaAuHgdq2KZ2tQBsrwGIQnFbAZypUoQCQwgF7FRvrWkU1wYHO/WsJKfIDc2HQB8V4GrBdOm7gF2ef9wFGO/kxh6gLZX2gKQXd/eg7p4Xa/QBbjbeXEJjMH4Jf08DXN7ECoA5A61ZFvlrj9V0ukUwbwCZA3YHAvf8uwdaj4g/lChAmyAI290NqZGsTVysJ3Cr3JRQwWckA0VGtlVxltvH4hrkkvKSss8yzoL+xCDEnpVJe4sj0O0qbdthGtu1CkuPPzHyuvEJKy85axeXPCIgI5eR2lQtmYVbn+NMNTsyWkj9GMnkvCXvvtdyfd817fw2bx8c07zvVu089Ln6Rf+j5+nnTtLOvPwk4yQw/nBtV30FdwVHJy7EDNiMqrKGd3YucUXz2NvfZaq4VP0pWaC/EeifAtpHqTkkhDWE3Hb+BKGMjRsrtH24QtUv/hbdLh7i848/Cgd2z5B3kdytmaxA6tVOdVAoA9mG+Ll9JDKg+v0re//c/Shj3wPxfwYnTu7TRvG06c+9zL901/5LP3WZ/ejjYbSTCMvGXOwCDUtq2sxv0BtCCcNz63UsWxLrKWwCETHaA75t00b1xW0vUq3t+Lu173lMvaH1/TvBxC7bp0MkHUFxrKV8lG+LBOmQuxtkXuL5D6b9sg2uQdl78vMvf91SNbuM2s7kLdTuX4tG+QetG1MphCiy9nPf4oFd7AcwSK4A21HpzbDwdVbKh8P4mamxM6dZVQrBSotlmydDKC4B2AXpStYaauMkWkaRV0HALPYnnjrtCS3lAlsv1hxawFPQ72bFmI9e7a3Uu7A2M4yWxnF1toAZzkuAhfcarlfqQvA1+Qp5wn3VtJwvoKKNpQAhzpbbih6+b3GCJunooyCJhAPYMyGz4GTIEAUjmkK/H5ROzEpjlM6WNC66hbXart325nDV4166j2UuZLOzS7R5Y0nadwc0EGyScn8FqXR0kk3pYtyO9zY90s7nbmxbk09OB5s66qNsyey6nBWzXcPU9ghS9vKFnYgfHGqoDbGdhHUwNeNsINhl1t8Z0+lqQnx2BasGWi3TtTQqDCzXlHCwcQUAfqGTdgWMnBLs4a360LQRlbT/oHpgNxlJOV3ue4VURWeVxSWhxR25l8bxMWxxFfVSZRJErJBMcf3BnNyYzgyw0Fiolyajfw05Btk9Q165MwZet/bzhKyb9/26LFYt54+f2nvnmKcc5Gu326oagJ95qszGm60DN5iaZ0Nl67dXDxy7uTwpcsX67rKMp3IxlOSKWqRDpJ7e9hdK4jJW6lvseYMXB4IVVGolGQxEMAW0KvG1pKYCFJbBR07SS5PdFRbhZYZRORwOjzuSSzk3p4T9lDHRN4W1g3jUmSs4NT1FtFURLdbCpEUlJwZxHxbc0JRs1gIf7AAoY5ITYDsBYrwCtNSppKayyWFRgn9uhbGD7q5AelPu3Ms4A766Xjh1KJ89zdeGPyVb35bHGSGPvHl2+L/+ld79McvnKDQpvTm9w8izhXy9mES4hYJzL1B6DIX7/siUDtDguaj2jpDNExIlnkV7K0izGYMIrIaF9bKE5jgKIpTuwbMAjDd8LE8kNGWIrgySjMUrLq1IIX6TtErN3yobyu3f43J1MmZC+LcOzOrtgpVLqLcvXRAwQYSLajot8hPu7EVwFv+B27ESUd0A6DzXgz5XNCuJzqhCLbJYpgSORMFjHqOaaHqU0Rpw8AszYjiuCS6k3R5t7iyZiKKIhFyW/J2b6acN8tWxd0n49qiUC5WebQdcMsZuquFFbtgzE9yGjtHMzOksZ1zBm4aIk2VXgG4ndKU94pKTa/m5fbBkBoN6KQKdGd/EV05EwBxeRmMiZazzhK6V6si09bnJMJeZ4e8UtJinMMqXFghrylyWY2LPayUuFDu9jm3cKY9Ut32ACrI8h2punsf6jfpmJI0i4PhiKRJ0ZbHxgexqCox0jICC2A3kpVlMrcffN0oGtR1BHgLYHwYbFxUqEx2v2c9d/cNAdw3A9genRQuEnaZt/dn4d5/C74eUNvbJfc2y39a+2Soc9Dl9eDzuvoW28BBwBrA7v0qXNgcQzHZq3BnFnXIuwueRwYqlvX3AhQeKpRCUbhY2TevQMZeiYv33K/CBU9FJeM1G+WMQTksYHXDChQXTOId5dmQMpNEUIbxvB4PhVpWsQFzL02ETBMGd48nCd1poPaEzW6Xhwu7YIC4UMJiHfUwCrcUThicNdJQL/lWyOjZahhFACguc9dQkeSUJFlU0dMxsNCJaE+oOGDVjCLk4fbKTXwvKHH3XBsr0qLPvwVQuG9rSn3D6tp7YdLOirQHrtczcDsQ21DZzAHe8HcCwFus7IGz6GIjtEhXQO0BSZraJQ11QQUsh13J2ZEAE8+hOC8wQEEtuVsAld2xLRXIS+EMm8iq2UWAHbCkm85SSYIa72jXtZzZDdE68uz6pVe68jlbbQfAC/DWxMCqWeAaWAAk41z2+bo4LwupqMVEeg0Y5tw/tlXupnH933iM359mky4xEM9VB2yXDIYGPC17u2d+brUfMFxQaGOvkZXKGs/jbyitq3ZJwuQcIg4AN4PKGddAV4BmC+VcSiResjK3AURGkf8emZQybai0LVsmH/qGoGhOVULHYdm2+t3WezrA+4Klx5KU7ZQfT4e0JTS9XM3ocgx0Vag491EsyNh5xDCOrB5mJtS1MFBWFsi1SClpG+TeCtO2vLazBe4Bfk6NRhTKkrKNIdv8mTzj6ggWALiL+Z3YBum1cNK6SioUxinSie2z9J73fDC+7e0X6MQ73kbmxHlqX/gdYR55NwO4/Xp5exH/4NOfFs3BbZpaCdYiVVBsIBt5pcYta0cDLVzpAleWACx27DcfLZPlJAPIsGoLIsegBm1WNMLJ0oFc76mNmoxwVEdY/h6SVmNC1JgGwcSXxC6InDssaWjGcfvxkfiffupH6IlvfC9FhM37QyI5JHJYD4jsHc4xZaYSroFVfpyQIyI/J7KHRHtLIpDMlgExRMwMu7Kzy+pWLK9cfZVKqCuJ6KWXrvCkurH4u2v3mhKqY853FG0bYmu9cK6N9cJSVdZiuWwIaYObw4kwaeZTALiDQfye7/8udebCeXrlqxfjv/rlfykWi0rE6pB8VdGsclRozVAUHEmhxIH9cScGAQkBI8IObW6h/kPubqhFQsp1fD8mqgioLjW4+1GRCnVwQouL85v0T//RD4v3f/idLB3mzkt0zMJP/+rH6cd+4ufp+rU5oUwNYQVsuqB/S0zBxqg5sMqIvHVO+AZeCfY4vDFDlgDU8xinhrl1orGlMNsJveVtF+gHvvc76F3vPosaWwdywkY4P0ZUavr7P/NL9PHf/hxtTgZ07uRDNBgKunR1TjcvH9BoNKTnH302PvrYOTp+JhXp1jZpW9Hy+iVyVUW7e8CSZ7SccTGYTJZzYQPg7SgIzsGF3HByWBLM7JoipTCvqIqCWhsiVO2wZP/CdF98+Ps/SP/p3/ggqTEGUg0RBkNgCMK+vgZBwRMNh0So//bGFBlAWpA4ULXHYBSK4JXdMtthe6L5kqrbVyjfPkU0QDZKucrxXFnGgGgAoRgGYrgz9wP96sd+h37mH/8a1bs1A7PH0ozMeEDHbKRNBLxZS0OTUGM0X75ZFHReJDQiSRvjs1TVh9xeOtccAbkVqhCjgq/nOfKDrGO3CKjXl8qgX4mLpqEyYAomW9iNop5V6oSJLwsLgA7Jqh6Zx5xZLdsGhzog9xHJ4y1MDiIuUE977VT+ex96Uvz43/5OmlxoYL1DJM90pIHF9Y75P3mUPveHO/RD//XPx69++SYNQESKIkhp4Fsoq2TskIpog29gNwywFjX42kyCCZXwUFVo01mtwfIZbbcuYhFqwjgfNIw+I84wBeQukLvKhUO2p9awr1wBvGzz3+kZIA+FckgBAu6WzvAYulMAHA7WfhFa5iASLejUdiY2NzCANVRoT0hPLMYTcfXGNL5yaQaYiACPwYMS6IETClmywA4EzOxkZ5spa7uI3/2hZ/RP/J2/Jo49+ziJdtpZBIPVqwd06/OX6Ad//B/E3/79r6JtCEpw1ELAdYTaJTJspU4YJA5mEERwsIrF31AHY4whEHbF2fDJUAEUUvB3YyPwaKyQDZNTgjPBZBbvj65tBaYVmCyzSpNl2MJiIkAo3ovIeb8AhbmvZp/tDvtk1YYT1i7kh9/3tP6JH/sBefZdz/ARBegK/Qkr1u9f2KUFSPiKIc5mziu3NfTZGDsCwEUWDcaOeN3KbpknJVDmsjLS0/4Xv0j/+hOX6Od+4dfDF77wQoB2gI308T6F04/fwY4JmAZKJBuj35IxAOH1itcUgC1hjREnkCATYXotfUvoxyAw47o4ym2IP3zN30pwzDHIfQwMY3c92NvZVeNgclW9T1rh17z24Pybb3kzilsgGKzKPTrw/+af+3p76FW3yMHlY7Rm/dw/ltCvg3AnJbArHEGldIZtuM7uUdr2uFmvxPWBQ3yQcJiuPyZfz7gzVMmoB3MJAcokRVIMRo8/dk5+4M+/S73j7Y/RI4+cUceOjZFQ0RUbBYksBXWmsy3vnPQBD7vOTtM6qsomzuZLaq2HAlA0bQskjm2NYYRrUFDQmqyN1OA1sAPAFcUAro/eeVAq+G9wTRgojgBwsT9o6mDBaWlzc0ynkBO/uE5mtktNY6kKIuZoGpwVc6/JHD9DTXqMXnz5Gt28sUdept1+V8BwD+BKOBk0s9gEI2xTd/CSTig082hUFFtjjMVndPPWAS2XFWSanEPNVC8l6FiexkdOjOktjx2nCw9visnmgLJBSikY8NDpgyBaLenilX36ygs3ae/SAZW3p7R7expvLL1fJBu03xbtYSNdpgvtYcWjcbcJ4WQKm4BUNQes+BNJ0YUqtpUik7EywtcLF5IC3gsZtRW56Bs4qVC2Bb90gqdSj7SKNAdI6BL0JehUcFGluXEOAkTO4Ik6G+W4NjBYjdJkWiFZGapwEZQUiDnk+E7cv0dsg5518LXWa3bJR0AnWq0QNLJrMWoqjEpbH4BNSlbV2sAAMx7z3IeFpzHierKuZYA1BVMfLhHQfa7AXAC5uDy18Bn4VmybCwGchsu/4n1AzdvvD497MBdi1HtUsmtALFTErwfS3g/Oon3kTmQFLq+3Bx04C+F9i3MOu9YW3SxiDVvrfQ77Y4KzePcYCkzH/CkN5B56YcVqWSNyxvrYEhqZAIFjhxpIin0jO0AW9dzGCam9EjFDq2wU5JEQiwIEtbJX2hoNcNcHLaxmcA595gqgfT2w9kHtXOOiWrZWKwCy3sKsGNifSKAkjkE0pOFQEFh1y2mvUN8GSFj5bwNdD3s0Irt+TaGL13YGkivrYyimPZxzHPe9LCROuN0xBLmGkKhHS1L1/0/cm0Bblt3lfd/eZ77jm+tVvZp6bqml1owmECABRiAwkASTOAZEAsY4gMXgLGKMQVo4C4yBsMxaMUnAEAwOyxALkC3sYJkgEJJooe6WepBa3VXdVe/Vqzfe8Yx776zvf855det1tZC9kpXbq9cd6t777j33nLP3/n//7/dpVxZOB30RixshmA5caWSSDNz6b9fvrzVjZ+iqrUXY2nV74rRtheeFxynqypxh4TEKr+xDYHYum4YMTcKNAC7ndzbya88mUWiIbfao0RIpauBlBflfdamK70Htj85arjAFY6wDNlKIu5WcLrY6pMbG/DuaKbnMBic/vZG+WYCkeBsRmUDxgCa/MOTeTdqCCYO40p6LeI7kOqxx1tKtS56zx+cw09aYIuZxRqc351mGKRqmoqM6CoKIPV6V0y6Sllu2eJFogErdfWnV/Vdf80r1rne+EZN5jktnlzAfHeH97/8g/pdf/pcyNF26917Yku3APHcazI4PZYzguZl1yKTTR7c/xGwyxuH+nqyHzt99H+bRPXhq3gOdlKo/kK3GCCa5cPgUvSxH38zcxugplFc/rubzAucunEd/sCQNQsdHe9I4F0WR1FM8P0LU6dDjLKSv2XSG61eewxvf+Bq85/u+DXff9yAOJhkOR3PM0ww//5sfxoefGiOfGyzzl3ECwREnJcXM2rtdu3wp2raZuHV7zoK422KWG6H3Tu5ccdG2WOYFVHKbKdsKtuKo5W+5kGF72hnbOmpFgOX4dpKV605coKeFWQqS4ihurlu36F8m1n6+WdV/qvu2fU8Vho4Zr9XRyOvQhRtrtX0wr0XCyUxT/JSc3GFPntNikqsw8qJBpywOJz4F25lRCe/n43kg1zePQ4q9FJgp3FJglufNyk5U5ZUJQ7SiL/+GEEzKylLfKJgJzEVTZR2rFLxPYZduXArwdeSKNGVIQ3Drvj29XeVzL/XFRVv/ntZRCJbBJY7VLPCVyw1IrD4RbSUG6hQ+eZ6qTuirl11cuk1kLOaZufbElUkZJ527toaq5+dB2VlBf3wd69XEPuWfy9ZGz3RYkwyXLrv54TNq3tmwx+Mq2/BHneude0ozme5P09IfbgxXq/E0G8OPTWnmUx2IvY2CUrC+alxVqWz/2Dvs9Vmcgfa6rht5snLuOs+O3NCLY4t53oi1aQUsxwwCBXqBnLi4asdxDixFwH4K33dYXi6xN2F8UwmdHcLGK/CmN+AmGex0BPs8Mb0HLHSKQPWiCw+EiH1sldJJ17QCru95emNlObp5eJSfO7ORqDgMlgKN7jDFdOTwZa/bwj1bHbzi8orbG2WCSj6eZxjGyYlw+8gTY4SJEWxye6H7djybltM0rzqx79/cu4LxJAwEhUxX45iRXhTpGgFXNqIHL2h+O8nHnQmd7gSr7IdK8/xHw9RyBh134EUaK2tBlUQ+grPDGmlOyk2+aj0/g6liEPyT5Wv2hh35uEmEs4U+DjizUHH/nPOTwPW3SmdKh/3Hxro6kBh3pXs9djuSL6tgUysu3Cq15piJ8UYQlzatoBOacz9PCgdtL/4LjTP2AMo7RjwI8PY3VXj44hm85ZWr7omrI/Uv/mAfj233Xbl7+/57228puOTc2ZwV+lYYHkJ7+4C75rywWNj3OfNdgvaOZEQ31ch5vQ2lty7a8OKyK5+c3bSzZ89WhzdqRDXRyCnj7IhJ5lqebucGlcxFkl42co4XETetM817sTiiJXOYbt2gZ+3xnq7GL0ijf3TvA1i5TxtbKBzuZZ47yIGwhGK+bHdSu2SDEnp/WKOO5z1BNNPNas20xiaPLdwqu+ao/cTOxRl/G2gkbNeUvFo168KGI7gRajG3cd5Ko2c5hFti5quDGc9PxFtx3hKH3O3V2OJWuOX3DzzQLUuR1s64RLj1WOmvIKwOEWU+Rh0LVxjYeQ47uyXg6mrgrD++zc3rdUNs2Arj45m4bWuccoHWPSsu1QaRLM23xQC6U5xglLl2W8QmL+batg1sfC9mzYpbl47b9iIN8d4tB2wj4NKd2+bokryxtrYuRh6Of3TRTtOZakVlvhWb4qZSeK7FYnEPDyLZRsQruzyV7yTfTSIZiSq4CpfXSAAAIABJREFUlbt7RwH3pErSiLKn799pYG0xyk0Hp5QF75SFe9pxy+d/PkfuS6GYP9/gzr+x7Iegu7Z14bJ8RiGvFW95TWGXjmF2Yba3KUK0Iu68yjFvJtCts/i2hZUjPtGg7wUn+boUdXmfQi7fdyUIBYXbOnfpxm3PCCzxUqBjDi6N68LXaS6toEkRl65YOiP77I6OuhgGrJtRZwhVv3Hgegti7rDXVcygouuXl1bEneZMonWY5FOUCw5cA7og6agNBbfY5tL2w55Y27k9+HniYoZ+GCH2AhyY0rlk6JJirrtJz9EafjLYpFM1ccAoz9U8n0uHF70ZRCfTK1fWJCEpzXGyy2tmgab5XBaASeO8pbhYlswHDWAY1sxtEDCn2D/JvA3DyJXzsQ5K5iU67Fk6fHNZqFM4TVyFJRaCjMFdfi0mLl7owqVISdGW25T3KfBSuD3j+bJv8rHr+Vz2ZwrE3C+4JdsKIgVV9vzyQrR0uyF4uPVMibUgwarvo+OcuE4pdLaOJTp8J4LqzDHRkspzIuR2ZclzC9ss5jaKoc4iYmFf1hsKyGs0oojHRFuf+KAgqFAubCMKDUojMSX8ZCjiHYVxunT5HAZu0xUhecJBR/Y3ljooZY2lXlMJupr5yx4zv7w6+5PfkTmia1EHyYKIOzMZWD04Q7y1UugGEdKqwKFTGJVzrPsR7g5CXOr2RMQNlcKOq3A1zzAtCuz7kTuCh2mlzdwx2sp5iTI2CLnmDqDDkOmEgk7mvmXmFDQdqiBEVjr0Ouz2ro+0wdaGoI45Wd7+3A07nh0p1r4kadZkit29kmVK9PPd9+AN973e3ffKS1h7zauBfKy8/oozk8OT65ufvuFufO5j6qnDCfLRBK7TQayM/PYzPjadCVLZ8xSYZ2EztuxDZTbVxJukVV55jhix2NFtGwY9nVZF5bPp21WYGX7dQuad/AY5ApQcQFQiqGIJ8+V+QWymOHs90Qzf9Fe+yPv5n3ofgnPsMKIji3t7jYNqXG5AOgaCCI7ZmbYE3V3EFgoGiogsTkyL4xoxEZ4Bsr1ailhoWKhJYJzvVFDeEM5lkiNC55i6eQCVz+X24WiGg9EceTbBlet7eP76Dp76zPN4/oWb2Lk2g6cSE8Sx7nc7thf31OaFs3Zve09x5TKZzzTSuWO2a55OJctWAtdsIeKtTFZN6jzFvDFPhY4+dO62lE2crWypmXDFkwu3jnW5dspzgXYqM/JJ6dfRz0138av/5IfUV33tF1E+EviruNa4Y2chvuKv/yiee/yqG/gJNJtCFFM76bGlQOQhVA7sZQ8pZNhCGRVYku7FfkFUUVlyZe6mKNSZS+v4hnc9jG/9L94BtbkFNb8CZEe1ey7YAPxlMFZ4fG2GX/jVf4MP/9kncH7jPHqDMcZ7IXaeZ8SUw/0X1rF59mXugQcu4exrXgE/3VWK5wC63W8wX+MFtbe7g/HhsRzTFDe5758zGuPIB3O9XZoDc4pfzIcJMNubMpgJ+YxiLvD88U31Re96NX7gb38DojO0nx6KI1AuzMIV4w2RlRxgeiiqAMejQ1Dy4haXPIjmnFq7CWkesVjqePCjLkbHbDqJkXSIWue+Q9pCIMeRCiwrrYIU3tkd4fc+9Bj+z9/7CPLnDzCEh57yMIgSbPkREo7XPrPImeGtBefP46YHD5sU2KERR30RbteX73aj2S59D7cJuWNOLpcGmI0nsp3G8xmOPI2ZH7l0NlMz7bvM6gllWqdUMK1go6aSJ/g6ZymkAnEE9pMUlWH5hU4CnmN0QY3LGjfOJ/iyty3pH/3Bb8Dq5WWgmNZNFOW4LvsxkLF/Ho999AB/573/wj31xLbQN6BjywakgMVDOl782MVMXtOeZtY9k/18psXJmd4hq7HIVKspMLt5NHQc1w0xec3oxGumv/Ln9CF4PXHmitxAwkEr7gp60XHepCjayvHF8YV1TEeJ1VAIILhPLS95em1t6JaHXdWJodaWe3jTwxfx4AMPIumu4Ew0x9KSgzr/CvzJH34CP/ZTv+4+/fSe9bxQiBrUupv4C1b1KgXWNy0ZQLYsDvxv/c/foP7+D32X6t51BiAOmCK/q6SR4tmPPoXv/bFfdH/28add6MVS5iUyTwc9bny6RrUJuhSEiTc3ljh3GTFq0x+iLjej86qiUoqirMR18TznPO1rn4nHXsxtoFthl6Isi44+LAEp9LzJnu8pRTsaP7yQRHOnTKBEEGcUITVO2uI8btminOqvfOs93j/8H96tL77+wfqcyu3M73YnAbc5juScLfES3Abc0ebiuJVjlDp7QAedtJrIOOCIK2fTD78VBdr5FO977y/hF37l9xnIBc/rGP4OWgeWsz2rPcNv7jyJYhS0tTRBUY6RXlBFNboOOaV1WXZNr2R+suGIobySj3w+4dYXV+8tUZYCLqs0RumybMReth1z9hjQSrYgGlvouiOtCVZdFHQpsFLFFJVccrM4EnMHbrLUF+6f/rfF3NyXWmNUmiROUeOle4FKyKKoyz1WmnBZ1z4l9n4h4u+iiHxaUF7EKNdZt/Q6NQ7cBp9sq8xnNUD7ISWPrD5T3I5Obg1edNu2Iu+J6asxf4kTl5dFMZdNhZ0Ya2tLqtdL1MvuP5d90zd9eedVD98b+L6mKCbzHu6TYqUidYHz1qoS5ywFVIqbBRuainpcYpatUD5ZEBYnr5NcW8PGHEeXbS0E51nmqqpUXkh3LJClHDeoOfB71q8TxyyFAuYmEW3MiJLlVWwsa3RnO+gUY2jWSAvSMAoUvRVUnQ187vmRuGU5rst7NC5ftnrKfb6fiLq1+7fIc/msLNiLi5EY53yCMp/CczNEuoKWuA8WToFJXmA2z8TmvxoqnF3puvsePK8uXl7F+koH/X4X3a5Cp+8h7CzBqgjHU4X9nRSf+tSu++Aj++bKtVF1NMn10ThTIdl4nNWFXAdQf2FbFlXLTCqUymnlpH0o7lTW1DnNXtgpBKHPTDTS8pWKoqi2SPNQ4VizILVaZ3PORP0gDpiJSWmjyDMXdofsFmVOc80odaYKu0sxc2ih/UIyYiO2ttMBFxjKSBS2WpfqX3b/tFu3fn7tmm2Od7KQxQNzp2NUmgV4QmbvMmphlksEfoeC4b1ac44WxAHT4GsEcSvOEspAqZTf29Lirf3CWkexWLDL1joTElnViLovEmIb7PEi5piZtC8lzraff/F92s9CsjfXrXTIctf2lU24Vg6b9SzXanTUsuE2CWPkJaNZlOOa2FaFLph47/moitSFknOsGQPIQ8l6qDwKssyYpqNWRFivRhzDzH0KsCQwEH8c6cq30rKmbEhXbeO0rYXbFztq7/SbsNdBAuE5E2pua+63xujCGl2HOmhn0jkbfCWH/bTzVvJW2SMl8/lSnLd0vQawHHNtRrc1n8D5CJtaeH6mzCvUh1t5ttLmVLvECU6xrNNoOlf9mJVkZkVTGPU4pzpBMFMirN/N5obmZ04kGGplnFFcOSpx3p7GILfO28XHTwu3LWqZhB/ORjxT8YvYjBMbCfvh2VwaSOvBVgfMAhesstW0PLL/oJ775QaaqYMyr1OwSRRYRUp43fYqGbiS6uCUUZrTWGt9Uxp+p3kp81Z2w568nmJwbpynZdNrHfViEWPr3ByfLYrMVyZe3gtovqcgqziTFYu0X+ffWuf7AUPWfUcSWtPt2Qq/fKxyngttYUKd+RfPdvGuv/Ia9eYvfh22d4+xEhtc2Bjit/7VH+L9v/XPYV2AcxcuIEoS9IYrItiODnZRpFMRcnUYo5t0oP1InDY3d14QkZdY5e7yGYzNGTxzELiq31V2sFyLt6xDsdGUISAZZ7xzJDbDVvYchrPPsvkY/N48LlbPnEM2n5JogCyd12NY1EN3sITecFmwyrPxMUaHh9jbvYGHX/1KvPtvficun13Cxz+zh+XVVZT5HL/xgT/Dnz1x5DDOXBD36xzaRrhtXbIivLJ60GTgira1IMbSrXsi/tKR27h4F527i/m2pwXe0+/F/ey067YVa1uX7OLxvSjCvki4DX0eHl8QGrl97YmL9A4nkRplXLtuF2+ffurn/TePkXQRMcwc/JzUVTeX7fiFXa+ThJgVyiXLa3Z64wWP7kS6a4kDjVYGZTA+Lue5jReF21bIbR9vnbmUVxNl82ywFBFHnh1OGAVs+Fg6XIqVH7hq/1DsWouuYmVKV5YGCVtqkk7AU6E02oS+MoVhRBD55uw1YUOce5H79tTGkN+nqLODy4wVOefCDqM4Fi4Lwm2w1DfY23NlEPvx5qpdG8bYDGjCZ/3cYTMs8dlDa3Y+/bkxYwMSz9iLgzQqLrwi0Z/7ZDndeMDg8MbYu3hfvx9FyZl56rYj6GT/cxideQiHx3PM0hLd1YF9/voRotDHxa1lFM5hp/BIxUeOUCeRxSwVMAiMr1lPI50J1lutBVk6ayeFiLFLw1JctXHCozYC+k3jK9tvj7L6uRR0eT0tiUyrG/UHjHRywKwEugH0ZIZudR2zHQN3xCiPHbjt6qUzcbndukMiIGwYhan2faP8yO+HnptmqekP+qFeHiTnPc4pK0zyPZxd2sLbXreE179sxX3u+lg9tzPHlb0jXFpdwaPPHKHIPMTdCuxtGR/cykBlY8yNw8O0E0Xe9t5e5vlVODk2sRcuK/AsPh1zTqco0ta/LGvrdHCyubMRDyWSR0IUWePn5M153SV2dEElHlwwgSr6CO71sbwUmMGF5cZOyLjWvrWm47Q3V6bqudIkbow9f7ZtYEh56/vo9xz6nS0uYOF5c1XMYrf7J7u6uNHTXj+Av85GxcKiGjt4XVo1a7yxrxhowb5gZQ5yqNhDtdfk4r744L4luIqQS8TxZQTRIe65J3VRqPBVX9RXkoX7F1M8emXFVcdUWV7iQhd6f2Sr8VBTtKUwXBYPIwg/CVMRk7zgvHV0xF+Eco/XYqyunL9xQeHld7sl1Z+NnrxR2unVZTPec/K78MuxH4G5q9J4zTE8ghrEUutRZdJ0xls6v4XQd5J7y7oLnbydnuCJnTeniwD6roHSHcPYXThzDHukoMcdqFUPmHvsLIOLRsDMl/surPNoXVq4EyE2dnBRplTecWoQKUSsIffgDg2wxiivGpNsZ6UIwJbm8rFyGNZoEm+QwIzSmnZBpy1JZxx3+VlPCbdEJlNDyjKDpVAh43yRtR66cMv6sZHTGMJhNBnA9SYiChOvfJuA2+3XkVHEDYtDmYQNyOuJIQ45tyeDpBFxZR9nI3uDSua1uGiDXi3gNsLuyf3WiduIvlzHCsWjyb+V2CK6DRrjgmCSm5zb+nhq8M1hBzpZEhZLPlxRZ6JAPleRFuKibYXY1uHb7pUUb03cFwH3XEdL3vvOMQOiF8RbamCNy7f9PC8ScAVHQowDB/KXuG5OD3Wb4akLX9Pm197WMt+svFph9wtBJ/+nOHDb/FtmutafpUZAL2bhtvcFIbfgxl3EKVNopfDa4pLb11CITQ1Ln7V7lxe+N0WwVrBe/Fvt5qEIejoLl1hZlk1jdilrFq85RNXbNPZvOXF5n65N1qviuH/iwqUDl45bFQbK5YWjcDuezSUHt5MVbqogSGW+flQaPc8mqLg9KNap4ASlzOxdFiosMajM0PMScecmfiQ45daFG5H/7XmuT3dM1HG5F7hiNpJc3Lg3bETc+lxJnPKNssIsn6sWozQpZphLwp2CzzwsioGSVSLJXlILCJQvdg75zrYSsbdMj2TKT0GXAi6dtZ4fOHLCA2KQ6AwrMikrbtMx2xxkXeboBl30TI7VuIuO5Ld6iBf8v8QnGy/AYMGVu7hL89/pxL1aGcxNiSkUphSh+dmajgg+vxVuWweuPOYsGK193g9wPupiM/DkpHALNwn5vJxD0Al8aCg+Z+LIlQWZ8NtrBDK3Gd+7dfZWDf6YDmgurZlly+fB6zi259BJTXhswolDI0oLVqNx3Ioxo8m8NcUMSdBBVs4lA7ryaodZD1Z0rLEpBJdMzEpAEdcWWIk6GOcpxiTqmxwrOsBa0hMgMHNvs4rbSiQeEYLbEXQGhZEp0NUBfGdwIYyxmXREZKcATKTybjrDTlVhd0HE9bTxSEcLuolCPvdsnKBL71sUio+1vYxnBbrJLfFWjs+VAex0LvjlrHTVaHLsTUa7amQqaaDgLCUOuyjKVNzIr7x0Dvfd/2Z31ysvv1jE7a24aucpdf2Jp/Dp53awn9a/37IgeT3MdYjj7X2QyjWZlZKLezTO6e7jkiGgvEXhse5+T1RVTZ3vd1VVzU6uBdlKpLlm/Zw4mFrUZcWaCOEu8RFwalJOdUE+v3PuoJy7n/6J79Df9O3fDsQUs/O6u4jiGQcf1m+b7aQ4gLU5inKw1vjwVvBVxVHtfOT+MdsHwq7ggU8uQa8WcoiPaIRfVRyKu8sFfahyXA+c/gCODSFl/bz6QC/wwqOfwft+9rfx2KNXmNeBXtKxg7jLyZwLvUDlBWNjK12mqUJR2bxIla8DV9lSrp3ijI+gMQ+6oseVZyVlCsZ4sdnUlTp1KeKlWB0fTV2as+teqY4OKNwo7QpxJxGpm/Yc/tnPvQev+9JX1/mtgtaYAlUIFy3hnV/3A3j6E89h4Cc2VIGLglBbyugsUHMRxYS8boKSdmO6voNIeVqr0ipBKfO3tGGlHnjlRXzPu78Ob374nKi9YG6GPwKmxA+PayGGIi7PdDbE6BD43vf9Osa7xzi76aNjOzjYyfHC7hxREGLz0ibuPfege/n95zHoRzSrch51crlx5RoOb7B765Ybl6JtOBiIO8Me0GClZSJUeD50WWI8ZemmQh54avfgANFdHfy9H/kWXH5wQ8QiZxLYTGM6n+Pw6AZ2Dkvs3dzHOGX7j4+DgxvIK4U47qHnjRB4hlbU2rFLeR0l7j3bRdRfw/G0QsrvOaVreIzxNJdC+bLOcW4tRJx42N/P8Piz+/jzR64Kp/4szz1KYy1MMPR8bDXoMubZd0RM18iVFVF3SfkYggKbOnHgJvGSOHF5zQnQLD0UN+68F6MMfMynU6h+F5PZDPt5Jufk47zAnCMPcfXKcznzpJsC8YR9O9KIZDWDaIjyryonMeS5UVZS7WxFed4jRLuqSqeWjPdt/+UX42/8Z+9Ad+m4duESQU1n5DCBiy7isT++gve899fcp5/YlvOx9Xsm0kpHrMRAudwf2J52dDm42NOK0bm0DVTyfeU4I4ZPSn8hrJAw6BQuJV1bKT5WyiqYEcNGbnN2wVHnBKnsiB1XCF3JxbXiGcLazMax03lJx5xBr+Pj3EZPrfSVW1pb0q995WW87uEH8Yr77sZwPYHrEuPbLKaJ9KXoWo2AcBXTZ27iv/27P+f+3YefNqHX4TxNOxVWwmKUXDXSJ8ldFjKmLsuRfs93vkv9yHu+W6mzfaBkQwGrH0L3xF/84cfxd3/yV9wnHn2WSXd0LEtKvKfkP0v10Sq2HtGlIyGvzHvl2CFseJ80Le3J6jZw1mcuZAVPEMskU7B861UZhdmcCSp1wRTaI3CTneFwQaU03cN1/CP1Q6XocK6UZQlCUrgxZXYi2zpooLI06BbmrouB/4//wbv1G9/xqpqZ4feAcIXC/cnxLAJsI85KJybnOIL94V9mJhugjo/giJvlqKt9WZRJJi63kOUiMpV4A449zzz3PH78Z/85t7+lYc1qZuyRFeNZQumtF1htKeBqy3ItqefU7Jnb51lLHUoVWlXs7WF1OJf2MGKktS0bVHLty/bY50vxR/Nx3m+FW9/acNHBS1G2dvUy8lImDSLQ8jEp5Chdnn6N9BI0oq9RggvnAcjOBMssen7306Ls4v3F23fCFd8mpp4SY1shl3/nttt1uLzziXTVfiCW2PazLNy/XfS95eqtsc3cIYty8bYM1U0mL9cObR5ui0/m5yc601SF5e0Ww8l/J5aUmdQVdK4sEQlUnnmMuLAVeWtXN3nZpHnWrtz2dXG3p7a21vSFC2fU+TNLeOgV9+iNzTV9912b+uLFs3WOE7P8ZJ1CJ1W9XhFEoDFI0wKZIPoZZsCjx4JRDPITEzJPhobWgvCnAkANgRhL6XwjnYTdD/yfHdaGrQ9c33H9RhnI1Y5ZinYVgfUahtQJ/hWqVaZCt9fBRjTHhj3Ckm9QoMCe8bBXDnB93+Hg8Ij99zA6YVcHmDklLl7KQ/w7bLrkZ6nYyV6Iw4qidBjz+Vbymyg0V/kUJt1H5FmEVYGI7g3PYMb5eVmhnOWYzQuMyhz9yMelpQQvu7yO177hXpy/QDcYmzMp4vYQDM7CH2zBhct48rnr7qmnr7mdF667Z565gVke24ORwc2DqUqPjivjxarSno7KufGDkEVu5fgdvOjkcVJIyDmOTCmOXF78pCOuOmm2isiuuAUCbh24rXCb9JfpuK3m2dy5qjSkQfndYcIicd2Iy1DVwFWGZkae/mhCYABPI77KiV1mjM2E/aXun0jKIvoSycyzT4vQtaa0eVF5YUBDf90mwWtrrDhmi7JgeKnPeVIr5vqMKWiwya0gu7jOozjL7NvE1zEzYelS7cWRv/j6E2EYSoTcTuAli65cOQffIZv2pfJqF/++HNvNvKKg+cpaE2iXZEWOVnyt1wx+gwyvBAXX1ljorBXig+eLKzb2nJ9bEfOQaGPZaJCXlYvC2Dlb6pSRm1C26zufom9O/C0N1DwGiaKVUVVwNAh8DgOtw/Z2p237HFaLTn+fxfupgVdZ6D6pr5XzCmt1rJWZ5zmDhsnfqN23tO1wrPW0I1DWM6Uhwugk97Z14DZY44JGT2bvEkDqKp5z5ZtZusHFzp/4nLFlEusq9Au221jtjK18UcJEsBWEmGUuqOe0Ka3xYp9eWFlbMEWAa02RSWsnMgVfvjd/jVTKTHXEyxdyaUXdNuv29H1pol3A/NU/BgfCQBqp2WAvf0vG6ZD7hyUauahI/LYiuDIZs6RL2Q8R+URe8ygKuVVqajphnxwQmtt1lndJfJFthdwTN7HEcfgmz31PJZWglNvvKQsGAkZQ1q53El+cZ2L5oCbi+Rs6OHHdhoxdaS78m/yfj1ljTdcr7N2XOuFDL7+Aey6tI+gMcde5IVaWEnzgA3+E3/5X/x6JGmF5bUME5N5gKI7YkuSv3W1p2En6Q0SdIdLJEV547rPYv7GN2XiEweoqzl28B5t3vRIH+dB96nMjkPJQrZ7hQSON360L1xHtP51jKfbxwOAY0dFncOXJR7G3uy1j3NrZLWxuXcLa5pbE+xjSDIwSt+/S6hqKPMNkPEI6HaPIUxwczXDvy1+L7/y2r8aZrfP41FMv4Hgyx3R8hE989gDPfOamO5qFCLp9ZQriRXk6q9PIqFUyH1fG4zB0VeZMmCBo8crynDp/9jYU8i1n7K1/JxK5yk+9f/Na+TcKfYFmi88Xshu/6DmnHbW3ibuCYK4xyXd68y/Ejbvouv18DtzP92+t89aMZ5oOXH8y9dbW+ziclYJOvrmfo9vfcNPxC6o76LqZDiyFVi9KRNidH+6oRQfu1AWd4MyKqXZu6tseJ0o59CoMBkrt7KBGPtcI5WCpZ7C3zxZ9Kaq04jUXCUGZmbliLDSn441zOfR5mnKsj4rgxfrgwu3bMnBP4ZMX358Tde5fflz/Buy5DDlj4llhdcVRuCVVYGjz6ZFOBr1IVecubgQDYl1phPANXt1P8aHd0O4/tzOfjaaqt9Jnyvysv768Nj0cl9lkrDf9o+Bm9+7jzXvPr+0VsAOPUp1Th5mxu3sTbJ5berFYm5Hs5UlP6kQPvaV1i/0dH4i9urE5q2o3LcXX5nzIbhWZx4TM762wdBbYL3q3di8OOIdziEOX4hafS6xyP2SbMmJdIjURYmkCTFVhfSzjEEfP7sAeE5t2APP86KUFXJ6n444jzpXLy7jbm6mol5zpRd7+8eH03MZ6opwXdLshZnmFATNnWY+MNF7/ij7SzOLPPy3kZS4k0VvKMT2O5LoVb7m0Jw2yB+2OJ5Pi+t5+ylN4FBedw5vW117NaKzdt8y55RjRiIUsNBGFR/4E/535uF63uT1xXrjEwR0q7kqDiMtmBNxBXewgXLO4cC/zwWsHblms2CA81HIdHOksu1CF0VV/Z2dJRN0s11hfY5TdOdNhfFh4oNPJmt37xFRVx772V7scXxTMcaUC/ulVFBMLR8TOiaCbCPiieL5pRlw8UbRO2TJUfo+C67K00OuYhCkD7a7BW46lA+niknxrFGlHXdldcjbTSpOtkkovVyMAh0rpEZwdQq5dD0H0iJBwXizc0sU+l+xTZzKY6U3Zl1Sn7/z18wpbW1bdyEduNhra2Q1tq7QWcLl/dDacy3eVme/zTA0/XlGdy12r12JtdlObMlKYJMXCCGL5Vg6uhTk6dDroKrXmQcUJfx+4HrWOEAjpio2gpj1Z2yPh6xnvRBE1h9ucQu30YJYOapRyGcB6UwoNzIkUfLYLSvjFJtz6CDiKYfRhnV07qcXa2wqKzW+hKDxTXJXc21KIehRVW3FVnqboLCXPp4PIsKUixCTRCNNMxNxjlndKCr5h47YtTrJxWxwzm3q5/movuteHN0wQWYuUNffjkThTZf/0Qwzi2I2zWgMKxjfr2rdEczJuqnHinhJ05fwR0crz4gzcOI5dPp8qEYGp8/E9xMjWxFHJgNxQO9oP6UfSNNZbPuv8Thdpv6OwPzrBH9PJy8/VCsmLuzfFW8E1RwnORIy3y+1hmusT5205qwVkwUdHJ2JyfawvZODSafqXXVqRlM9dzMmUjUkfBTErDUq4vT6NVl503b6UA/cv+xx3+nf+bf5PJG1XOvucZNXe6TNx4d26cim6Lgq4FFwp1rYI5fZ7yGNVeeLYlYKf0jiuCgyponN52jx22rV7JxE39mL4roTv1Q7WxPNuaytunbhNkgvj1sWFm3ieY/8nXxOtr+h8/8hGa8tyLZP9KFReg1Tmfbpws3SimJMqqF6i9liicK0CAAAgAElEQVT40KErDB+pHbgymDgKqaxilJLP2yWyuHHhBmHkvGKOVc9XdCjl00OG1GA17kF3+o4TpDa7hRjnLM/UNB1LM+zUlOJcDQMPftJFGLKT1GeRVtCu0qVflIhcIBOU9jsTEcxshgRKXKDEJyednrXWqCEL8dzr5iNJ1htZi10KFESdMus46GDoeVhuupZXmwzc1nF7vSqxyW4LooZO5d9yW1BgpRP3Bp23poJk+zJz1o8ENcr9vRVyWbnP6GhkeYlCqa2wGnTEfXuv7+Nsf4jD2URyjokYJk6Z19w2dPmOyxxM+zxi4YhOKjp9mzxadvnP74Cebo8BflfptqajthF1+Z6RAHfqS+sUbkXckpnHjRM3CDoo84kIBoRZtujkISwmdYFa3LitGNsLIsyrQopn7YUuW76Wl5LfCw4UbL2mmNc+r6R4ayvsCmTRx8BZ3LuAVCaK8Vo6xbZSzFF2R457J7vknSqsV/naeJmfqG4vOnHZshFVGlXvcFLgv4UMzKLXatBDOpri+avP4DCby/fitEp7bEtiIchzAz9SL7vnHO6//63u4oNbWH31w7UTt7fizPRQ2eNt6M4SPvPhx9wnX7ii6vzkWsSd6BiToynsPAW72/l5JrMCFVvZWWGh/YplVleCLrCyJH5PHCQC5DImc5MKKtSwERlpOhAomABMbYkg6BNRWdGJWirPz8oxclMgSzz1iz/9PXjbV7+5nuQyR1QivpgdkNTiKs/tdOtSjGMBmPddCZXPZKBzzBptn8NuHyKVKRQES7VQQoSE5qx/GYpijOQl0b3NgaWCC4esCNZ4U17i88B8B2q6Wzs2ObnkAj5Zx/t/5ffws7/4W5hOte2FseuHoTQfeyw8G5ZMHGbTkdNFXY+vgVJ16F/hiD/l/h4pY3Jx2bJmTmQit3heTsylh9a9t3/FF7HwidHRCE8+vYPpzRliOhCUrwLlVGZzvPwNl/A//4/fg6W71qFy5kUSsEcRJZLv8s6v/yE89chVJHScSwNDR8YFToitKRFu9PDFX/5aBG6OP/7IZ93xzkjF3I0k87tCkUTuK99+v/q+d/9VXHpgDeroBjPm4K2sA3bOwOS6g4A7IXfyaAVIp3DDs3jvz/xrfOxDn8ClzXVcuHQJ8+0bePLqMSZTg/XNZQxXhnhg/V633D/vNrYCjv1IuvZk3nU03XDu8Al18/oVHO7uwewfS/5txAwnLpYOJnCDDtJR5rh4KjgpC52azkqXZRkeObqpvumbX4PXvuEVWBoOsPPsVXzq+UPM0gnS2QS7xymMl+Atr7qMjeUuLmyto9sdYnmwgq3BmBxemCm7+9jNyowojkvM8jS4tr2H46qP567dxONPb+OZK7vY2T3CtZsz7BxM2QWOQHtYDmKseh4G2sNSGArdYj3uYBmKgW3oah8bfohlKaARb++won2ksJJ12zpwyypH4EfgNTFrxCrzeJjOD+R+e6GYu0cXfEoUeIWbbKwpCjb50JUhIXSzykqMAuc0kxI2pKubXrsoVFVZiQWTiUNVURmaPen0ZvV/7qw3KWfIvLn6xZ/8DnztO+8BusxsnzbO+BCuewmP/9k1vOfHf8U99elrCHRA9q/zQV8kb/NcLP46LvERaqW5fOH7ty6MkqswmoQ4hsJIcxbPc2JWJBKTZAtLf2ZJ8ZaSr2CVKexWLOlJDh7FU2rTBXiskQuRlRP39V/5oNcJPdw8ynHPXZv4sjc9hNfctYq1++8GVs9DlbuCdgdiehBvnY1Z56Nh0+zBectQexrf9gM/jw/84aMu0KHku9wyVIlAYyQZF0aTYZkXY/2Pf/Rb1Xf8zW+RfVbx2OHJVfJ/FX75n/wOfvqfvt/t7o5kDFJeJOhOpl6Lz4a2E8mo9g1DEQVDLEssrYz2SwJo+VilPeODDnrwZ5QKNsu7rTi7KNhyU7X/1gq//BaF0lTI5D0WXbi+shIxz8dI2uDJRpvCn+Q31Y/+d1/j/cDf+kZgYwNII7g5dxmFLC8xT1NM5kfYWusgOLdWZ083ebgih/D8rkM8+R8+hg9+6KMYjeuiAP2vtex6WwQlSJ946rPPur94/Lo7mlqrCavUodUUQJWmt42ZfkZTUfM8Ca4t2R6tfKbl0J3tV9orMlv53P2IUOae4gsE1HrlgrDbOnWdM4HVHqlwxneWbNJFrei2T3ja3XsnXHOLbW5FX75d7kWSg64ZVcw34cFCod4a0Tlagbe9z5zkRbqQ9gJR/ARvXQuL7jaxd8F5u+jwXZxy3O6+veXE5XNOu28bcZdzsHLx9ksJuxRvK59Bncp4hq0ykrsnqG42DRCbTA+Yo72bj9OYJp34ntJVKqKd9RiXxUwqdod3tS2m9Xzdj+BVqeZYa7yImRJsUfDb153Z2vL/2je/3f+6d73VP3tmBRHzalu3EC2Xhg7bgqIszYmK83jOHShKMf8piAg6NeLCLYoSWZa7knQKOTIpvIrLX3LeSZGl8MDnckwXVBUPJs6ZGKlu6Tnl9qxRyYI4NqbOrKXUIiIvZUJfxF5Tkl7iI/ZKnIvH2BpybLa4cqCwPQoxSdl8y20TivN2MfdWnLz8G0FHYghMMYfJ5iLocu4k/8bPffy8fK+guyE5uabIpNgTFcR6zZArA6aLEzEWRwGGKwMMewNEkQcXa/SLDNXeMfODsUaMGgk4LHqsrqK/1MfmUoRBbwlRFyg8D88eL7tPbPv2w3/6FJ567DkTWSaPBh5zVkNTCliTopRvjcm9wGcLktyWmM6aO0CPYej7svyS+R33CRZFmvt04Loqd0l/JWEPh3BtCfItcuclvSRsBFIhNnCw555Ee6vgHbU0mtU1gTq7tXXMtvjh1v36Ihxx66pv8mUF+N44Zfl+fD6boU6Ev0YArIwhdztnFEnMPl1C6o1hoqpKopj5sroVcu9UOyj4W9eqSVE1ObIcVfkY12p0uHK78TYf43u1rlyKuXd6z5d6rBVr2WbFBgcKpDX6WIjnJzI6xVWZkioCdT1Ms8wx7igJfS050Bz1G2cts9kDVD6dt/yc7ByhaMsWmMhXOi0l+ct2ApBxQuO0Y4M2xVzqAz5K7gQCuq3PV76wdzwmqDZi7q2QrPp5i8/haxbdtdxd2NzDa3q+Kdp2fV3lVeXxu7JBVVDPhrAHT5ksBUWOsvHwsylORFeZ23Ac5vykeYy/LVuQnTGe1o5u1cBRqNa24J9lSZp/nf5aaSdwnDtx1s6WUp/RxjLRURyDK1sLvqWIunLmc2Wlq9yWfhQykILoYrrEtMlN5XdoVWcO/Ylbl85AztP4mV78m9cxE9wW4nBdeE7rxm0fO7nPThzJU+OQ2qDzqPeQzsE2NDbGNSIuXfhxlAiJYZ4XXEHZWFu6qXWpGKhKQbAmnSUBj1NDILJHsZcg6IpJRZb+WpLFK59Cru/R+GkVt+m04rMblLLTglJm870ci40Tl2QCvj8/W3sRagIXvX5w4rq907Yh3HnQcbj7fF+99nX3CVmB59cvffPD2Ehy/MEffRJXd6fSHP65px5n8z7iTu+E7BBGrAzV+G7O2a+98Dx2nnsKBzd3pbE0CDuYT29iaWUFr/2Sr4ft3uOe/OxRLdrHfbApPA1Dmm+lFsXmXB6HG12Fl28Y3Hjk3+LRj/yhuKeCeBlFeoB+t4Ozdz2IrbsewOrqijQXlQXjWYgVZj6uL81GdAWvbGzh7IXLQmj4sjfej7vvvRcfeuR5PPvsFWyc3cKN/TEe+cQLbuq6KhMIF3sMmIVK7qg+QRpDB7bIVJn0TEzM8clzTuXlLmboLjp06baVZhvGbDVi7enbn09k/Y85v/1/8dzWWWuVR4PCbfm3X4iDd/EzkY6fxBz7C2YpWrpxLUVdRoJtLtv59r63ttrFtd0xSBf0Kqhu/4zLRlftcqyK3VJH3eVe6ZVVkGv9IqRy68ytHbmuYitJm6NL71zHlvlMBQn/LbcImHnLWiiXLkQqhwFXPgEJ7oJAbl24clsc342oK/QVgiJq3NwiPrn9vq0LV4Tb1m07SxG5qghsVZXQoRn0VTSfFXmnG7bXnXReJOvLnQtbyyebjvMqNqB1I22Pdg4zl8TxeHt/vrTW13Z1LaarlpdFZ+1Bqe2KD32lSGyoC5cGHTlHGuthUvZqsXa3QSDTIduKtoWpxdvF6xMBl91YlaAzmD8q163zViYdDqAzNM2xvFRib5+xYap+Dht2Y4WVYI55sWxXvBLWy9R2GanETJFfvQJ76MNuT2FGNxoBl1EgOay91VQrC8iAokuHpxIXJr3U2ZIKmRdGJuvEScAUq/subwQ3xhm2lhMRY1nL+EIvubXu2dm4uifpek9feWEsw47VPuEoVWUCZz2fMBbP76taoE2EvELcq0wAab4QEZf50qXM9bUXK1NRwF1WkrMarnJ+BkdbJzXOJQ96XauNy0MkHYu0oolr5piJK5vW+qCAG8cv+Gl6sSr9bf/mC/SXO3jrHSwFfaMmpOqwtCG9J7BlpLL9VLlyYsL1nl6+O7Tj64WaHxwR8ahcuco9H8qfVcX1wGcQBCdBJ+Jrjka4pVOWTeA9qcF7w2N2jSozCuENJ86ltUgu3b9FolQ3tC5VWkXOVYfElh3C7x/baryklSbBcADPv3pH0daR/sl5fzGF3Oa2ZMNTK+ayVXplS6EKrTNHmgYJW82c0jG0z2ZIyTOQ/c5Mdp2KNQZnzriN1y85b9jxyv2puXm9UGl+oO1RBUfYYSdUyjZN1yT4RAUwgAiwIt5yFj3r1pjjw9U6r7YzgdvxBXWsynrObTtT6HkXJhrBy5dOXLSuUyqMtQjDrp9Bpz24pRkcxXRvMcuW2OdEXCGL+bW8LZhmbuM8g+5xm9Q4ZP5PgbXQWrJti2AVEdc+fhdlP0T3cBsj0mlHKbREp7EEeqv2Flrj8slxk/U6ExSyxP1xFtTrN5m5JTKaxPZG0LPaaMTn6SiBX+ausEYFo20xLKn0SHJopfG9ybddPO7snFnQeY0mvsNzWmFXhFNSzBoB9cT16iVC9qjdvAYuWUEQxm6wsiaRBfxb13f24M/rc6JgmIOeXJPYIXSqhQtFXGbidlEy4QJpljFOBGjF25PYsvpFrXgr7325s+bojGNRsu3qvNNJpnXOygm4cei2z5NshkYsPe3ebZ//H+PA/UJPcovPY6ku4cK9EW4X3bBzW2Ho1WhlOnTp2OFtPqfNw+Xr+TiL9PQjLObdtu+1mJ9bOIOBF4o4yQzcrHHltlm7i2hmfs7TIm7dSU/HOgVLA+V33KKISycus2G9KkPeZNLyx+fJq+NpycM9ceIuD7U7GlmKdqbXEXcub9MFZkylMuIp0omiW7QVHacsbtgSubg9uHDhuZxoijojV/mx63m+6jRZuPyN46RrV8tUV0q7PJ+JOOsTh8mFQtJzRJTwO1H8JsZ5NDnSXKilfohCEyPsSU6pH4Xww7B2jJQZinSOLM1A/YQcH7/IBdVLBy4F3K4XocttyGyFKHZ5nqooSpxKx8ozJQo/wrSqcOAMCmKlTIlu1EOfn62cYzXqYpnYQgrBjeOWDtseRXnlnTx2p/2OQi8zHY7ymSy0KUxyaKILm3+L2zNlVq8KEbsKkS3FFXshSLCR9HHGGWz2B5jlmRykRVlKNg2vOVLljTN3UcgtjMFelcvCYVrNMWvRtU22LT1TLNDLfkWHskdcN9HASpyzRC0zGYfThUURt3Xt8jomNjkkAthDWaWIKUATeSyIzVpXoi9j8XrRURtKNzAFW0pnt+TTZTqeoSSTd1Jm8rvUPmJGVHRrnHJlsG1yaFPhQhDh3qiDc50O7g67OIDBTQ0cTKa4yWW6qlELlTG0NsLrdCXztnUSDGMfGbePFA7rz8EyFue1FG/T0iLmsr3ZEPsHB5hMjqUZQ6ZTggOOnLOF4GmWl9bwyrvOY/3869z9LzuL9dc8DLf/jPLO3OvsfKS8/prb+fhn8PgTj+PG+IYKqlRc2DX0GlCTKUbHUykkMuctJbssI3bOOc5FtEkVQb7E/EYuU8YfoKjmsqbkHJ1Zg0nY8eik1TpShjN4myvPi1kIsTCZsooItImalSX8rWX1wf/9x7B+34p47KRmpiMgP5bbrnvXLVeuZEdWUPlIRERV5HDdTbBvW/IXmaXIkgnRruLRoRvMhz6+TossXLwmAq7ze1Cc2BDNTiw3/47fEXGzRpwmwPQmVJXDxXScMn+RnZZd/Nvf+CB+/Kd+BXvH1q7HieoGoapUaAMWog3Uci/EMQd6nlMqRzuybCxm3FbsmKKbxGkrYWQmE2RaZeYurSq1cr6Lv/+D34wv/qq3iGDPosdv/K8fxD/6n34N6d4YIXHI4vDJ0NtI8PM/+W688c2vFnFa4GH5PhAM4PpbeOe7vhePf/wZObdz/k93Gr9HAIOZqvDffPvX4Pu+4x3wzwzwL3/ro/g/fuuDeOaJbaRphvOXz+JNb3sDfvDbvxTLF7pQkx0gzQAK5l22Q/TqCR4PMFKNaHOj7MPPkfXwfe/9NTzxsWdwcW0V5y9fwiAKsHOUY/v6kRQIBmsruGc5xsbSq1x/ZdkRQrC0btXSWi3iBve/1Zmdz6jPfeQvcOPZp1DlM0RZie4sxzT0ULDBgB4CnqdnlSNmHK5UUyEBGHcjm+Gz0yN14FX4hq9+A8rcYTIa4b57z+ErXrOJN736LoRbF+DCpgMPM0AxG5hY7jEwZyAvGwnYpM/v6wC6u4nqjunq1uRg1icnNlU8d4APPbaPf/2nz+OJT19DMS0El9zXGn1+3yTGEnxsKB9bXoAVj4Kuh0wrEXCZ77uiPXSY4ylE474ItoPuOubZCJ14KNdyjDWPs9g8TQ/hN+IuHbmj5S4Oyhzz2QyHhiQDIoQqOZfOWM502k2rGj3P8x7nGlMyhpUFkcbGGq0DX7HZvaqYL2ZtqaDYi8AGmyuzXfU7v/Sd6u1vOwewK5KC3DQFCJ1dfghP/fk2vv8nftU99unrJFI4NvzQ880zOQVdX9NNSodoqLoeWgcuATLaKd8GroAJ+4T6snAp2GTKKtx/q2BgPJuLxsV1Hc/KIuGSGAE2TlAWrsR1S2LI6hBqdbWr4iRAv5OrH/s734IHXn4OKlNwy+tsJ64R4LbJ23YHUO4ITpG73a+Pd1l1PgOHobi+kQf4xIev4kf+0W+4Tzx6ldhex0UoHRGba0tqOIxAhy/PmzXAWbk4gvrh7/pG9Q3f/C4gGUPNnoMLNoGAjAvgF3761/E7H/xYw/Sta+A95juze7i0yIvS7e2NBG3vnM99tKKQS68Loco8nzjtV8JCUcLnFVajqTN5T1y1VAQzLyo8ZzXP0q1we9p9K8oh42Mb8dca69PLZ2pehKLIYFgipbhoZv6rHtrEN3/j2/T9957Hs9sZrjz/AsrsGMejqRtNporYvb/x9V+B137Jq+Eo+suYVUARnczzrpfgI//mo/jl3/x9fPKJz+LKtV03meWMBZBw8FbJ5QqUlBPJM1SMDfBglO+0Cl2NxteOfAfPC9kXTNGgtn2zQOG431HdZrldsnCp8Vo2S7AdOqZ2qrVr70s6p7O61GwDYF40R5U6ZS/iD6OFPF6P1gsyM1/D920fY9lcORqBb3+euBHoznuJ9yl1EFA3iEwhGb0lA56cs+19HXRZDaOXyylrtDG5pcjr+5GU/pk7eyeKUEl7tzUnDl/5KRpsM1t/OMb7DmWpVMjbIhbccgbTjXsSqmVlsJSMXwrnctsqQT7fJuwGUBXFW4ouIXs2JK+JbZbiKJOFpDi/+dHgcjFMWxNweFwUc4WwZG1G75an/chVzKQi3UUwWM7zI45A4tLVmnY07j/aHw676m1vfUi94qG79WA40Bcubqqts2sqinzFQmhIXCIdhFzIClmaa44605BAaxYZw5CucKAkfrgopcFtkrLJs0SeFiLEVsTk0UFnKuRZLsIqUftgc5bjnI7+d46+de5hxQOJn78oagFXxvU6k5GOWBF4m7m6Z+boqwP0g0wcs7uzBFMsyXynyub16zXdYHSG1U0stqydvDxP2mxWZzSyQZlNWNVIFuF8Xj7eRpFxZhfBknfgDaVgr7NrKLIZkiTBq+9bx/1bG1hbWcPqxXMowgTPPv0snn3iSdx48mkc7Y5lnEkowTffgZ8l5BwWAXTpu95GiOjiMvbCe7AfnLNXr+65m89tV4JE5nllwXHLSkgr3tLJWHgBD/p6PFaatBCab+rM3CgRyd4V8xffF3EX/NFqfLKIubXrNs9z+FHiJ1Ek2OE0y32ubzp0JjeOUspv3CdaQfel1vUnQm6b0r0g2t7pNafdtYuiKMVWmtFr6a6W8IhEjhtR+fT7nRZUZT/mGspnFqi6Tbw9LeTy31tB9/RnknNDsx0WxVr+zmXFxu266Vaia/xQfv86S1bLv2s/NmlpXKRK36/FVnoeHFHGFJDprC2rAmGUKFmDEeTvJ7q0bLgtbeU8In/FaUsRtG6k91VWFiLM+szB85hxl75IjK1Py7ULVyrUjZj7UqIt8cilUTpnrZsyJZsGtMcGcd1uI4mANxVrK3ZeVn5gqTA7lTPpk803tCLxPORKVyq2trrKmZKRCoq5kBkjICE5xS6ryRYc81l+o6NU8MkNwkPmQ+I8VfSdVoJIZmfgrefAVgFtIHXsCsVeYjmkDgLPyp+WCh3PKhz62ATE+zx+OG9CVQu6XSZ+C0J5MduWoqwIshSepcxHVHX9nHb/e0k3rgq4tBFBtHXjykS5MVi0mbj1yE6SWWB9T9u0UuTWMpLC+r5n08r5gaddFASupJRP7HZVSf4zRd0mVaDOtfWjiljlNiuXTQO2KiTWjqabVAo1nLZrFwQEV9MR/tJC7om42zZIskFEabEyE6/M7+KrCmc3Ijz88rNqa2td0PcUr+695xKqyQ38X7/723h2e4bXvuXLsbp5Fp95/C8wZd6jRxGykPa0/nCIKE6wffUZPPPUp3G4fwxPUZbqNWMBN1uOqsyxduEh5w0ewsx2hK5Q6Qi9JHReEKhKaxSeVrEzQtnr2TmCcgfp1Y9j9/ozgin34yFMmQsmn7y8IFnGvQ/egwdf/SZZRx0d7EkTThh3ZPuwxnPp/gfR6w/wyT/9vzHeu4KvePtb8MAb3o5rNw6xvb2LKOlhNmdT3Q6euVa4eemLSN06cOv82AVUcsR0VStoYl57YR16zEqQ426Tl7c9P4iCOkO3yck9LerWmbe3Mmxf6vz8//fjrbO28COvzZlthdwvxMG7+PnjOMDaWh8709Ky9UPN5vpEuF3vY/sgdbbIFcVdL/CtP524eHNDp9s39fmNXrV/lGqd53l/bRgd7R7mbmkpmevAusMjdCKVzYxOokG3LA7HPu9PUts9LUBz3kkhd6KCDjHHRCITb6yMcUGeVUWnG0j6eZ5b1Uk8yRwmviCQmpuq8sIGcaj5WoqznAyyAYaI6ZccY5t8XHdwhG6ksnGOLp3IFH7daK6T1Q07O9zV4daG0aOxJt6Y65VEOzWzBDpWoIuWj5PEdG1vrAIHK67ayjc69FWVGZfa8NZn4PwsCDHJurrfS+1Rss5aTr3+nxaCfRW0ccC6lKuzatvM2lMIZD3LEUcW86IRfCcFSz+IN3zMTePu5xiXVYiLFHNimBcuBHaw9DDvMmRJYQmBDaNjZbINe6hG3kq5j8MXbsLsKLjtMUx+IAIu+Xfan8CUtFA1F4rhnYE0SlPI1R5rX3nhh0kVxoHaGPb93dHUnFtfS7i+SiKrdm2JcyrAdF5g0GNN5NaFX32aK9cLLeZZZjpx7I1ns3KaZiZOOtHO7o0xu5LKIujDTgrP901Veh0yIATYbeZ023KUVjYdi/joqhQ6GQo6+URUlDzctL7P1ViyxKITnF2CjlPn/ECVG5GONgKsbRmkpYe1fM94zL9qHLl5tmrL6ljPx6t2nM81RgVcGTjFlgSuK3cC5w9hVx9MXDHVKkis2/9Mrs24cP7QR++hAJHR7uhopIuntcufUyw+wF+xxqaKUcdWR9aVh56nE2vtpNK2iJQXTZ2OrinVO+sU1/4uNa6c8gtbh0RVx31tM8YGWYhTd7qk/eXK2kmqbZnULlv5Endw2rY/Bef9rWjLbVim8LqrqCbb8LprMLMDIeNwe3u9ZeXmGUx5JNteWsKjAQtGUttjqxjzZ52bu96DPbf5svPOW+7WOyWjYo5m5mheeXbqwezObaqm2l2X+TbU0AG9Cpj6ghZWIR2rRe3A5SynCIlWhrhSDiy0i2HC2jzj2AhIp346O8Ewi0if1/mpMm1gRi1NWDPiUXxn47QW6BvRlI1Xut+tnbJEHvPf6BQmwIdA+MqIK1buC0nWivlu5BnE1tZibiPiZn4XmRudOG7l8y0iA6sKXVO49PhmLVrKojg4EXEpJnts3CcJoCxxSCT6rWW0PL+n4CZFpbzRGMovT5y1Eg1InlpUu/Nb4fQ0Ylnuc7tKfIdEi9QY5haf3Gw3wSfz3/h7h90merCOIFxb25DMW0b/8bK/fV0ct+2FAi7xzKSYjLNCEMmLlyRkG7x/R/FWBNtGX2RdrGHA1b8lBdxDikV8uA4Hu+Ol/bdFsaYtcrTIY/FLvcSlde0uZuT+v5WBu+gG7nm+iGuLztvWlcvHuZBZfA4RjPxsU1OJk1bcepLveaujsBWn6/ety2K5Nbdl61IIbnN1F4Xe9jZf04q4CQWTZjt1dCiuV7mvA9djRypRw8QmNzhl5oQqCVR30lXIYsEw8ATjWPm+qoIAfllhhTtySdb/rYzcvMgUs3HmxhFprObSWV7jIfNionKKPfx7rpDv5HkxIhZm2ZF2Ogu3EXBnXuh6VaFKrd2kMqrLRRvFaMEp15gdunDn86lmFm4ahOgMBjARJC8kikNBKfN3Y/diOk8xG49pHxcwD4s8so2zYxQ8QRC9G/XR8erXFFWBwA/AYTvkvhuEbmysmtERXcwRmQJBsoSh0uhXmWCU2Qa3PVMAACAASURBVNsSw55k3ooDl4toLqDv4MBl8Z6/Cp2yFKAnZY68ouhaX/bZ7c8DjnnJno+xU4hobuCJxlkRGtYbAXc5YYYpiwG1eBvyBBjHIlLspFPJxm1duSNocfpmVYXDJiOXTuOS+xdjJx01H5ZEuarivkwYSiqOWgrJuXPoMqOZ2AZBbd35QlcuheYwGsCj6MwBXdIoa8ftnLclK9WX7cxfpCOAu/pCMZYFB2kEaIRTirq9MBZkdU5Ug1K4ye51OpfhJA839gNBLe+XdRbtgL9vEKNrS1zsDUVUj30fkyzFMRSOjcXYC9zEWMyJvmSnbKdzIuJSwNWDPqrJDH7I6CCN+SyV4PRJXh/vXkV3XJ2ZGyQRbErU0THG89TlOV3iFHw95qAxgUSthB0sX76Mhy6/zt13f6I6vQD9lWUkD3+lK5/7c8Xj7+Znx+6Z7SeVvXEF10oPxcmWAcbbew1KuYDvadKAkeV1gZNNE5GdovL68A2ve3S6sQKrMh6gMCoKOqxwsyFXF6Yqfe357D2dV4UNtdZZVdnKTD2WYHeyPXzs/e/D/W95PVgfEAop8RHTGwzZhutQwCXClGX5Zn9gZxAPNIrwRLgaMvZZFQ9q8ZUCruTiEkdRQBUpHGe/PCdy8OUAlk1qAS4e1qItL3xNOanhllzgc2nJ84vUp9kN0MWfvP8/4L//iX+K7ecPsdrrSQb2VA+qJdabeS4R3Izg20jpkOt5WkmHMy/zYuoKp6rIC5ny4RlxCQI30338re/+Wnz/d30t0OdCh581IQcc3/+jv4g/+IOPgqG1bNAhXi4zJf7rv/6l+Ac/8K0IVqMa2lpWImyiewbv/JrvwWMffUKOL+5TPJa010Vlc3fuUlf97Hu/G6961ZZsVw7mj/75p/ALv/bHGM9mePdf+zq886teDyQ51OwFHkyAXwLMF2M3fbgK5BXIYJuwOuI5dHyLo/EM//4jz+IXful3Yffn7sLmGs6uD9XW5YvI5yWevX5ENCI6/S7uGoQ4u3SX27h0FmUVYnKk3Lm7rOpsLqvg4qucPd7Bzceu4Oqjf6xGN65hky6fToijrIJJIqfTjG35cPMCs4xHiVEzwxoLhVznRsVcbXcMfunn/jZedt8FoDoEiFRiN6JrnKP8gbjvhB2ZGMv+QQd4xX2gBIoJ4NOdHQIlXdxS1RScq7RpZjOAhdV4TfaTa9cVfvP3P4kPf+QJ7D17gE7l4QzP81pj2QuxHIQ4Q2S7DnAmWULgKvQFb1PIWElHbehH6HfW3Hh2UxoyFh24raBLIbcnz9lTcTzAPB0hLaaY9SJMkwjTdC6oTBZGD1wlYwSnv2Pr8VsxjxGTolAlS5VKsVlJlYGvOLHlOZENONZZlxnLwqPQOXJbqBvpMd7/v/2weseXXwTm2017DXfyrmTgfvwDf4Qf/pkP4NPPjJi/6iIt3XyOrlqKa3TmW01tJnS+LelK4VYn8lRnXmJQ5S5Wzsuc57icKpmISAA5PEEpV5L7Tjy+NJyI+zZg15/IxCJb0DmhlJqpv/q1r9Hf+M434/LZAS5tajg6RJm1KnMDenS5mOB1c5xL/bPJapNzCd2iHDX2RNzHpI+PfuRx/L2f+Wd45NErjoSRzY0lXN7q4vLWmnrD616DB+/dwtEkx/GEuff1wuHs+gCvuP8urNx9N+BdhRpdgQsvAN0LcEEP46efx/Ub+7cGOWewtb6EeV7haDTC0dExHnn0STzy2HPuk09dx+FBxpGaE3F6gQhFIFydIXTSxVFqumgFSCUF3dZVKxmvYdcoWyrNnMHGbcvH+cfb+9pan+8hYEXGzHEPUUwHZ9uNI+vWaJMrVq+dM15p5iiqYwVX0bxfOwxdhU6vize+8U3qR77z6/DWd3wJQHeeOJzrC2kKKG/WxxnzQnfm+NNHn8Xv/ruP4GOf/CyefX7XHY/nDW6TPmw+iwI291nNhhTlmHurAqUVR3oqs74N4TvteZYCKQVueu11jZt2vrXs+a95EhTVtBaUckSjmLM688JSW1vXC7mVXCVO0Fbg5ZimrQ1oATKKiGnrUfiVnmvpv71dsOVzjafZ+ydc8Fb09cjYZUuAWK01tTyUTRagzE9Oe49f4r6gmesgH5UJehhVfIKpZHhgqWi+lb4qOWKIgEppg69zgJxxpSZo1BKtL5NDcWCzx4/5wF4QsnjnCR+KtmyqFMpwrrb4b/V7MKm9Kg2rUguBpGz05KLRkKEob+9c5Cci4LLI3jpx+e++H1OV41KUPi4mJ/GXagLL643gU8Nl+5/2yOFWygs0BWsGUVHEVcxztybjIlqEXu27uJrRZgXbGQbnNtfUq151j97cXNEb6yvq3OayGvQT9PqJWlnqqU6HcZJSUpZvQdMXF5ZBHCKKIilQs35H1+rx8Qg7OzeRkUoaxo2Tti5C8GX8xHyvyiow1dsRK0+xlzm1nFF6xClToSfFhw5aBzYjtXm4loUANvUWpI0cwJtdR25CFJ0LII9SBF9m2Ja55PbSaSuiL39bunzZ5U1nbs4O+4p4cZh8jmq8L+MZBUrmMFYFscpZTRPSnRq7Vuzh3NkVfPGXvPn/Ye5NgG3JzurMtXfOZ7zzm4eaJ80DEhKWZBRCRjZgy8Zg2RBgjEAN7QhatENgt4PGFsbgbtlt4cAGCbkbgaGNAAuwGIQllYTmUqlKpSrV8Oq9euOdz5hz7t2x/sy877xbryRhBxF9Im7cM588eXLY+1//+hZe95eeh+Gwj2vbMzz2xDP4s088gvMPfBbuaBvdgHM6nhYraKNRGBeTXNnCaHhBaPeqEJeTCJn1qzSzdpJXPJtWLbpVig6ce1U5hVpuXwcR0UGVl3TeLtrcJWvTca3n+kS/cJurew9vso9Q3CW9AkVic64nazLt+uJoZG54Z7BK9bf+negOpLHNDzg/E4q667LlqF6fi2Lnc0xJvurdiwIpHbPi/m0csYviJ397CsnMiBUOwSHnLD/ksODbfnW+L4XVxde3Yi5/a74nhd328/g8bkPMphVxl8dV3td8X97Xvnct1tbzfn4O10cURPJeFGxBHLDhvq10+ziFW851+Vxel15OMhv53am5cy5PpyW3y2IuSGx2jijGkZQFqP0Qu5nmhUSH0JdOpyJ/DcNiP+dGCy7bdiM47LB9LhcuRVv2rwX0/LPxC1qRXtl1LI3M0rxNl61yHJtnueSRC05UWBlGUMn8TBeo6HOVTFhiipkjX6W2FjyZck64Os+KTXHGlvB4HGVsqWiMtmxdtHX8Of9ksMmzlYRki7hrclN6tIDwKFo/zzE88RZV4YTsSKtvm7wq3IATF7mtqrgqXT7O6iqDBermNDafcaRQH641FkXZZ+GR/7wbfZOBK+f6Bqss6o0kQN8oAAipQNqjShEXZbUqB76jTSfwTKXZLUrqYX1slIaCslQh3Ye83Qi6WrslEeFkvbUCbb2u6sYYPi/Pc9n+FnHKsoyHHLlGbOLsN2RpQeZ0pSnL0nWqMHIyHFl11Z13HMOJ42tYXlnBsRNHsLQ8wCOfvh8f+K0PYjaa4Pjpk5JjftcLXya45S988mOYTcbo9gdSR2Fz0DNPfBmPP/IFJFmOXn8VEfMuuY9lFeK0YsM/kiK0OlpHMDxjld9je5rgRLVHrHiLgVeK9QPm2LI1rZzvIN8/zxBTxdu+VyP/+f60VU4nU7qucOLkLbj7hS9Hd7CMyXgfWRrLvnrmrvtw9o678fgjD+HyuccRz2NsXr6Ml73iJfib3/N3oTuruPTUU9jeHWF3ew9PX9zDxWupneQB5+83OHAp2B6IuRxFVqpyPOOSAsH7re+q3HUQZJwT0MioVMFU4sBXLukRFH0PIZNrVPN/v3hr2KLYLMefd9P+73n+Yr7tV0Mlf833JmO/16lc3zX5LHV9UymilK/sxpZjlWBlYPw807EXGDWZ2EGVFb0jq9Fkf17pPM2jjdVoc5zZji0p3JfD9SXv6l5cuUVu7NJQ6c3tignR86AbOUt9U27vOYcF6DTqunT3VvO5KlK6I61k2tJlSzuj73G8rhXF6sQLXfaLcveuM20d+U+ySSvafl3rg7WfKLKF46C7NqyK/Ymu+j3r7I8YT4VesIqJ2YV/6siBAkDDxnKZKWbUynkTGjlzavsKaaevy71YijIUdZx+oLO93OxXS9eV0zazlqJLj3m0ZZ1JSzcs2Q4UZTsWMes0i27bRWGX97N8wszbQYHta65g6uQ+z2L5GLDd4pNpdx7FWB5m2NnmEIQik5Hn8/XLyyW25l2ZpiqeOVQXPeuZSbWr1X4MtbsDc6mETdIDAZffWiGFFatMO/nStfuWpxXXsdqP2C2TVuhGTqRyz+RZ0F8ZzHPHLncjO+DuTLysW6qr2zOcPDI4EHKlPcqrcGHbNUc6BZ66fGV6ZHkl3NzfSzdWVjoX92LjFHNGt/tl6QSOitOisJGQD1psMsVDpyNOWxFx0xmczup1sfar7BTWBqiKF8AdjozqGFUuOUpv+PBOdnA6mFtHJ6qsutKkrnSsphMX1y56sFsl9K4vYw6nP0Q114r5tcq1CO7Kqo3nH7GzK67yuhkmz1TaJAVMOLXOfb4+6i9zOITJxVxPHp9pzIn3Z7eANSLidiS5SlUjaH99sypnG9od7FjLvlhp52SmbGRtlWplYknmqPIlbRJPmcyD9hOLMmUbNpzeFVTTYzdm2sr6oHA9AN244hSuWMe8WDtuRbyNoTt0oPO4n9Pg02QLE8FMXHW9/k0ZW+32lKLuEVhl0wIq9Jg9C5NOrBN5uOOVJ4y9tX9T+zXPP9nFcXFls/TMNpv5XdiVEXS1BuPUyGan10M1mUPNV2k/h3Uz2D0LtaqYUUvBoXa0+lkt1Da1F+UHMLN5LereIBhaOKRdZBGcMIYtPTGS0NEq4m2P+wjrOo1TluWcRszVkQ+T5Kj/F/COrKC3v4+pvw6/3BXxdtrpoB/Hcl8/38LIaMm3lQuXhejlemBRZ+mWGZx0JqKpXGQMsyDiEjFYv6DO2m0dwoUP6+awE5qPSmBUwfX4e9auVwrCFE45VuFBLSkFj3fzvSEbHyCKZXxF8xFrlqxXCtCLwi2x7rQSAoYOX36dsA/lulgdsGmiRL63zUkokrxUbeauPN/20ek51pQe5qEvmbiynKyvt3m7zOPlPNAW4vplXZPbHbc1McTIG9HYF9XxdIsCLgWcFnd8GI8sCyqTkvr/YeG2XSNfS8Bthd7F92/fczH39s+bgbv4ua1w27pm20zcGqdMp3Cdj8v/zNBrRVc+ztsUaVc8v0YwNyJuK9y2bl1uDHyPNkeXz+XnTRuHb/sZ7fP5GC+cUPG++nr9nyR73+3UZoQyUR2/Rzev7TpcC/WlrzRmDaLZJ77T76AbROLCjXt97U6n1kQRwiyVXNwWodxm5MrvRyduUajC8ZEnI3H1EqeciORIBA4diTVOOZBCoUXkhk0Wbo7A9RCFXbtUJIrrNNeOTR0X/SJX++lUckDX/RCO4JQDSxfuJIlVks5VGkYIhz34HRed5Q3rB4562eteg2NnTuOJh7+Ez3+EA/MJ7KxAnuXIU2LIcswaVDHFRt/riAtXqmwUHykWEsvM2t9gw+RloeZ5qnaIB85jOH5Xnr8Cg4FHBxcFnWdn3o4bB25BB7alaO41om2ACV1YeSIuY6IPswYPXGOCgasUWhsHLgVc/qL8PVeUxhGtsR72xIFbl1iA9Qal/LzeijhQ1+Fgi9hOCrieh2nColCNVb6cxZhISywwKXPBRU9YYKZmRkcVM44UEPAgRee4KZE6ZGRVoMOW1n5BbB1y4spOT8eNqUSQpcOQRYJAhKragTttmhO4/jeIEFMaQZO7xOIjt42eFyIusxtQyrwvcF0RaDvkwjdb8H46R8r9jpjTxqFLQZfvu5fOsWuBvTLBbeEAZxwHx6IQHSJKlMKlNMNeWYqIuw8HOQdNHk/StQuXbiuPYgmUCleGMp2nC5YVwNk8tdYlQyyxue8rdq53jq1Dey4ml7cwvnYV03gsAovHrChxkhQIDbv7uthYW8PqIMDqxlG84OXPx4lXvsEinyunv2LLK19RNo9x+cnzeOTpa9htMnG5flsBl3P+0f5cHJxJnJvcMChwYj2pJgRyoGbBj59fVfMacWq9ynUDnZSVicvC6Tq6yqwlTLgqBObKhCajKbQVptTTYox3/8xb8ebvfqMU+RXdjxEHHhWsN6ixyeWsdtt6AWy4CnZqo5zXJ3oWI5hpq9nVFYiIy2Kn8H05a0imsDyBSuUpkxOHDYbyOr1/ATbo1B2VPNF4QygeO5IZ0FmtxU2nFXWYidrF+/7Nb+Ddv/j/YndrYjyvi4Hr0WSrBlEguF2Pv1HoI0lLdCL23FsRv6WoakvsZ5nxlGMIkuq4nmdMTPeNmjpT+5M//p3qu777rwJdAxXX24AdHMHVL53D297xLjzy4HnBwCiCYU2Jv/T6l+Dd/+yHMTi9BBUzW7MufNjuEN/67W/HFz7zGLOHpTGD97tuB6xtv/Fb71XvfMf3oremgb0doLcM21/H1Sf2sDqM4B9ZFXkM6TWATjlnBagoenqYzFM8eXEb165cwrXtyj5xYaTg5Lhj1cMz13bw+//tMbCrcSXsWRYol5d6OHl8WYWdPqaFxmwSo7+8hBPDEBtdB35w1i6fiNR4tGTXTzno33kn9PotMhgpHv+EOv9nH8X5LzxuB9OZYgb4lnKYDYyA8S1SlNZ1Qbw0QhRIKyLvS4zzFE/oGL/4b34UL3rRMuBWQDqqAwmF2iDp5LVnJiQOOK7vkrzNuN6u2IFG1C2d3F6vFnYlKIBHtXpiJq4gDpQYH7l0AogVvvjgRbzrV+7HxYc2ccbQcStiAo55gQi6q8EAx3ob1jGlWu9t2CKfYRAuIc0mB27b0eyqOrJ8m82KWO7bnVxScbKP0O+j112z4/kWS53IqpQxBkiJv6xyTLshEldjxDyrJMZ4EEHFCfbTHPvkVDA3Lk8VCQpjZpjzOEaEneG+a5QbuOh1HJBkyuYNHVDe0sxttjoo1b/8R38b99zTqfHJXFdsoIi6InJ/7INfwC994Iu4uB0LfjPNKlvQwuv4NpsXajTPyQ+EcQP4IuFA8bhlmIHH8Zns2eLIk1Ybpp0xbzwnTlgkeg2PuEZW1RaycesRXSnH0VmV6nvvXlE/9WN/W33jq89ChRPAZScjPfJsHGIEQwYodjVyFYZQdgRLkdZZY2dsI+4SNcp9fhmTc9v4nT/8JN79vt/F4+euGl8FKG2hvvfNr1M//v2vwckX3A30Vuvsbea3VuxcZYZk1DhPeP50JGNbMM1cZ427m68RQY3bD2d9PK6J15Wq3rxuMKCIcyXGe37jT/B//+Z/s09fjqFVxHw/zsAlpVZx5imOXPkkYniJWqxds42j9vB1GVc1j0nFhbjephePxeX2Ok0+RA+L8GgrtxJ6ZslsLHmHkli4KiEDVtF/dOxo337za79J/8hbfwB3v+QMoNuJDY+lVLbYZcv1XwLp+fpY7q7VOeSjGF956Cn8+h98HB++/5P2iXPPMDtGtg6XKcA1ftF42uOYjdVg5Su6bR1VKNc6jlt6nNzSrsxwS8qOcMihLFoHLlvXKOoKfVFp47E+yHOc5tZojStZmLC51qWtjBsp6IK97EoXnqlIgqGQS88jBWuVMauYJWiaobQuuZ4qrUsG6VKPZPWA+GYilevcS+USy8zJFbHMvD+uIyOsY/izKuMSz6lFE5fJW/OeFaOQ2vese5Yiq0zpVMw/VLpwjPEdL+LRqUSROE7Y57nHlMwYdSOtTUmeuSwHkdTta8TsSQeaMa5xdN3pd0gYKzQtH7rwq5wLKy7kNseXn8v7Uq9LN9pB351TZoVyQ8lGY94jxQimuUuaIcvPVNOkHCEmaW6yglWmF5SLYN1Oo4/XR4U2J5fIVS5gCcUdVmlT8PcWvDK3a13G3FBg3OiGbJ3AFqLg58q1fuBheamv7ji95pw+c0zdcfdZdfL4igp9T/X7EfzQVR2fKEtPkfogwlMQoj/oIQo4vjPY3t7Fzs4eGAFYEJEsWGbmojO325XjAEWynMcfJ2jQyXTZUh9g0x27AcRdXDtmyxqtLHm4yqsdtBJJnkMn2yitgzxYr5/f3E+HrckSaTis36Ne1kqE4TrqhCJuLejmqOIxdLYnAm5W+siml1GlY+hwRRDKHWeCu24/gb/2pm/E3ffeje2dGR7+4gP45Mc+gycfPY98lGA5YN8TGQiuVYTYVtbmWYntwleX06CKS+bZhjpP0yo3llJlpSlHEffN/Z9tJw35heXeFqP/Vf83TandMCgLJ5C+Ap/opa/V8EAxn1palcMJu9LAyIMdN0d2tXNczfMhBU12mVtrxAFbVka6IlqMa+vGFQGVwt1zIAVvlj+7iDS+mUC6+BW4PBSrWvH2sHO2fS+JEjpwvdbfQ+b2zetl/xGhTyHyAxFpF9HrdM4euHQb8bYVcjlHEidtI461Ym37eW3GLQVZNvayp4NZE61jNiOWm04OzrXpdmaTNgVL1neUi0iXkm+bs8lEO8hKsgB86Cqh+1Yr5mpVjEFgc0nBfGR53mHH7aKYW0s6NTq5renIEG0BqXzYhcvHi9Jo4qq5PbYZt2mZO7osLOfxFSG4ljgd+jnFMSjHFkEEt0Il52BA5TpaRFkWHeXCuo2tKlcrmxi6N5v8wzZYRcRD2eZqHN6hCzPIedIVgfaGx+ugBpkPc8wvBDLWhnn2F2CDnGuvP9Ykw8osX9ZSLeC241lpZKuF3INWo4XrN8Mo37iozZmqNUEII4RnU34nDkRqrLIsU9tktPgG3Le5LM3reZ08B18a6q+/N0/MdT2Izfr1fsJtlIIuC52L+bTt27f38fl5UYi/+bATt1mRtaAtjTfkBDql1ibk+NUUMb3FWBt6uPW4p269ZQP94RKWhz3cdvtZwQ9/6EN/hI996IPodPtYP3ZKKG2U+o+dvgXrR47hoU/fj/29bZy+5U45Pn/l4c/hyYc+S7c6hmtr9eeywYdwE+MiTim0LMGJVmzlD0nmEWKT8rhOGiaXELg8KdA4vpyTVDGfWY4bSaIr5nuo0hGUmSOiUVkodfU6ZPNOPN7D0tpRvPBVr8fyyqo4cdPZBLc/7yXYOHkKX/z0nyGZz+S8N9q5hp3Nyzh28gze/L3fjztuPYOLl7dw/twFyYjfurqNp6/muLwHm5L/Qoe1z964BkfKLCnXN0XmFEGUh4v3U+TNK2vLyFddRpIReuS54HURqXnuKussWgqV7fVn7TBf5x1VpSsuR9ipM5D/oi9fj0gpOGU2GnyVLF9Gvfn9TuXuj6zaOKVn25cdZ9g37rBvims7jgi6q11c2Uute2SlMpeuuatLHdsJdHlxc+b1hh2jOmGxbI07246zvOeGynPTcDbF1rwMImWyJOoGOo7ZduKyrbf9T5af5M/6uqyWljTFXXHXEqNMhG1ZGicMNPNwEyd0mADTopPptG1x0bxfVaUJq8LE7fO4bfCczNdIALW0511HLAeB1adPVjuZ5wwCbThSrFSpXSNU/Rov3HPRXfac1HiSEzvPXVvu1yKtHDOMg1nVc4ZHD2XO8rhHZy1FH14Wb7fXubvtJBJdL07a1IXbUVjupNiedW5EJidlXWcgIjmhgSCG9Xty3cxjMWzIsTtygUGDWmW2rckQb/I4XkJXe6xSokw9uBHPrxyzJKgmFg7pwmYfRmphHAHvwuYpzDMV7KSJACmmDUKZ7c0c621c38QFoRxA+31xbNKlyR5P148KJ0DhOo5eX1mLNmd+daQHfWlsTeCW6u4jjp4bg9AA13amuP0W4lQ1Vo4k2LoYYZKOzfkL27F23RtOZLX7Nhjw3CcI5BabLO7beS1oSqMncckLjtuDJea0oS+Zr3J+cLucaDSPsvnrFnBqJSJu16jiqKeCu5dwDN3SC7adqhyYqvRtUV10r13yYMYlvF3flHsdRdTxwsfAWVFW3T5R6+vHKk4pJhczEW8rd2LNcqEDagiDJfYCgDrp/t5YF08pa7LSlrtwvOXMFDueuG51lFtvaWTgLVlbzEVRVNXc2DJXYA2Sp7WE302jmg+1tz62RCq7/SvWTHZv4iZcEG3FiXsWjvdU7cotTgH5pxfE22GDRWazd42hZsxMLdh2b1zPzBP2+gaYX/9MR0NlJZbXujhx+wDJLQ18g3XMrLSaKPSUARYWk82J3R/HTjWZQe0vwy7vQ817wEpWO2/rHRRKL8EmMQ/sMHofjl2B7c6gZtwfrLh1RXRNCjhLXdgsh4kz2DSBGu3ekB3LRv56X2VcUw9qzYfi9whCaK8HUxAffX0YSEGXIm57OXAFHywdMNQKCRtuB0O44zEyjn2Jl57XwjKFTppYDhy4IuBORbyllsVpgzRiZ3WdsBVxDz6zbVDjuLvbh573BRHtj4zNdKasW6IVRvkanU1ql2yz/sreysHjYmQ4hDJePIfxmGCysQipyu/IOmldt3QqU7j1tbbMK8/cUMRbzMdwZjtS1z+MTFbFENYbo0q6wPLCZpJOxakrebu8cLzH8Z1otSNx3hrWsQSlRj5cURMwmya+AwduKxfy0F/Dc+oJ/6LY2ubktmLv4hfmc9v3uJkAvJixuyi4fj3Zu4ufc/h6m8vb3r+IO6aQ2jpuF4Xbw0Iub1OkpYDbXgYU1IpCcnR5YQmsxSLzNpHJzNHl61oUMwVcroNF4ZZHt1ZUHrj0u9Ri3qILl05MIm7kuW5kyzJRzBq9Yd039nIKlxRxaQvv+4EtokiZvCAG2DCLj+Kt4Y6b5QeIZZ5Qk2SuM/nRlRSruRgUMVIrpzCYfKJKJ5INybOZdKBzbk8RtxVOO0TuFgk2/ABzL7zuwo3HKnMCrGiFkC7AqMcZjqCUJ3mmJuz57wVYGvYRLi0hHAzwqr/yBgxXVnD13NO4/7/+Eeb7eyhmJYr5XLopq3yGWJLKVeVpPQAAIABJREFU6ktU5Rh4XRmU5MwE1XTgWvT5jM7QclA+LUo9zhMUyZ7IA126tpjJxA51x8WtzN1thNr2rEOnLYXbFqW8HHXEPbwahDiXF1iucuxqdsVntYMUpH4kmFYVJlDYLWrEMQVc0u+5axLhfJqisR/hFPM9m+/QCrgr3f5BJi7HIcejPjbT+Q1O3MtFjlFFJJKLfWMwYi5uI+JyndCnwd2c34MCt+hr0o1ff7OpBZZtiYn2xXnMrbhFKis3srZMVdfxENJVron/rPFd3OaYwUvRhOuKewTXc+KENUq2yiS7jBfSbdsJIW8HnP67nnTGi7uaAeDEgxSpLE/EpgAvxBqd0Gx40A5201gE3O0qQ1c5OBV0cJsGjvcHBwUeirgUuXfcwDLFrez1bBqnMrGhG5fATL/XYW8qMTPMEhE0UDWd27DfVZOCWWcWYegrb2UIFYWI9ycoJlPMeKJJYkyzKfNhrUNYVpWi1D5c5kBqH6vLa7jrzHG88jUvw4lXfYtFNmvycJdh4n08+bmn7IOXrxxk4lLAZfEo6EVIRlNs7czhFWWeKeWpKhbUSJ2FSyQgqRuJFGTbC0Vcttyx+BKSHKjcKidIVVFkq4/KzNzIjVFxGevXve4e/Pt/9Xb4pzdqEYPoDU74GVMQ8yTUjAdL5upw8pZjPEvYmYt+L4TvB3CJ5xn4sD572ynQEO1LEaUpClDkLcM6K41ib68vA1/wpCw5t7XTlidMgjNZ7KMoantHG/F3hs0nd/HjP/P/4HP3f866WWljd2CH2upQMfPXgas8wcvkOQ9OlbQN97ueYA/pwK2qxOZGM+CPqDjDgTLdU+y+SqOp/c//8Z3q5H1HBcuuOPBhUcOn69XHz/70L+H9/+njmE8KIR6kxuC1r38B3v3Tb8PwaBeYP11jWXUEclvf+Nffgc995nE5hrBA6jseXA4GTGVO3ntMv/fnfhCnblutRd+SA+Pmu6e+EARGcYHAs9ja3MKVrZEs/4XLE3zlscfwgT/5PHZ3iS2nq7LG2vM3jVzXDt0APTp12UHP5pIgwMZShOXhQPVYtA489NdX4XECoTXWuhraHaBUG3Z4fAWDNa3Ce19tdX8d5ZVH1fihj+PcQ1/G3uY+B2TWgVFqHEsmbhEXUJGLkhm4WYFEkPAG48LYzXSibn31abzj7W/B2kkXyCme0T3bCP/8jZsYADmyUIxsb7OTjhMu2Wbm9TbDEL+CrkE6cXlQbLK8KPBy8BKwu7Bx8LpL+M0PfBG/+r7Porub4yyzz7WDo46PE9ESjvTWbGCtWu8doU0SPb+LqsrguyGY7+25ISbzLXGf9KJVuW8a7yhikpcHJ+w8HWGeTVUUDOz+fFtF4UDctqN4F0WVyzl/HHm4zMxDz2GeO7bzHDvWYL+s7JyqU+iyo046ETVlGY5tA431pS7uuf0ElvseBl0fq+snEQQ9LA2GOL1q4KxznH+tyan2Grw495cAdqfCk7sas8KFl2/jwuYI46Qe2J2/OMITl/cQZ4W4xhS3haLCLNdIEnrSFbbHKeJZLs3MAYtzyrE8flOwdeSIWGfiEsHfQvl4u/HLKcoACJX+p//w29T3ffcrAHUZ8FPBXlt9QgaPsE0npYwoe7CK4xROlhnY0ocyeyLqyiA0A64+dgk/+94P4wN/8ClLV7MDZtNqpGWCn33H31Vv+wd/A1hh9+uoEfeJr9mU1iwEJwAei+Sz2rOXrZ3+MlPhRJ/LQ9WV5d9pvY2C62dX1qkIufQtOsvALMDPv+v9eO+vf8xOpjTb+4KnJlfFUfTSeoVDR67kuTrixOX1RbftotOWh5eiceLC1GIFhVumD/I61UKafyi4lYoRdLzOYThRrSVnLCW9mCw48HxcmMyePH1Mv+173qh+6Hu+E+rE2o2u20a0PXDiikuZQbX83hS22Zm5BuX0YUuFB++/H+/51d/CH9//ALY2tw3xsHR0OlI/F5JCU/VxjZW8YMcGilQS+aXFaOdaSquU7K0KGgeuMNto7RR3naSgExDNSiFXGR1P8p/iLy2BXDFJM17r2goTCkJSsLfinuUUKeB7Kp2zABvYipxH+vgcun6V1mSy0HqmaWnle1H64usPPydTrg7BIIKKPhtbaofWTO3QQEwRvRKnswjErZO3vV5RmJU+iFqM5X/ldQ1FW2KWF9HOFFscUxHVXIODjSFamgOfg9e2Au1zCWSHxV/lkImiSuXQR1cLBtyCMq5q5nuKwmKZBUQxRlHcLbTrEjIaCKC03u4WxVwm9UjnsvbrQj5duDwwCqrKta1Q2wi50G4Q0LXfQGlqQzOx281lYBJ2OtipDg9m90tIXa4HZ2nNbBxZUUeXO5r/u8M+Tp9YVbeePaJ7HWbnKlDZ9jxfLQ07GC4N0IlCJEmM7a1djCZzpOz7YLFZsm9p5abzkcVGB5a5VAxWlaxb4pa5X4uvUBy0dOQSjSlOXJIPlF9fp27Ewn7Gya9TI5Z5HOUhpCrlkGHYjJjHMIJ5zgSvLO+bJnVfEpeFovB8jGq6I0Izu6PLIkaRxYI+5rFqtVfgZS++F9/46lciilw8/NAD+OSffR4PP/K0TfZTrDqenMtIu9gj7FYFJjceMYBmFheIY55dpBfElpoO7qriTNytG+GsOHXJBnZDLSJSner9VQVcQk9LxS6i+hgaOAyrIH46VY4X1EcrujEbrLLQlq3mPs1XETWpKM4qY2zGc09z2/UjEW45DmnFTzaiEiXKsTnFXLpW+Vib4c6do/5NK2la5bLTjtE+zuuCqz4kpC4ijb+W3twuUxSEB27ZVoBddOQuOncpqIZ0BnD/yjMw51eahRuh6+Ym5evN7IsY5PazsrJURHlzlMrll4x5rhe6aXmYsBY5OxBcT5l0bnxXW+4kSclGHxnli6B6M2G1FWRbdy23cPluRBezq5+tNY1guyjSEi1cV3eenXd7uLbS5toSMdA+ZgyNR9wyeJQQ2oI4ZgXRQBWaucO+J8eGrCidWcJwOuEFwC3zylFWcmvr92PtWXgB9TeVwhVNaM8WYiXzXQTY2oUquHZ5i/o+EUhJLaLpmEjmBq98QP85EG9vItweiLjt2m7F3JsJvNLNeSDgOtqr821JzOf4iV+tdQEvXL8ZRvmG9b34mkbUlrk110lb1KvFxgbzV6+rg1jdAxcuDUl1M5t0KrmBrahh1+eAA4xf66rlWJBREzxaMmOZrrZnXaQ5iuv8+hz1WUKvNHR4/G2EXCHv0Sw7N5KeX+DYkQ5uOz1Qx0+sY2V5Cbfccgrra0t47IsP4oMf/K94/KEvYml9FSvrx+V44AcBesNlLK+sIUkSXDr3FWmmpgP3y5//JLa3r8LzIkzGU2jNLHY23GukhW91sAS6bQs2O3hSgLXW77IZkgd9NqHw1MqWAkAzxKzuX+JvaLJUEKTyV8Sqvp7C5GOgnKDXIfXGiCs4jDqgmM0Gl7N33IOjZ27D5iXGg2jccd8LceXC09jb2YLjeUjnM0zH+7h2+ZKsqzd+25vwhje+Hm53FU889ji2d8fY3dnFM1emuLhV0likSviW88mDHNsGry3NVY0ge/j34i5eFkTuckynrl9vXvvVBM5n//j//71n0ZUrhwLGJ3CO67tKzvEUJDhOJT2BDTY8hrBZIQjgah8dfxUzndjB6YFs2MyyzC5vKc3NAx7KvmvCPMOpnipHe7Nqv3Q6R1c71f61vUz3lju+HqDfj6sqnmdVEEVXr+yVpRe4ndV+OZiOi63EBB1fpWlSBD2TxSPd6TN/1nVUlUSdUMcJA208iaDIc9PV1qR+5Lb4ZISBUxWlCTxNkgiLdIJV5v1EKvN3lBqY79ROXmtsGJC4YIWQ4TiOInZZEW/cG1h79IzZd1YkOYetbcNVg51rrsxbeZLyBg6GXoJxEcn/ndbZ2m4CPGU0DlqyXSjyCr64uV8PauE3zr0akUyBlWJCi0OeFXAjYLmb1aItnbYUaw+jk7seMG0ycV0DPdmC7Q+hJnXzsHEZ4XNdvOXiuaiwXE6wvcNxCutXDnS5ico5BhVzvObDVWPYUSOeOAaqn9ViGGM4kj2Y/QKSxySAsApEKB9s/SKO1xVXOYZ4jrVZqhQtxGzu95esE9qsoj1QDiqBVbrTHDBpHkv1iZUIsZ+p21k3cC36SxniSYgTRx08/EhpL2w+WY62S6e3HMZFppm04zY1FV2WHovzgu9l814t3DYXQekP1AEe+eABNjcS/eyhKk/CcZ/msQ4qPGbLcaiUnjQu1AmsHcAJx3CW46pc6zjBXX0c74SVqQLr+bs6iVfNlYtXXLubCybEc/tsOVPFFZYyDQh50Na3/hnXmu5cRXZo8rGvOMY07p4tu7n2/K51Zz32ZCqlU9s7KnE+NouVimcTYDbVarpvCbUqZ8e0u9SI0w6zZmNhMKkytma65Qj+mdF6kxVpBiN6xF3OjTKJtdW+YxO6FjkMuZlo+2SdIyoIbK5WLhC3g4XMW+mRZZQFxdpWvK3XudIBtwHF18p7hB7MnCIbByBsrlRQ/S7cKMLdt/dtdi9tXXVjQxXnptpPqqIfeOUeZwHAKCmc8uoU8EqoeFWEPgQFNONIKNi2F8nB7dVCLZejQSsrRgq2mwJ75tlsur6GancOKw33FtXuGGpMY46C6S2h71orx0MA+9pXJOcUpHzlpv6M7lRcvYvI5MV9wV1dQbnD92s/WIH3da9dw8T1MCgLjEhO2t6rl7XKJa+W8zTF7PrKPcje5crpe641pgTtTno+gqL5h3UK5s9Kc10tXlK4L+mM7g4OhOB+quw0BYy3sL+SYJtObhBpKbpSfGXjuIfKZrP6+XTACrVk4UJRtZpvSQOdDvpQ4bLUtlvxlmL0RuhZGsb2klzl81mdect4whavTC0ocG2Slarf61lm2x5gnBc+UwRcOm5punOD2vlbGzoFF224rXJtNA5lwxp7M4QWAXe/cTrySYs45MNZt4sC7g3flhOdhcEdBctF8Vc6v9sBdyNotq//HxFwF8XbVpRt35fFcYq2Nf64FlVvJuK2gi+Ltm0+Lt+DuGPm4FKg5WN9wffW2aeLDtz2KMrcXD7G5zEXt72f351ZuRR8mefXIppbBy4/K3RChHSDaA+hsoLXc+mNkDzSet9PKDAtuGJ5Xy/oysDa6XXRy1LjDXp1/u3assb+xDBfVfm+snlu8zxViWJeQiXiLC8zZljCiohryoR4Rh60eMASJy4z9XhpnbjEVBJ1e5I5JNqxdFPM3MBmsz3F70XccCfoIdKKLlB5fNtx7ahKVDDoIFxZFRH32972w6D28tAnP40LX3oEk8kUyXiEdF4BtOM3ItWUB9RW8G4wynQaRV6Egjm3RB45jlVFrmxnYLOyUrvMpm2yc+lGJQKVbtiBH2KZB6xDLtzDDlxmtybQGNgKU4oodFhJM0N9oQgZWIPHmdNrLS5SzNUuYqvEGctfiwLuMS9EqBRuCa4L4IOog1maYLU3EAGXQi4LFsfg3tSJS8xz5AXYzBJx447KHDNuE0ojISqn+TwuF1GdgWbucd1IkdRseOSKxVJ2ZAp260D0le9Ssd+FruMAWVW7cOmhaRsH6O6lEMjTw8QYEegXORCt47ZkUUJrdMpCXMl8P5agFvHK7X7JDGGuQ7qi2+fwN0iKhPmLgtS9z3Nxa7eHrh8cCMSTJMZmWQnaeer6dttoRTQ6t1+fYiKzkvPUUMit5okIFxSjep6HeZNXlnR7Ogw8BMsDICIiWCHeG2N0+Qrm6QxZliDQHuIigdUB0YdEjVm3mCu6cr7hxS/AN7z6JTj+jW+wyKaSh1tNd9TmI5v24ccew+b0KvGD8p5h6GO2N5ET1mSeQ6V5nljlSU93VefoUMRNKx6hbjJpluWvVGwc9BzYOScV2lpSIFJJZRJkG6Fgyvoz9S//t+/Hy1/+YlS2j4989kkpgtx6FJiMRygaJPnu/gw74wR5PsOFyzuI0xInjw3R7y3hnltP4Dv/xmtp96+LIv4Qaj6q0cnENSgP9//un2Jra09+k9UjG/B8HytdjeFwBdr1ZJJN5OGwH2LQieCxoyFahp0l+PKXvoif/eUP4+P3PwCvMAiYJ8uivmX+XsgCJUWUumuUglNVFSUrUgtdLCyhOtpVaT6nLMLmBu1wgO9YPLh1Dr/5Sz+J13zLy6DEeVeKECv4XifCL/z8+/AffuWPsLc3FWsZJdNvfv0L8W//2f+MwfEO1PQpwF2+QcD9zKcfk/xtR7LRHXFqEqJ7OZviD973j/HqVx4HmANL9+H8CpBbzLIu/vD+x/CHH38Qva6Hp85dxAMPn0ealvI+gXZspJlwSruWZK6z9kvEjhTrQt7neHRZoevxfOBgxbEYaq1OU0w+ugIc35DBG18/CBUc/6z11Y4qsWY37lxX/bueb/X62QMX7hP3fxRPfP4rthjNbV9YCUbxvFJYR2hdRWEtuxoThiiaEnmeqfPpBK/+6y/DD/39N2HpBJnTe0DFsfJCYyPT1ThZcpYYrFHv4nQaU8xnsXg+BUiio3PbJ5bEADnJnZM6A5iFuqYxSV7L6zzed47g/e9/AB94/+egd3Oc8UN0tYsjjoc7h6fQ0wor4cCudzeQxDtCiSjLVAVeZPMiUYPuupw1pvNtuc78WxYzu9Eq8jKV4kleZSBCmQh8OfcHfbs721azfCpuWo5XLpscF8oEU2YdcoIw1JzUo4y6OHt6BS+6awOnTx7Hbes9rCwFUCtE0dBa1a8x0YqDzwjWEr9koJgX67KDkuuRiGkOhkiGyAHGkHjDOoO5jhy78UKHKQ/grBGOR0CewExTnN81uLS1j51xjkefvIInnrkmcQRJplGkqc3jHPuJwf4otUVBvc5RFHdL7Vsef+hQ48CY8WRaGdx+363qXf/4b6kXv3IDyLm8EazPnGsHiuhsEdk5L20G2PR1C5OKbV7EKvM5nMAH+PSnHsW/+sXfwMc++5itCi0uail5E/M/cPC+//NH1Wu+7S/Vk+Lyav29KbSace1N5P4oRUo2CHBlSRpdfVuiHyiaJLUj1WzVKHe9BGhuqyMgY+72KqzPXF4O/o/i9379I/jZf/0b9qnzI2aMW0d7RvNYzIK3kvTWegK2gDBc/CG4r7ZO21awbe+TJirxBYqiqRJCMRVUJOfriqmilqPImS2ttpXyTakyJfnIJYqJc+LUUfVjP/r31fd917fCLtNV1IjXXIBGrJX9r73eunPa9dA23rgU3NmR3UF+JcGv/c4H8R//0+/gkUcvEDDBwb/ld+axVCnPOoKLpahPALBrc0Wh1BEPq7W6DhdUyvhCX9Qms4SKK0vpvtTKZoZgd0vHJ9ufZKLNdGP+3hQpSYqgU5dyMd2zVjl5SSaYsroRWB1OqmLtiZ6jq4pCrS6oIHO8YCqb0JQFVUZlLnm7is4yBTXlOQDW9kxlY83BoC5UWehMu4QR27phT86wXOYqJDFFu4av93kcpPBsjMvmtBbrXDjiEOb7UxCQWFnPGEXqjNxPgdrvUFGQMUQFlRND7CmqpJz4c4ytK2KkXVOGrahLgZbZyATVi2P70G3HCylUKorF9TZkldFO3QVHeb0RjEvl5EqsOZUWZrDX1YY5jkoammxA8ZwKjlKMQxFPeeUG5oCcVCZausndyLBjn/uVY7izUI3xrC5iVkEpb0ooE5+nDIPar4u5h28v7iO1yAsbe91qOOypO86sO6dObqj1Y6vo9CI6XNTZMxu63++oXjfCcDgQYWu0v4/dvQmNFihkaWnEYPMW3bSc8PtSgKWgKyIrRQvipYsCJZtWeZ1ZtESqieAqtVCYji9O3YqxBR6PQUyJoFhbinBLsxh3QbowqiytxV8Kw3mJKo2FXCLvHc9Rzkd1Ji5Rm0iRTS4hL5TQQo4tVXj1K1+Au+65D088dQEf/chH8fiXzyNOjR2x7pRYdMPQeuEAu5PS7MXG1aYo6Kwl5lQzlFD2NVY2GcidVaXjk1MH12SsImntRtxrjQgwteNauZonkVafbxyAC/ZvSjiFG7BkydgBU8r7s3GHbXOSeyD5loHr1txh0qc4qtKuCjyvsnnC4jCxgdfzcrWLqM/QnrKM45h5jpLNejMn7KI7txV0W5FWjpmNe1eydb9u8bQu2Mt+UTsID0Rk3k9KEkVYKY6T/nMTd+1hUfaw85bbwaIIfOPnyJ4u56RnfT4LrZTh3UBnZcHSIJEF8t148egg0ErQxhIlpD2dlKXyqrS8mcNV9ruDtvpnC6+ME4L2dVyWOnSEec/M3ANE8tdy0Lb7Lo16nJ+0gm3CiDRBInPkVt9Pty2zbSnhpkVFwLxxvYC2UNthFX3hkhWVM6WAK1EKtQuUG54ylZWxPd0EgiJ0oUj/oeuUDiIOR2vawLPHQQuIZFaCRaxVLjN3DbfzBPQeVxWPn4lVLo/ipaUJt3mvBoEsWDq53gqT14Xh65L5V3+MC/c1hdlnf4PnvucGbHJLqqldt3Vr+HWRW7YJCrpSeKzrE9KgIY0/tcjM40Sdh2tc5YYiNDOrJ/R9YbKKC5chGonioVT6svz+s1OXZBrG2lBVSNzQzS4HzyHBX4Yr7MQh2cpiqa9w55meuu8Fd0jjYSd0ce+9d2J1uYtPffSj+N0P/BaKIseRk7fCCzoIugOZW0rfAOdMnR7GO5sIe310uj185k/+C5589CHc/vxvwK133Yvtzat4+smnMJkWKG3XqmgZ2gmgOXZlqnEwJEFEtjEpkFbkgWi7cWSAlz7vhNreifHAo9dkDss1WeYZt1FB61MM0ipXFWOEigSGRdVypkInwdEjA5y9/W5xyD/wiT8VbOPrvv0tOHvX8/Dklx+WjN4w6mK8u4WwwybTCjubV5EXOa498xSuXXoaL3n5N+D73/YjWDt6Ek8+dQHnHn8CKuxjNJ7ji1+6gq2pa+cZU1QCRcFWU/0TcVaCPw5+isPu0xavLLm3Qo4oJfv4fwSb/OfZlP8in9t+VzZDEjMsomdz4e+cux6JBDbt0hLgIaoSJE6Efhmj9DpI+iEsG7W1D3+4huOrZDJAGneqrakhjbO7nzhlts/ibTEskiJaX47OX5ooho31A2OXVjpqa3NsWE/aWO3hyqVdE6LMZtqP2vsubs/gLg2MubqJYD7LM+X6PZPG42jQ6w47qd3ZRxx2I8M4o4UL3cZBkZa55zs1SjmtUr/jSkZumpRp0JHEs8UMXFXltiyM7au8mno9nzm5dPMmJawzGKr52hqqzmlglaJTI8QSN94ijXmEUawhFkjaTNlD9y0+7qkKS16C3aJ78Bq5z42xPe/Uwm2bZ7ubXs+5XQ6BeQFQpJ2wdqDr6xR8mYVL4Zb/2Wckz+E8mrWTfamvGN0HGzGw1mBVFx2+uwngWTjxNoyOoCj2YgV2OoKrx7C7CnY/A516isyfXgZMfdhwD4ZZvImyWLYKE/YyG5jxnGzdWijiCm/EWnHAFqOmaMfGFbpxe0p1A9ishArp2uwatg6wfVoWinVjt1QvOKn10dMJVrqRjE3nWYZTy2v48CfG5rGnL8yKLOktr3vFbOJmaZz1tcMiWt0cIxcRcWciLh5cKOB6S802RNGW83VeCLxYb9y304X/JOgVcNyLqMpT9f/qNNzBJThRaKwXKvf2CKvHYpXnRyuKo2Y6VjtPz7Q7K4wZdJW+I5KKFX9jTkM7nciW80Biylzr286GYyc7sbjSjJ8Tx6TceU9OH2ZeoJqwYZueiaDqv6irEq/SdidG/tQzCjMWsdcX9ojSKkN3qWdtHiubtCo8n6Ig+OKDdc7GyhG7Pa2dTpTEC5VnaqftwUHCoMr3iUhRTpf562PrOANVjJ6BOzyKcnIN3tIZybeVcbiIuDVG+eC2La3TW1Ii3JKOlI2kq9mmc4nY0StD6x87o07dFxTe8YHXum1nW1Pp9RylpXPgrs18mJ0MNiBOdwCbzGsBlU7aYYPKXRBp5Wu0aOXZDE6/L2MrP8tQ+D46W1uYLa/AzB3Yar8Weinq7k1knUuubORjmNDgkpNuiX6aSmShza6f3yne0nlLo0CLUJb7gkAiDKtJLSS3Fx11rgvOLM2ME3H/kvTjjPlcJZhmChc67Vi3k5LYoiiG1u9LlDob1CawRYlgtotycgWmmApmmZZtp7MO4/VBN22LUnayJVTBSDKH2wt3hmVd2slkfMOx1YR9dFHYGbzrGGPm3YrxqBZyJYuX1/mZXGrO/w4hk6NOB0NtbD6f2zyZqTSeKZ7/jYnonhAsdZvHy/emgMv3ms5mddYva9SMTuOlmNe5xaQYEojEMYYIuPXns3FRqJmsgHD/P3AVNxm4k4oDn4ak0DhvF0XYVoxtc2yvw32v/3iHBdxF8ZfXF7Nz676wBum1IOzesDV8jRuHxdvW9cqXUbAlDrXNuqWzlt/xZv/b5abARRQic3CJNF3M0B03r128v3XgtlsHX89C8HM5gLl8FDkPhMCFHFy6IgL6QJxAHo4cTjqUiLgUc+mUpbDK6TGv94OerD9mh1Jw44WZuLoRa4P1FR1OZjzkKR0GKCczObiMi0o7VS4CLgsSaZGK+4sXztxjWtfdyDomZ2DJAcKHLlAWyflZq9rBhufa3HERsIvalGqWp3C8AEk2R+vEzYOu7SuLsRfauEp1GWhEwyG6/Q6+40ffJiLjJ//gQ7h0aRP5eB+T6QTFvIKZjCkoy3IlRSolBi4LHbiO36NBCB1HxBtZ7tB1rcnmyqkKzOm8YlczXbGcLDLj1ZQ45nVE7Ay0i1u9Z7tw+T4UERW7HRqBl0X8rtbizOX9fa1B/EXZPP5EI+BeKXPwsEFRlRc6S/iZfa+LVVULlRu6Fi3bbeWwkCsoMQWEni/FjJRoM4d4rBrf9nRZSjMBM3EnxVwcv3w3/nIsTuZEbJeFrJftssLAdaQcy3o/hV6KrkwPIFaH2GXpLKfAy/6/Q+IhxVf+znTkFqbAKpsPmCtbZhiwk1a70lRQLwECjgLmAAAgAElEQVSjLWqUMpHJh5HKX20XpnTcNiiwMOeZXPJ9eRQixvmE6+FMtycuXGKZOammiHuxNOKiOF9pjFn3ZqGmQZn1XM9SFPa0snTQU7i1zKYsSkt+U8aBmO+rbi+CGg5qAcnzYHZ3QVGU+Tr5fI75fCoNAhS0c24TzbFxZeUoXnTXGbz01d9kN172SiJlbxBxH3zkU2p7PhNnBzHO49FMkH+8TPaTMi9ZMGYiFFmRsWaBsTCkTDYFjmaF8fPYlc7kJ0uBVjlW2UrNrWci5scZqyqTq4w1GlgTFzMV9hTuufu0ms9GeOapq8jzuqDl0KlHwg3fk5hoTmiJz3R8Q0hfXqTIrLF/86+9Wr37p38YwTJReQVsdwmKQjYFSpIsw2X85dd+Dz7z+Udt6Lq129hY3HV2A7ecOQHPD7G3s23LLFe3n1rBybN34LYzx2Wyfu7CZfyXD30Kly8R+6HhO3UHbOj4tssjm/apB4iAKxV8usArUwlfpA47lLxv35aO5wZqVlbEd5qu63udSKl5kmFUjfC3vuub8U9+7O9Bd+nM44CIha1QXMTveud78Mu/+sd2sp+IBMM3fv3rX6j+7Tt/DIOTXajJhVqEorvY9/DGN/8EPvXpr8gxg3/c/rh8POqMqwTv+T/ejm9/4wuBzhjIXGA+AobH8ZsfeAA/9a5fxdUr2yJEM6+a+54IwMrh70BxVhEqJ+BXR9tA0IbiBlIhYwc1iy+uZEH3XQ/dMsfRqlCnegOsLi8jP7aGeb8j+0HgMsqWVHEWwRMsnzyC3sYR+KdfICJuee5zglH+0heeRLE7NUPDVHGjMj+0blko3Q+Qz4XYIPnZs9JYYu+3yhS3vuo4fvzH3oKNjSmQbYkYVrsfBRVRd5BMXezuWuniv7o7Q8zORzYHjbaRESdCaYbdd0S0C7Z1iNMnQtx+egmDJR4zG8wyB8dN5xl6p/Gj7/ggnvzYeRyFi2UvEPftsWCAoQJuX7vNumzgYRZ8Zw1xvC3nJ4q3vhdZum4n800Q6ScO3EaspZg7IUY5GGCWjuD5feQUd5SDS/vnFHPON7MZZkS6FwnGfoXZkot44OLk2RV884s28Ir7jqB/8myNd3LEulUXzWg6oODJH5Jzy4KMIANk7KKj2Nhgo7urADs307QWsyX4lN2bnO/1a6GS+GAKttzYuJ/R5c3H+oJZqF9Pxyn3Cq8W61DVB3bFEureNi5eM5jsXMF5YtmuxfjSuU0hAaiqZPQq5gIWZF6gg8DLURQWjz+9g9tvO4l3/dO/o+58yaD+PmoJcIrGMUyBlZNDLiM7Kz1YfRQK1+rWJn0Mdhrj2pMX8Xv3fwn//tf+FE+d37GeIpqOZ6R6zFeaHN/5rS9S//wn3oq1e06Jq1tVO6w0sHP5IP+2bgRYEGpl5VJkbPJ26TqV/G4OcDeBNAbclVok5/plPrJ/jMzpeiAcbOC3fuV38XP/13+2ly/PrXRSK79kDqzD1DEWKXnklcOD6F83WqAaLLIIS8L3JXyJcRz1qZ2CX0yhFlrur+iVthQqayYuhUY6mAiWtLbS2uScHQFehVtODfC2H/pB9Xfe/FrYAUVqEVOvn0IlN5qLxd+9lDEJz5v1Blc7cWSQT0FbHLYsgiSwLqklLj75hw/g373vt/HJT3/BjsaFHH+lu9vxS0fcdo7hmaHGSEt4oqGriO/kM+dZhHsov7EHlpS7FXH+JecUKqDQqCxi5boUbz0YO9Me82B0h+li4tpSNm4EV65fMj7IrKaw5FrklTEExCJTPENVzNYtZ+JXq+gGzOmkpehKwZwLCe3kmSkko7eGiPH0rzC3csbmz8J1zxeIINy6cStN442qJGa+Mq5vKyd3Jb9XRF0uowejAhj5fBa+O6bk95HWVF+8L/WaZ4JymzvreIGiEChuXaWlZ9WhibsRdR0vFFGldfMu3m7fJ2VHjYiwDpePAqqg4gVnLZ5i0TeynAAKxqe6Xp5TVa8qGzhuJR5dOo9dnvysdUpC2FvvbbPMlAAlnZT6G7eXNlfxupBLigpH0LkSEvOzkMp9M3OJbp9r5kKXquNU2ijPJIZZ0jdeWoduHg3MK77hPucvf9O9zm23HdH9ni8ORe7Pw2EP/W6IySzGzu4ISWZQGvZJ11hMCrjCnOZE1w2EciExi5wf5AUquij4GP/oIqdsRiGXr21EXHQjlNNEYgO4zRXbkzqagcV5um8pBKdJ/b78DObpNgKuvM90T5y3VVUIRpnu2zLZQ+QUuO3MCp537xkRDR/83EN49KGviMuy6/sYBB27F8M8eCGtLu6zTbE++TsMURbBVutKeY5rKAUz0NO7QbQVZoIhdJ2MTzYBs/+Mbkej4YbcKivJv6zLSzd35crcU6FTZUXheA5FXJ+5uWx6gEbo6KpyKIMZ43DLKvKGrsKtv8HHtv/p4nB9ceXCmDTPU+tE/YjfXdZdI5guCrPsPI9CEjLKG0Ta53LTLuKPn+s5i+7fw9fp/qWwyqI8t/PWJczntY+11KEbsMYLzts297MWf2u37eLrF526dW5t7URunbc+8/EWhNvD+wWFVZ4aeMwqJAovlcn4YbGW991M2H0uUfe5UMjt59/s/fkYM20zC816LX/z3FTNtuFw1EBYS+OsLZxZmh3gyjzHMd0gKB3aEhcufL95XrhlPmejiTzi26qkrD7jNk7XgeTI1g4SFrE8pSpCz2/AKN90Illn4/qELMjYAjZk1yrHBpznkfYibVtas6xPDzrLc22GbY0/5hmZjhl+lSbTVnDMfOxgLTaPcfkP4ZMPCDRfbaZb/6LX8crP8VxxsNYO+VqYvY5MvgGdfINwy12T64/fg2PyoHapiBuXDXccixOtzAzIwHjamqRgs5KFF/UFucr7ONlKS093Ao6UA9f1OCbm2VrgEvV15hJr8gDYxVlfFrNxxVnu8XRFyjWbWwwiv8LRVVfdenYFJ4+v4dTZM1jqd7Gy3MNsfxsf/uOP4Iuf+jMsrQ5wy50vlGad/b09LK8dhRN2sHP5GYxGu4If3jh6HBsnb8FnP/IhfOqPfxt+NEBv5TjuvPcelMbBY49dsJXqQrPQysKo24XLBg72eLO9jC1NftfWllsFgpm++RtvUW//kTepBx6+gJ/7d39kJ9L3y+1Bi5pdFYws4W0ymVMRcG2VoUym0qi6MrDq9ttOi8P28YceEPIbhdg3veWH0B0M8cwTj6FgfFSa4ejJM+j0B7h87gnE8xmGy2u4eP4JPPKFz+DIyTvw3d/39/Dyl74Q4/EMV8e5RIrt7uzh6Wf2cGk7x7yKhCghxwLGDBxy3z7XfW12botQpjv1a2GGv9bW/Bf1uMyQJObl5k0CB9vdgtO2/S7irPV9VF6A+cpREQHZWGqdPhQjWVQPKh3D6h4oBhlnVRyg7jCyA6djyixV03JPYyKnVnSrTazNXEyrPetsLBliZHI1wMz2dD+cmDir9IDHycULGyeYz8phelmiE1bWpKVlDk5xddtRWWboyI1zG/L/rHI6kpO7O3KcwDPELhfKkQGlW+XGMaXNvA6jVjirYNI46LSVc1mDVDaVJQDWhlVZpY7rRFVRZY7r5KVSNvLVftCF7qzB9rsw/aN1/uyiMMv8ywZ/TAG2dd62Yi33LQq1zJnl4yv+HJMyPBB5WyH3IIeWA7ZWoL3Z/0Xkcevg5fKYCuF0jjh3RbjVMxIxDOKEQ98ctteDGu/XomywcV3AZVN4KxTT6dv1oMaz2n3rnSByF4inUPxdt3MRx6ruBM5sGYy1tTOO1/fYKQlLe0WXOYdU8y3srLKIi9plKyJqjeqv3a6NO5S1SVGkFFQ3FEdmfdFQftdYMoZVx4gg5ab6Jbcv40XPd/DSW4/j2miOT3zlPEajHJOdoXn0iXNpURRB2O1MGY6SzhPO+GuUujcUY1V94f7fopO5sKSw1fxHCrZEItevo0h7qXHfLvxvHz/YdjldoVrQg3dk3yg3hF4aoOrNFPthrA+4u+dRlMuw6MJNA2O7meY8BZ6noluWzRCBGWPHTa4YeKNlU6pEmaVE6Syweq+Pcq9u7OEcUXlZVdKB48C6R0qD20p3abhcMVsu3p3o/NzIYk5uUz3LUhT0TMwd3FwXb2tnrQ4LqzrDpgBDoTynG01oUs/CKLNvkaSeOldUsmtFfC1GorZU823o7pIIu7pTI5R5/NckN2hPmZKVIfkSkNxbNohS5OUcYjY6EArpiNWnBxicOWPWT/pWBZ46EG4zErdoJM9QTSlKK6j9FdhgDKQ+bJrDdBuHrUcDdhfwC7hrq7Bkgrkkr+UH7tsoCm1aGeFAdWl+Y6MQ3/fgouCEKzA069GNe3AQve7mtTnd5hlMMofuMJqp7pV3BlHtwvU53nfq64ELd2Uo4u0iRpkiLx93hsydppPUEQFX1s18xk7rmqzCtbTE7hMX/a5rp2WpRFCW1xnodCgOY2+WIJju2en2M8rEW3U+rtuB7qwLTr2KaBqh2bUPb7kvyx83grLkyoqrV9v59EYB94bjdXNDBFVeaFwSagq7XkKZJ/BClWQRmUyhmeJtPJ7A5FOkSSriLU1FZbEKJ5oLKpn/hSDnBJLDy/dqhV5BM7OZjDWefC7XKeBa1m8KEnJb4swCOpnjTS7bwrhTHLhjinrNpsnGmRaj3P5vxVjebsXbxSwYwXSwinMT8VfWyyEHLu+7Wc5t+/qbreTD91FgbV23rWjaPmfx9ldz39I1y+k0l719TfufTlqKtLxN5yOFXSKSDz/vuZaBbl6+nt+dZZ8OM2ebfF0Kua0buF3mVsQlzEW5HUsRN7Xa0pFbFAkq7Uku7iybHThv+dpWxOVpvrPUhzNPrOlGqpjOrdvvKt7OmpPKNC+0DJCIiZTiHw5E3NaFy1+LmFvmmDpuZIt8qvp+F0k+ReT3sczc0e7A9KucjoQDEXezKOHQ3dQIgr3O0BIvs2+VLWypE89BMBwi8Ax6SwN4SyvY39lFVVibzCYqG+0hTw2ypJ54te7bPjOBqwxuTu8lZ5c9BKZC149ExHWIMKM4UMSCWeOum2tXXNBOGYvbh2LqirJYC3s4aktx1raiLHf0WSPWXikLHHUkKQ50v1LAHWpHBNTTrovNhcfPlSWSqsQetIiqqXJExG1drRFRqBQjtYO+F2JZSkYWPS0AQ7kMow6mjSOXTlynKOGGIbZnE3Hn0qXL4gLF5R0ihIn5LDNx4XJ3pThLFzK/T79xDM8rNi4QvwoRIvhZXAc8pdGR2342hYsuc9QWdiyKz7JNucTQVZL/yaYFFkJaQXfIgbL2MOS86OvZUWUdaFk3i5W9UWUE7Zw0jlwuR4tkJs6U5Wqu82XHwVLUQbSQiWtcjfNJjj04GC/k8HbJqudv4Eh9TLJunShUKk6M241UlhUI+x2llobiwFV7I9goxIpnwIYEdtokDVp5Pp8gziqkGU/29ZLT8buyMsR997zWPv9FK+rYK15j7c7Tyjlyu52dO4dzn/+E+vL2VNzQvNCJm89qvB5duFVSsPDLInGVKu151dzmOtI5BwriqqovdN5aODazWnW0tYlRytc09QT0aBhXFc68ogmJ3X2KTeasrqtpmTgsufbF7a/R81z0tRKEONfHnuvZkdJqHBfWcVnFZtNGjp2iND/8PX9F/9Tb3wL0TS0OcLDDE4w/hN7bhlk+hr/6prfis5/9iqW4WJNJObjmds2b2gYsDDdIVm5JzNiumOftBojcSFLDW4db5IRq4PhV6Ls6rZQqyqT2M7BZwAgtk9m2zP2CowT5xwICNV2VmtJ1oE3AIqIy9CWjcFI8/+Vn8a9/+q3oH+uJuCkdS9MxbG+IP/7gF/CP3vnLuHxpixmDIsq/8fUvVb/wz/8nDDfoBm2dfhwoBPiH73gPHvzSBTkWiKOKBa20wtbmCJP5FO/8yR/ED3znq+CGu0CcAEEIu3Y33vcffh8//wu/id3tseScE9HKERtx+7zINl4LLIbyF8EgXq0VycQ6INbV1ghcNnHwKL0Mq47bCie7Aww6HfR7HYyX+pj3Q/SHzCdWMM5Zm+fbKsAYq2fOoDvowz95j632LqutLz+IJz57zmaTxIZKBBUUSx3kcQHNhhHDbFeSJrifZyqvcjyTzLF03xA//U9+AEdP5MDsAuCv1cIh9/wBES0av/r7D+MjH/8kptMRPvXwJWzu0YHJSBse52q35fVLjV49fXINb/n2V+F/+QffgWi1BLJNIKaDkp26A2Cm8V3/62/j2hd3cE/QFSz/ETfAbf1j6Jgcx7prWA4HNp1vqY3BSeuzeSTeady2I3TCJTnWXHfgjhCFS/C9rpzrk3xWu7OUxvbksoi4o3yutqy2T/nbauwazIMK63es4k2vuBUvumMF/lpYI5+okNKNzB2K2bAUnSmuEQFNuYsuUB595Fi6YEghO4oXrgBuCxQm2YUn2W0UbymoNYId3clqUIvEzBGu2AFMbFMF5E7t2pUDklOHrvuFrDPJIPL4Pvz+PPssHqELqHEJJGNMpgrXxgBzKXuhh5PLOfZmGm/7399vz2+O1Xve+f140at7wPwywDptj3RAosjpNueyEY1V44lE4MV+/R3MKXzuDz+Nn/nF38XHH3wGRaWto3xxnktXqpwDlM3KWL31O56v2GzRu+dOwFLAncD661RowGJZva4IzuWAukYFQ7OzO6jx20QnV7tQFTE+PHtwcFvAekclr4xIYeufrJ3hxaZ4ZZD18C9+7r147/s/bOdzxxJH6DGDktIf9UAWcpvmwvZ/Kx4Ya6SIyWBcHllSySPXjM2U24ZGIBY55RgmpFvFEQmfw2klrzNBmM77wohOw2KgqpwcL33xGfUTb3szXvWGb5Ec8wNE8uHzK7H0WY58ax+PPvYoytLitjufh6VTR2oMmhxFmnkkn9sM9pVLV3KE8ZcexC+899fwG7/3MWxuzm2lhHwgmxPpK/wm3GIqLbnkhh7HyuoykFkmM4GNfD3+FC0SmahizsmhdZ6akkc3eadUXDua4doisLZ5ue3/1o0rTimifBuXrDhoGwfuIv44Y3QIhVmlBIlcaEILjQ1o7Va6ohPXsxWXk78lFT2eFL2IlAo2zFBO4zZIVKygNlWZG5b9LFPxbFq/P3F7VW7rZOVK64ICL9N5+XpSEujcFRcxM3jLUisvIkOBx3PZkynOUox1beUaVtcap+4ignlR9L2ZuNs+nruBdLkHQvSxSN0ATlW6tLSxBuBolyfGgmFTruM72lSmEjwrFW9LiLQcpuhrI5tVpCFLgS7k2IEEb7RZuRwta01ade3YWULO9hM71VHls3LQiLmt83YjMHR02u3Cq4hhPuIVbul2Kt7mZnszh+5LXnyb8yPf9wb3xc8/48ziVARSOjJJcKFA6rCZpBPSPYO9fUap8AjKnEbm/9KBW4uygjImQlkagwURWWfV0knOcyFxyXydJkK5xnyLiMtiAv93QyLMYSb/H2tvAi5Zcld3noi4ay5vrVdVXdXd1ZtaLVqr1SBhZMSmzQZkgYUFYjFewIDHn1g+jIfxjG3ZszA24MHGNqsxtsHYCBiQjSwZGBskIaNdjdZeqru6q+rtud41IuY7/7j3VdbraiE8k/1V53v5Mu/NvHmXiP/5n98p5HFxVjVVQPvWHO8B1rAjmrtRl31Ll25dw7YNXDmDLeeoZ1fhqkPcdekc7rtjHcV0iSefuAazWOD8QGNzK0U6zrETKSH5vO0Tpfu3/+XAFq1nr4do8hRxBZWM1hpxu1M6oAoeZsOtSWPyEHsH7g1oL8uGuvXxQLKM6fnm2IhjrBuu3NPSPZsmuQMr1CYxfKIRXHZoAmk0gyK8zaLIqnSomKd6k6W2W5xKcyo54spN8pGccfrzJN1l4sBPhyeu14BMDo5YEUVP5edK8xrtnzw+u1zdXuztRVQKwHzdacftrQTV3nW7+vxVsfWZgvAz3bSyfmvVsijRC7Ecu1NYhrUizPJ3cbVZ6/scYP4OHeuyYevDzVmyt5ou0Y3L59M9GzlJ7yTYld//LV+/Kr5+tuf16+pctSC95+SxbvnKklHE0SibJUITEpt2KuID2lpA+nEUu0GaNauvpwt3UVUR0bwsNIkQGMUuSzIqj2K+CimySjEqYF5VtFXI6iPbWG1LX9J2IZmVxBeagEBmC5LhIIsn0pvzcZ+x7bjvoW1zL955kynDLkHEicxCVNHWVlxcbL9pGqY5RDPPUnSfebuCS15BIovT6WQuxtNvJ/QGdEW4/PX5tyeFtD9CoF3FI99qJ5A3xcsYkai3Fm+fVcRdJeLIsjtENLdtn5XbNV7wO4kMYzcdGl7hjUEeR5xOS4q9rZxv6kjnw8Zx3yJumywDkh2CmMtGAtrjgsC7mo3Ln4kSJt5+lBtcPLeGi2eUOnsmx/b5C7jz7ku4945tpH6J93/gYbzj7f8B0/1dfO0b34Sj2QzX94+wf/2aEKMSRnawIbNYomkapFmGB170EK5cfgxv/7c/hzQzGK+fQV07JNkANXlp6Q7UYE3plHO/kTTwZIwhq2te6khaUNy+Osl5BcF9l9bVV732QTXKY+aP4+FP7/n/+K5P0GWnZJIt56NwvZCaaNtINFBbLaCaOVrOIcojqHpPrQ+ZX1CiKpeYTo7wwAteii//qq/D9StP4vKn/xA6SpAPhvI5rj91GW3bYH3rHKI0xdHeLh795CfAodLnv+JL8eWvehXufvDF2Lu+i0c/8yiWiyUO949wfZ5hbxljsmhlt/5cb72wG4Tb0Gn4/yX/lpAPFSfelTe7Rj/X93Or5/XCLa93BclTpFt0ObbPlmvL1/BKw/phnA+VzQ2Wa5twbGQenZOIIFVpdt6FVVLoo5uzsqBgoSnisAlMl2BOlTo+ltxUp3K0zRhJNidCBLAxWHzBKPN2cFZRwFCDHF7VLFLe+DjcSWgEpkDaOsGYnlkvfXu0cETMR7VFeXRghqPI1kcT7YZDr65clQmajiKfr2e13j1oSx2llq2lnes2ZP+WdlXI5TxTp4lvFoUq69azvkMgC7HKkaGprrBlPo6rNMFitAas33aTeMt1noi1zGRcwSL3DtxnCLPdJ+Xjm3GB43rD1+IuPXVbyb897ehd/T2S5SyxVweNUn5XCxxc00hTB3JJNjca7B1oaD2Da8fQJFjF20z0wXIYhCbNTNnlAks26otbl9NTC714Ci3OIbLX0MzWEbUT+KOFZNyKgLtYgx1OoCcZrCGxKfI+rpQuRx4jp/zSekSigodia6uJtFWuLLzORkpR+JZpuoY/5vzdkKsuuaOeDc+ciowTqJbXdyUUOkZqfeFLLuHPv/oc7r99w7/3k9fUb3/sETz88V2fuvP2kcefYIKPywb53DZtXFc1iwZek4yCLPau+iOctyvi7R/ngOzcuM5eQrQ2cUjXvM44IAfc2cZYW6kYE+ixRzLcxnKqoT5VeVQTj+SC2nrpOZdvWq/NrrnySAJ1ZHyVTHS8mSI63HLtoVP1E7XMG80oRrTD2LEDmScwA8vdzuSiFmpjDesmd8eHR1p9ihzwhQN5UM1UiseeaB5BIpO4uIDFfYg3piyKKBF4bepgKk10tbdzLVzd/hYcIIJJDzm2IyWNY0bBLvf8iXN2sCUZtxRr2azjq0KZ0Vm28no6SRkRGC6zWlzPIur2zlvWHHv37T3b6sL5qDEbuZldn/mjVcetxPsFkVWQxbMxfEk0OHOdGJPAIb0SAVVwxuM5ou1tuGMHvaFgZ3TdjuDnc2yuD22hIl1xosM6f4c1Phl6CnZ5LBm3dOP2txt/hwivUo+oKuhR5wrlR+wyrXsHLr+DE0E3ieQ9iAu3c9vK8ThMwvl1kAQHLudlVQk9HIkbVz6zbaHKgccGgXCd+zYxcItarpUs2aw3Dfxy6Y6PD3VcHaGpw2tZQ2JNyEeZNFRkg5EfbVLdAQ6mS0Emr+bgyrmFUS5djOCtcMkiDsu+mIlQ3Iu3g8HQ14paUhgbnxvmPh4kik1RdN5OebLq82lZU2ZO7ulbOQGy9RN3L3HJsq6+8a5fJ7VCNjR2Am6PTZbueF6rpEH/Zvet7IYUcA/bShynktHSibQsdLJ4LV3PXfdpn43LF/aibkAUU5AMz+fjfUZuL/beCpPsiDjp8826D726vludf1YzYfncgTZYMsNTUUDmesP96o2CK92xdBHwuadduKcds/1r+1xbvneKvFw2BdnTt5CLG9y3srN076HfPn0G7yrCmXhmydRdceHytadFXE4mOKDPjVZ0o7KQXTYFRp0Dt38vvYhLF+56HGOulWIGLoXiwSBXk8XSgw7E+RyNuCutoF7FgbKCUu6XR8drq2KfKq/o0uVAmB0cJhmKQLk+2hCn4zpxxcZIDu18OVUVMzO7mx+s+23v1HEyINxNt8rCjkZgyUmnqWDJWLxBWbDhBbPZRJABPBlw/fy83O8o4HKC2BZHJ+VwCo2DdIyBYd5SI+Jk3RQ4Q3SKeDcMKgQnLju7KKZuIQi4FFK5pz9Wlbg3Ttjxiyttg9tMBEpIFBvptOV9L+jO6cLr0Mn820BrXPUKx00JNhZRwGVxqGBBmNu1c+JyU5yP81DADn4l3B7FyOle7hyszEYaJAmqpsHd8QBtbPBUMcfZbIjdLheXg9g9HWGPEwQ6qdta3LHc0ylW9+7ffttT2KXwxSofHS3T1oogxB4t7sEsVFIELw3Ly3Q3hPdH5zDzQnjrnbiLppD8TyKWh1EujlS6ojeEcBUgbNyX+qOOx8PpUd0FZj/T2UtxsnMbEq9MxHfvzKewNU5yEYxndYFdy+9A4Z4oFhH37Eombo9TfsoB152T743r53smEjNMsr2OBgO5WKTWeqbKlcORHkbKx0ms/NoYakkRwMFvb+KCX2BjYx1ZGoFll2I2w+G8xf7uAeZFi6qscVAtfVnN1ObmDl54zx34/Fe8BDsXzyPaOIfHPzh3k6vv008tZjhqiG0TNhymu4eCUa883a0AACAASURBVOatF3FZJC6UTlLvG+biNnRKCXaN3b7spraYW6VSDRcppxwRe964OEp109KzS8ALkSzO1NqoOCLc0vvSNlHdtsq0S585r4gMH6UR1olS9B6zjQGOa0+Msiv5liKODRV25zN831u+Ad/1V98EDBkmUEExUoWZ2a4W4cefOY/v+Wt/G297++/7smh8IohKQTK5SCsVE8ko5h/eAtaL2Y+SXeVKFtYl51cKU/yulWIThksHY9TFTC/rErVInSFrjgM15v8MDDzd0ZR+I6V5LhFLkHNONTp22zQxoFUVlnjRy+/Bj/ydv4TxHZuhG305B46vwW9ewBOfvI4f/olfxqNXdjHM6NTReMVDD+I7vuG1iPPdIABRJFteg9+6F1c/M8fu4VSKhnU9g7MNnro+wW/+1nvxO+/+Q/yVb34DvuvrX4Z8sAQ4mdPb8GsX8bM/+Sv4P//pr+Bgb3aSh56K6CVJWTwXSc4ZxU2ex1hyZbqiElinEldpagTVSRe9YoPGtolwR2RwVzbC2uYG4roBz7W7W0Pg/A7WxwkaRKhri8XhMZjtuTYkMUF6MtXR0RzT3YWP6LNrW2wQRa4UZjDeKKd4jSqcImxGEaFc2QaPsYnkhVv4we//Jly6m9m/h0TYAO1MxCCM7sCn3v8k/vef+k18+vFryJIMA57blUPpY6SJC8cN84yfcfN4w5c+B3/tm1+H5By/6wZYHgDVHMjPApMWb/ruf4MrH9nFA8kQ54jBjzNsJyOM4LGdDunkwCjOsTU6611bqo3hWbnyxyYVx20v3vaPEZnM62nVloJOTrJNT/Dr0tb4xOFjuNZWeDyv1cu/6iw2b9vAA3fv4Oy9Z0Ld7OARQZaDg/f8XBAYmTsaD4J4y38slvF33pvhDSft6mevKe5SVhqE57BQSHRg77rtn8tBNDFWPI7SrlQhmS3MoE6DKzfnJ6MQzHVWEO5oNAJyqnFlcJ67GxmwInhKJhkdrmuSXRsGLKzcWlx7eB9/5W/9S3zq0Sfwj//ut+FVr30QSK4xZ4HaTcjq5fdEVSVlflF7Y3l8n/wc+wrf9D0/iV9754d8Qty3FGaZgkrPh/LhdwosrUqTGv/wf36z+po3fglUdiwCqxcnDDd4EJ6VpzDMSTkxzVw/HfVEcVOc3AforRFn2VmyIEL+rrh4OYgdBeeyZDUTW6Dwe+94H/6nH/7X/uGPX/WRycV5Q1c8ybeSwXgKocw19zhkltVZiCl7UVauMTcct5R2ReDlvbS38FrLxn2Jo+qsO3TvtZIhGHKaFnjJS+5Wb/2+N+NFX/JyeDpYpALBGmlfHOLvBqhqzC9fwQc/8gn8h995H371P70bR0dTfOWf/kq8+Wu/Ei9/yQsxOE/H8UpRqd+fuCyeccwG1ME1/MzP/BJ+9Kd/A1evTj2duOzobE0ihvJUK9/QscL4CAkHFfgBock8m3Nb1mWXL0tfdaUN0x197Fpe81SjTa1pjlLSWaNT0UwFVRyaxeTcHq7XFGUl37Nz39Ily7FeoYyiWBv6dQld5DdFCQ++/1sv5Eq2rTJ17Qg+dlGkmdorqEhZjjT9CSoSjvmLdJIxJ5d7m4jG2tSS4skeGIkb9YbMC61NYynkUoiliZbXUEoFPF/rCJH3NpLvMtRtmPTbKtVIeX/FiduLsdo22vM6LRBLsQHxY0E5y9BgolaUoB1N4uX1bU2HMR21MpjhPdHLxCrz9Y2OGrSFfIYmHVMpMVGzbJtsTPUljlxTV1Euofep4tojDgX5vqmYMLZAtS2vrNxtg3DQC7sUX4lYJk6b16p1Vwijl2Jun5nLLcOvczUfd1W0Pf28fDj0f+EbXpm8+Y1/KhqniYxxZJDKyLGilsbNZU3SjJNrWVG2KGn8Z7pZL+BybE8RtsujlTNXE5y4HB9wnCyOXRFsKfrGNzlxGe/AcbrglTm/oFuayxPx1kv8Ayf6shzm7sqeqoLDt6oEsywI5SWdu8Sm0elxhDObMXJUGFeHuH1zgPU0x5ntBBvnh2gPlyh3l6jGGh/ct/iF3zryn748qfktiutWStBeE6Ec+ZZGTPk5iKJBxA05uNwz6RvjuUXgHRK8kGrdWs/YHfYYyGxdNoRxladDUa4hJqdbnzubryW7gyOL0ItBwVZ5K3hVIfN4xbQ9x3MOs3LFjXvagUvlNw0sH18vw8F8ouIq8Iyg4pS+PRGl6ro8EXQ/m2t21SW7mqvLRfN1EpfSYZF7RDKFFcmp4hyVByPn6yz2SKMZ59QhhYNObTnIXY9TDqJt/3v/vuhMr+omiLYdAhltadn0R7R1Kwj1IMyuCqg9FrnHJD9jyNPHQ3Tv6/TfPxcx9vQ6bzGw4sRAWip7wbW2ggKQucTq43wtGwnq1plItb7mLqAiz4gQY7Qv6ybkZHM/SFI7TvQKs5H5to2ZLZexOGulQYv/jFAhEmOc0cQucKzvPVHL4gwVwZYOmOB4CFkEtZwLEhVbY5SvFMPQuiPvs2Xi8rv13o7somXUTRuvuSiOXKZMnNVLs0iG7dJFLo5aTxd9oXRcWAavhQiGW+I1bk4cXnHl9k5d3t+UStyN6zlG6/Jvb/WlfC6PfU74ZB7idNxGci9niNP7U+e+FZGVmbT99xOOHbsWo6kszLwFp35em4gO12cIMdxdiLrmhC6xZcM27pahqjKOY6ucBELeuAkeu8b6wOO59+2oF7/oOSAiu5gf4977n4O1zS186j3vwJXHP44PP/wEhsMcb3zj1+ELv/Blcur4Rz/+k4LQr4nG9wplYyVXdrx1FuubW6irEu/6tV/AYjbFzvnb5JRjXYJabcBnO94ON1WZb0LlGyIkR9ajiRMMGR+0LGQf4PU2SlJ/fsOoP/0l9+Lshlf/8qd+Bg++6IV4zVf/Ofzi297rP/p4gdrdOFf05wxpTCYKUjs080MoX6JdTuHtTLnZkxgkNaJIo6CYNJ/jpX/yi/H8z38lnr78CKZHB2iqQvY52wRXkjYxksEGkizH7GgfB3tPY/fqk7j/gc/D17zxjXjw81+Gxsd4/7vfjdmyxsaZc9g/KvHwoxM8tTtDwb61Z4j3t97R5DzH0QzrmKkMA2Q/5uViFcN8+tW3EmtVknizNnLt/uHn2r8f2EOnnLWrj7F+V2qDEcdXnbv25H2e+l3OgTx3RTEWWcgCVPGGOC85f3DpDrCWgD5+fV35ZouhaKRnpZ7Cgt+bKDdbelPvK3dIA8llaVg3dKjxapytiTigzQCKEaQ196mBR77t7UauzSD1DA9xa6XSTew94WgUiTm+TjL4zAZHqwhGYRMlSvltpf20aTBYPu1lnDE9UtnxRDWtVWlRCDLZxYyUcjVF3Fb2fmvpyJVzjm1d5honKOU49mZ73dXThV62Vq0ZWutLRbG+WiydbSplBxuods4qtX3+GeLtrfYSiqsjUyHT7U3ibBBdWRNIiIv3LawaIHJj4/2BhaaIe5NQ2ztw11hbJWZ5iYNmhBSMuYD8vlcNoXwgBRFlLduKxYrSImrqkJE7IU6V82MFPYqR1gWKwoAZ3Zu3+RvC70n2LWvZHFJXwNBAHRyhnaWI02N4omSrBr6eAnsaLltALRP4vKSgyxE/fEyB0UMXQ/md4i1c4sWRy6HSsRLBSe43tTKzDfi0gRp5+CnF2yxkV7YOLpuxw9ertViZ2Za4Fn1Rwqilf/6Dz1Ff9YodvOT+Df/uj1/B73/0kfYPHz00k/20pGDLS2KcJPJzuEbCJ2lSOlvn1lNY7LNvO3TzifP2DGxzlzhpvesRyp/Lhad7Dj97XHtXx0rHU5jNMf0TiDYVorvZUMhmwlqdGRzh2hNj6EcX3h1fV7b9E0guZth8Ps+4HtPLtbbzA+/OGKV3jIqujV27v3D1lTiiiz25FOoevnwqFIaiyLeDSkduH60546MxCYCAvtb4UVxgOj/Sft4JsbxGRmuwzR0+Sh4hAU6JWOsWQjbyZSMo3mAfVWAOLkNDfFsQgSwibJiCcl9R0PFYEXdrp9elibt31oYtwqYfoqrDfJqiPMN6zcaWVyrE7+lsoKSHgaRsq5FtJL72TqVbiW+yWm2YxLK+ckTXLZsYD0IebH+T8xHToiI2lnBCDO+zUqk0E/GUIqi83zQNYimF27UxiF6m+1U+8yyIuMdeG3H1iqDq0XZGCnl9FJ0sK/we3LS9iBu2Wdhs0cYIcVWiTlLY4wV8a2+4avm8VRE3DnhlOScvwnbisijiyvPo6p0vQu/9aCTPDYJuEGNFpF5fl8/K1/NvmITjjLOcoWv8wmi15WpflIXiHIxzLk9SrBgdMyBdY0yB792yRBTLojml7nJi6X5l/mxYaR9H0b2FlefJ9xwlbGpGlA28jnPMk1xFxcKbyKiNYSYxEsVs6em8rebHqsccr+be9t/vTUjmzt0rAnEn1uqENa3uXRGfLOJ2cOCeCLisv3fCrQi5p6gvNwm4vejYC7m870XZXlxdxSevCr49JllwRYHafiL8nkYo84026QbiioW7G7f+tat5uat/79e9KuTy76ddsXxsVcxdzcM9LeDyebwl4vy6IdCuZtdy+XR0Plvj26rj97QbuH///Xug6Mx1UlxdzcGV99ydXIhTFhGQSGW6NXQs+bi6XQohcRQHh2SPEeZrhybBKM18opWPuizcnSTBJEuUmi9PXLm2bRUHooumVCYenKCUibnshTwRi9m9uCLFeealUqBslhjGeUA4ZwO/wfzALAOKhTogcoaDBxZM2cUfxZgkA186+lYa1NmALRxomW1KHwELIsSUMYuK3XCd0EXhlRhVwRHHg4DHLI+lyMiiS+KaE5yyFB2Y0yp5rgj5uBQCiXNm90JbYqC0iMzb2UgKyMQzu7YWEVIg/d3t2FLg15haJ/eCT4UXQXcRJTjjWlzrXLiXmY+84sDl2immcpYrEfYU4yQ/OGxHCqUbnRuyd+QSy7zZuXAvjTawWy1xKcqxy94xFeO6b3BYBHG4d+ESXcvendMibi+TVOwMCgSQm0TcIKkF1+4Gtx8FbqKxOyFXMG1swgguFNkiFETZvEDxihm3zCwl0rhqQ15un5u7aIvQHc/vXHP9LCAwfSSskzeilne0ApMjmPPJgu6MJ6qu4YJ/78VbPsbtzELTGa1xb5LhwmCAQefC5fJ6nPKu89h1ASPNol0cjVqASpJL2OIdD3Pty5KQE+/znCg6ZFmKKGNBK7w7Px5hK7bYHmY4s56i7VwbDuu+XlxTT+1N8eSTB/54MVezai4i9lo2xgseuAcvf+UX4OKffLV//Hef8LOrH1NNc11dmS4w9Qb13hEWy+rkM9aNxXJeCRO9B3jxnlhllqudrbwmqiMYbFA5ZWPlTelNm6AytU9sjMqULnZRbBBnmUsToyhGSuGprXXdtto2LCxab5pG7cSx3zLi54PdWcPxpPL7ywqz2tsl+9+SGIfzQ/X93/31+M5v/xqAm0++/wiKmV28aBBXoRV+9H/9afyzf/lOzA6XPtWGGYFylqdoxhGUManytpbiMPd4FlhYArKMNRQh16rEJJ6Zb4QmG5U4o4iZ86b2FrW1ik7QNgDlXR4l9MfQH6oarxSzFlmjS3RrWZjicH0cG89i/KJd+Od9wT3qx//et2Dz4gbtSVAcECynMphDyrZNJfUmzhn8cCxFPlVOgfI6UE2DA5QDqdueD+TrwHRXcihlN9EUkQA1P8KP/cTbkW9s482vfR5yOt+YB1o7YOsu/MTP/Tp+5Kfehd2DBVMWZNLOcz8lCF6/KCSwbhKOl2C02TiT+e1zAzU5LjDfK5G6yKfiVfZqGMV+W0Hdl+V4cTIUF9kGqRCweNK3qLbHsFmKfHNdut+Lp449SXxsjmFxchRBEu/ktj4IQl/dIUM658ys8T7RXvFcTE9o0zbq8uIYWy8+gx/8/m8MAi77IlgYXRyJOC7ZqPs1PrPfYlIbbI6GOBsXyGNmdedYG5a4cgQcL7k/sXBODLUkqYm09ZzNAuNtSjLTrvjFLdMA2/cAx8DX/w//Atc/uov7oxzn4iF2ogjnB2eQ2UocuAyWXE+HvioO1dn1OzwLIhRtiVDuUcrMLF6WxyqOc181SzXItz3RyS2RQ8kYs2aOx8oF/jC6rvbTEi/8kvvwta97HvLtgNRDuReyfLo8LzkuKFSysEj0qOBsqTJwwpffcNDacO66KS+Y25+v4aCTjVMUc6WbsOvo7J9PEVPEV+6L3NbjsL05+WQmkBqHAgH3pCFRgVwuHbEskPKxAVmIQdRtNU+25HkBS87GCJbtdgY2T/GzDTP4+Rp++J/+Jn7yF/6rv7I7xQ98x9eoH/j2VyPamQIcLNPpy+dL9+lCeh3gmY3NSQe7hJgjdAH143v45r/xU3jHf/k0Up2xvZIVInG2sjElDJ1Dpb+xS/Wd3/TF6ge+4yuR3hGyPVh6lvZLGmXEBcMrHQszzDPqhEk+r1wAERHpxC+fkW3piaGJWyAjhnpMiyiK6RGKYolrRyWefPI6fvSn34bf/8BjPmUenGznWDynmmMrCn+Ci5X4SblmLxFctlrKmIS/99hckIEsFw/OE3lOChnCN/zmLHIWlD3F8SkymS99o2h703SHqoV6wQM7+Pvf//V46Wtex1k7YPl5WdSIoJpJlw9tgIMZ3vf+T+Fnfunt+I3f+gMcTjih7a5d3uH28+t4zateize9/svwRS+7G9jeCn/vY1G4LDoYiVP2FtXVBn/1b/5DvO3//s8YmNy1JhVoMQ9xioYU2msdE+6JyPIKpX2hmWhLtbSRsO4gJIX/iURK0ROee5qcbrkoPi1TikGddOyyudxbJfFd0nIV0/UP47hncMOL15oyE1/nrKdo3kK3ArbWOio0hV1LWf5EyO2fT3GV5fUFY2hleQKYFjmdUjlFYi9ZvJLlKy7akl4t7z1zcSnMyu/c261VvO6K4S58jBMxmL9QXPZK0Z2rndaSi0u0f4BM88MHUbYXWxUzey2D7FL6xQwo/NJyYxuTGFY1BtY2lZHJYDJg4VzzZyvinFxmPck8PhlKIKKuFqaKxDXepG2pdZzrXtCNDVkd9kT8bTgBZK4ti/Gc3yRDFmOsQGEZEck9O0rZ0Gl7EZd5uLatndWJNVEqmNd+jNy7cVvLbN2Qj/tHPcaohjvuu9t98zd+WfzKV7zApFHoJraajZcWy0Uh92wV4GW0rCikOlhQsKWUEBy4jgVa7mWGTYOdm9Yyq7ARp5Y4Z+WgjGX+wKFlS8AgaQsdOk2EWS6H5JaWZu4gKkkObtOirUuZhwi8jVgrOnE7DLMtS7TTA7hiBstuac4j6hnacoI8qrBhSsl9j5MIFy/u4I47t7HZFnBFhSJSKJY1fvV9C/uOj0ycVVFsXE3rgaCRafvicdLqKDa2akSk4Vie6OQok0oOcbFe3HCUsDm4MtKhUFurU0nc0NrWC2XLXdVWBxq29Mz5RrajTH4WyuTMhA4XAGL5GM3BtgweVxyVStocWwhsS+HVMO6BTQd8HzyRydFwCqd8i9+T0aZSdekrjhfkGncDuayjFFW5APHL/Hk1q/bZfn6G67ZaynxDXl/QAeHg4jQIE3XFCYs46fi7pia+8nc+1outxDkLEcYYcdLWVcGwSQ6mFUXbVVH2jxRoT2aRp37ohFsiGqQww6YKniPYJCBjaOUpmD7by591sStC7apoG0RZa/JIdYM8OpjYWERmPIVc78RtywbftjZ100rTDK9dcUSfd6stI3u5j5ELpI0mIpnuWi6nF4ZPXLg8V0leWFfA43dNUfG0uNS5bSnQBOGWAxdeJbgndxjjzoXabx+hKfCcdUukKg9QtnfApppn7ESn1ra0EUTexAM/Uwd6q8lxYAsTxwTWOYpnf4R4G7b3ivP2JgfuzcJveOrNOuYf63vsRdvuGArCLLcFK55sPuub5OSo7EYfgQh0S/H2ZOWcYUQi4MrzeO1QMWLl3SA2beOcbqzXwyRqJVNVJ9qzbYPfEWsm0pIRRmsxWstgADasSH9IlOlSJ5G4RSTvPkRDjHKHCzuZeuB5F3DffZdUMZsg8jU+78EHkA9z/MK//vf4j7/4czizs4lzF+/BHZfuwKU77sAbXv86fPozj+Lt//GdMlZr6kqmJ2VZCqr+/KX7sXPbHXjPu34dH/mD38P61kVx4HJ7VNjyGN2m7GALRb4BNdiBGm13/W9sYuQwscWQyOOqYritv7Cdqq/6ivtx54WR+ul//GN45OEP4MyFO/HV3/CtePCFL8Yvvu09/qOPLVFbgyiJpXmH901Zec3TrXJwpAy0C9h6AbRLNPN9qOKKGubhOjI5mmCQR/jy138jts/fhk9+6L+hLqZgva0RTCKdRqnk9HLZQdhtsZxPsHv1CTTFEi975ZfjG7/1m7B95iw+/JFP4Nq1PQy3zmJZ1PjARx/DlX2H43kL1ZN9PsuO97kil/tF9MKt4GLHQ9fuH33OYm2/jGcTaPu/r4q2pwXe3nXLXHZhQ3Hf7ENoumaRo8GaCAuyp9ocbUTyDjU44zH0yrFHjnmnR5ztGR+bDQ9e76cHAaHcTrSb73vd7ipFI5GIQxFcPISLN72qByH2xeRscPNqsO0ZxGFzwG0oFY8zmGLoMdCwG5bFM+ijyNvtSoFZrHzLxAUnBrG22I5rX5Zbfqkaxaij7eU1x2aZg4PKbB1f8yhKZJFvqhYmd3VV6CQd2Kpaqihrweu69cQmyzWORLzBwKfDzFWLUmeD1DXX9404w8rKV2xSXNtW5sydcNsXQ+7tCTaZ5MAT+v3J4714O6+3XOIN+D4p1uY0MUczdVyv+y0/cAtVqm1qdbpUk2pdnseWyB6zLGIuGhRliIWjMBs3FTaxj739TnSqCxhG5pAHEu9IlqVnjieRy0Kd6vNvA40xMu6GqMtzUJ9/yz/yrcxKpKpBsfQwdlfm5K7dhpoyN1eaUOGXJfySkzLG7Di4qvA6paN27n1aKrSRh2ELZupdtlTM6JT7auj9mlVqEnmMvUKlxA2mywFcvoS2rKEvmekZhNsFOy250Uql8iHMbLOjQLDBtfSDjW310HO28aIHMnzgkU+7649eLZ4+0vliEb7bW9209sgHjZ8XHDB7wXQrF0MbukhJjIjRNvfB+0HIs23u+WNchjp8MkYwo6lrZyPdL4NT5OHztTvzeSPH+t21Yi9SV6/AzoeIdhfOLRfaNg+wI07F5zKvc+VdQWNr47ILuWp3GmU/qX17sHDtYc5eacS3pZx+wC33yFJWyqTO1/sa7QGUWaNq6n1TqiRWeOBCoh/fn2N61Hjf0gRioEbn2VMmUy0GMUh2FUeuEZdbK3HpEo0yZtQXhzm5c5M9LahjtnLEueCPg1PsFE5Zltl0Ai8DbDrRlwPzUa14rh1e2PDRcEfGTypv0R54X+lWqSLC5jlny9ap1Gh/NHPGLdoQ5yYnr851y4xX1Tk+Kwd9vAk73IPkLq97JWKqwMaSINJaA7M1DPhkYSJxOXMwGlNu3e8nblgZA7ch7zYMZUK2bCeuynmgF1gp4nYCrTyephhsrPlo/0DNNzfR7u3DTssTlLK8TpZvYWfLkIu7kpnbL7sXhEWwpUjNdazlsMdLOJpquhs1oOjsZnAA1zEc610iYnbbjPWHrTWcl8KLx+Lw0M+mx0oVhx0G28JkG+J8pUhLEVeEWm6Tmg05XdxbJ8wSrUwUctoWNxy5neOWwi1vZrDuh6hx5NhdzG01xtg2fjxOVXE8dcy7LRYTRV1JGp97ah7rK93PJ8Jtn61LwwfHiZ1bt48T4RgvNE8H92347Ixcq7vGxqDD9MJtP3WTIOl+G9KBe9TWJ2hkPk4BVeqWp9ysLL30t1XxtnfRnUYtn87BPXnxSQ9+OMT6Wy8Wr+blrr6m/3n1fdzq73ysd+fKBqAYteLEpShFR25/z+UxI/f0Z9uQPNwbzt5lz8p+tpWeerx3LrMsVDvX5et6rEWRZJoyp3P1rM0pZwUDOraYUxv7+kTEjaLc53TEdtm4FDmJOqaQK5+XnykZYpzEPjJsCYEsf9Y0OJOm2K9YHIrFhZvEiZ+0Tid0QcYBsGqXh+IgvZHUevOHYecDHbgs6NItyZxUZo/m2VBEXJoQ6OisizmvMYpJcElbomaWlEnRNnPUaQ5riTzmBI/zL3Y10vWpsRB0GYXCSFDMlk40Onxpk48zlE2FiI5R6ZyvQkdfJ0Dzs/eiIwVcvlZcehTb6rk4cynGriV03SgclnNcMBGuti1ueEch7lg+dl+S4NGmxjgdimP36abGIM4wJJaw2ywUVKdNievWYdGWWEpmmMKM+NMuZ/Zkf+0E3ZFJsKn1CdL2rjQDgQVc5vMG65jGGtdmE0EWyySOneedI4A/c51PV0vZJ+dQOKDDWITLG59iwpxO6ToPYi0bE4gIZY+tiN0r2be9YE8UNt873dX8DjMiDjpPLRn8PKFSkqMzmt8PxdnV/KjCliLocp+guMvra25SjFeQzXz/59IBDuoSF+MEUxZpOyGXaGK+5+OSny2cnBZQWLQVtkyMjSTHRQ3c1rlwh9Ao4PBEWWHe1LjGGAwdY+HoAOTa03qhTDyMtY3bRjFWScR0VqFOibjGOh9nRlWDETZ8ieFgiHPrEbIsgY/v88peUXt7e3jy8p7fndVqUVeYLCZY1gUGOsbLXvR8PPTFD2Exu+iS1GB58EH91PWruO4zTK8TC16fuJPpwM1cg2mtuG/TP2NWXbhaE21YesUiN/NCm5lXOiMC3Tlfm8ZHNlGVmbtIreeJHwyHNkqMMUnGDy4O2GVZmrKqla+mzHPz49aqTe2xnmVIN8a+LiwmdBM3zs045yCgsdyNvv8tX4fv/IuvBTbYZRVDFXN4Ou2oEBEXkwDf8e1vxdvf9bA3NdHG9AwQCuolUzcW8SWmVxhxTLqCJjtTcTKhNWNcOAFOmOvqYi3gPl23S75nxNFAEqe4z9W2UppBDzpzidamsKwOVWbBnZXN2JOulwAAIABJREFUBHLiWIIANTJeUuXbPNLa2tq350bmV3/iLbjjzg4DUi/R7j2CaGMdfv1cwPMyP4KVYiFKdugzimWz3ZChuXlnKD7xHHV8Dc18D/HmhghpfnoENdyUyfvvfXgfL37wPgxxiHq2K+3s+uwD+JXf+H38+M//Jzx9/Vhc7+xcTTm5Y+sNByQ0B9IJwuJTOvbDuFFf/eoH8ede8yfwoU9exr9/+4fxkY9dh114TwmMgEI60O9OUrwkG2FoIqwR66EcrlZLHEQGZZL7dDNXhh2/x8zlq8SxwpphnqV0VMgxRYGWThROaIjPprOJ278uCug4ltx4wh3ndYPdpsLaC9bxAxRwL1HAmwMUgpa06VEQH4VByWCNCZFAQXfpEhgQWdsEFYfIZconLHiIo5QiIAdVDii4vY/Cdm7ZuUrXTAqcuRf+qQm+7nt+EUcPH+A5cY6Lwx1saYV1Ztp2Dtxzo3OecFTjWlDAXZbHknlL8ZZZtwfTK4oFIP48WeyptfEFz7+zmH84v47CWzy6OFLv1TN84Rtuwxe9/H7s3HcOMMRFX2X3VBARe5GW9xT4JYt05Say00pRmz/XdUAZn+B2emepzKLDiyXPhjhG5sm2QDIKLteI++g0ZJlym3DMQTwz3w8b3rhv8vf+vcnZhSjlDXGmImaWMA9bIsFjkpcCypm/iwhLJaABSj5XwQ+fi/e+69P4H3/ol/yHP74rTvA3vf4h9dbv/tPYuo0OXg6q2R3dhHXwQkL7PuVMfnc8ZmI2edyNh9/7FL77rf8Kf/Chy+LAFdFTd/m3FAu6hinOr5wt8NALNtT3fdtr1EMvfh7iJJcc5d2DGQ6mhbg5NscxdtYSDM+xHZNvnLhmCtUsuNA7dgYfe+9jePyxT6BeTDBc38JocwuzRYtPP3GIJy4/guuHM7z3I4/jyaf2u7iJ3JMAIA0qOvbSZKETChlyLaVjuB8oi6FL5l4CFmB5k/9jsd9xvMGCOH2cdJhKsI14VL1nNmXAKTPv18prA+6eLhWHsp2pF9w7VH/rLW/CF3/Vq4GEWcideL3i1sd0guuPPoHfec8H8G/e/j588vKhjJcXswWOZguGxgYBIqQi4YUPXMJ3vflV+JrXfRnW7roj5HFJg0HdNR4kwLRCMVniu//2j+EX3/ZffMJcGXFGh/w66Ljl6EGzeiW7ayTldUrQcgIW4gwbvfhZZF6qnI4alnEMHbBCXZCiLkrx4PF5pCcI4Fo2qJXs4eBodUo3Da9yQtAEl+sLqinOE5En25WSfiWoZwsKmb1zNw8OIRFXKQbHtkVpkqb2rc6cNZScezeuF3Lsze5fNnNR4BUEPfdWR8mQInCkYk8mdsi+5FoSnrG7vF6utw6OZM+lst2y/yzUA7V3RjFvj/XEmraB1NExrGyrlWtj/i6bzjbaJLljIyOLeZaLaplQGumGqOi2MZVJOcND6q2qxPTk24TUGU44nefnlu+JJA6KymwJMs5Sma5D5r2JVZQ4wwbUtnKWCElr48RW0OmwJTTDixl0YPs8XJ0MFd20ti2ZHuxzhr93COXejVtREv8sj625Qt7sVOeWP589u4XXf8Nr9Ku/4sVRmhhkzEuuGhwtGxFLRVjl99EJsy3bsryScSYb6ihG0Ed9WsBl4but2STHa2qYTxC/yX1MnLZ9Bm7L+UUQZomg5PVXANJ0/dQl2qqEswGzLNhkNovG8cn7odDbliUcx6gUcJcTGI5DnEVBHPTimhQNqnIWcMBCWFJ4xT1j3HbbGj761AyPPVnj43upf3K34L4kwpnxjgNUhuFKxUC6InjUSNMXcyxbq7itaTZwjbMmjWErceRaJSa64ND1dJfbxM4eRz1/DO4kL42meYM02/bx6G5nsx3To/rpU9Ji8AkZDmzRZe60474EpSQvN0qJykZmSOvuBFw2aYYz4a0FXTYc9dhWHl5xqiyFVorC+VihLiUyRHcu3SjJZbxyKweuPC6jPiVzFzY+u3LhCf/VSe/yJX0kZDkH+gLRl3x2QDk/Ww5tL8oWZP13yOL/bqH2FjUB5p235UJRUDbpgAMtXzW1bE+5NphUmyT1gqw+FbhOUZevf0YIe+cALa1nbLtnLm1hYerWm4FxLa89dMf2r2tZE4wSN4oV9zNSj0zVOkNvtiCS6ZbtHLerPxPnzGzFSiUc4MjxF8epG8bmBKdcNdbMqoZE91B0kvE0C8LPFHGVbTz/SQ6tuGDl9BDcOF1EQp+FewNVHM7NQbC80ZAkm1oywkLNJlaRNch96zM11IdtLWh5o3LH2agyJd2i3XpO8Mc9Bvn0/bMhlOUqeMOBKyu+pXj7ueXd9g1YPf1AKmG3EG57IZeieHAudzCPZ3Fyy9siOYFtGI7xwGyY9Z646/57FFcu5x9x6sdZ0vJK1mbrEef5QoFwtYskczs2GWybJ0nA3De1j+JM12xW85atrSaNvDSQ3X4+03fetaOyPEeeKKwPE9x/9wUc7V3Fv//l/4B3/uY7sLO9hnue+3w6ZpCmCdI0loT7ZbHAYk7KUWhrrlqPYjGhWxY7F+7BfD7Db//6vxNRNB5soChapOMdVPklz+biem1LqXwLav08NOftFI9kouXhjmrochcDtDiftf5Nr3muuufus/jZf/bPcflTH8Wl5zwPs+NDzGczfPXXfwte8ideip//hf/qf/8RjmsTpS1zFsJ15MSNSxGX2dquRFtOoeySGE6lq6tkR0jxdXZ0hPN3PQ9f8mdej72nr+B4/3pX0+F1ZB6iA1qLwWgNhjWyho3CYT3HB7vymnO3X8Jf+Itfj89/6UukCfHTj12B04k4cvf2Zvj4o/tYtgM/ncy9z8f6/y+0sUoTb8Z/PJft6dPfqkDb/+1WTlyZl/YOXNLx4sTb5VIwlUmskbS1LROyiYlMVpjqWMhLzXDdOz9XVUUxiM3/m9A+80bn3m1q7RaW3UjeLGov9CEGbDKn1BcywiRdBMoqTz2BR0bCnreM1yiv1JiJ3xSHmK+gfEyVMFHEuLUZk6yIMI74XsXtKcLtecJXuvkdUb50j7KLM+fllsV5NkEN/UAlfpo0mqLuOhY4PjR+y113yWRf68HAMiuXblp+XuOtGzZFNYtHWe/G5eM2ilAOh8iLAtXWps+vXQ/u22XpGhWpJk+V294E1s7DMZZmjfM4gKXeXmgNY/vgrrXOYCeu/LVmiJFL/FzXas3HvjVLpduhn6pK54hdhthrVasomaii3JLn8fkTVcrUAFWLBHNs6EUQa/n5qYtMFjDtnmRcMr/TzWZ0FIfdghTKrbPwwwtQJBDxVM2Is/7GLcH6BcVdpkUw75YCbo9qjhTiZoZN02Jvl9cJB2JKKdyjbOGXlbC2fbaAP/Jw9cJj4BWWtBx7Th6Iz4SIuE0SxNde0KULtxd268x70qpyTXSZ97QPsGGauGURbU1A9KJUqn/uIFam2oIapOhdpHGkcef5AZxvMGue8lWp1DG17NM3fj7WW6nhuQjG1Kh9oVTRwG9kULPcqyi5IeKCcSEPeleHRrbPelt120aHMNkBmvlzOvcu8cSTcHnjR7qo/eYLLzr2hB4e7Btxr6dHilnRcuDosWOV2dVs482cr1NEG5nauNdIS/PsqVbZCRUBHmCRMnnpfObgrrNZbp0FEPjqOpQrnNe5Vu3Muek1Q5rB3Ze2JTrvY9cj6+Z7RuKq2OQ12HRBJDTe2yPjSwqlm867WsQ74pBVTpQ56xQhg5WZxSoZIF47h1Hq1bSo4WeF5NyKoCuRaxT2Z4JQ9r6GX6uAnKTSDIPt1Jl4EzsXE6+HGcdlqmqsqvbm9ohZfuIybbGRRJa4ZGrLriTZT7YklErh2exeMkCP9R0PvZYDZQzr9sKznuG6HcMviWxvYYlP7sVgzlFWMmhPZ9FSNL3VjQKsiMINN1N14qbl4yLebq071sgPZ0sOdGCOJygLbtvkxGlLl6y4ZemiZePfYCSu2xMks7Xhc3VCL0XeHrtsJ6zzNZ1AS2f96KbsW9tOpZZE165gllnPihJsrw+RJhHmRePrg+sUQpWQkji640lNml0jZKO1k+NIhFzWzGiVojkxG5+glcejkZ+W3FdYkqzFdcu/87ae0WXbYsZBOkt9zNQGcDahgHzgKd6iCE5qnY5PsMk9elm+x0645c89vpnnJGbcytiY8yOeqfg7tapOvJUxak9ekxxc0qBuiLWspcnruucIXrnPwD3tal3NtO12wRNnLX8/7daVL+wUavl0Tu7qTtVjlSna3uT0vEVe7umdcdWJ26/js52wejE3uGDdidv2Vm5c4pD7z7aag8v82h6T/Lmss99GrNcy/3YV48zlcqcgSvm0C5cY5QxWhFze6EWjE5eZuMG7pML1huUainRNIY7ScToS4W2QDDDMcqfTRPm68WxlWeOwpSwUL4zMxuXByTxc7ZgdGXYKZuPNRchj85hh4fGmTUpnpoimzVJyc/N0RBwb8iRHkuTsfvDjYqrn2dj5YqKIdqeIS4RxSwRvvcBScoUpmnKgTtoEuwTo6CDpayCoAzpWy7YS92cvYvZvhKJ1HOVwzQI1BW4uS2lx6VKyYVGVovKqMzlrFlJM2Vpx307rEkuKkrfA/XJdvZC7ng07Z2l4BzNiXiWPLNzour3K7N0On0wRlKIpp5V8TsB5e4y53ah5uBarIu44yXBWKeSdbN5n4o6zXIoZvE2WwYHLG2Ewu02NKd11APbZUcJ9ixqXIIXC/aoQX+sMxDWG5E3ihm924MrrVhDKLJDRlctiZZ+Ja9jdWi+RE0Fqn919SwGXDnRKNJTXTo8kiFLesy1G6QDTqsA5Y9BGKaZthQFzLFfybGX72pAhzdtzOJkbDEXcpkuZgO0pLI6LJa63FsQpH5pMkKhaZZSEzPpo4JuiaSNfxxy7s5FiYLQr0lTnTe2S0UANoTDcTNW8cDJBYAFwey3BaH0N59YiiQdZEO85O8bVhYduWyyOp3h6cgi/XGB9sOnvv/9OnL/zIdzx3HMorl/GR5+6puZFgXJW4HiyEKFMvj+CqGAxnTUu8q1uPHMFxS9AO484XVjMsLbyxuQi5lbOWOUbNW9bw4zSXIXiYjYYYnMQe5eN1HiQ23Q0VNWyoICr5stC+/IY5WIBXVdS2B5nuSfajzifklnKjdXH3qC01h+3U/W9f/2N+K5v/fKAHyomQeyhE5Bl+znHaDle8cbvxSc/sevWTaIT8QWxkMfCQu3jKKO7zNNvS29QhNg68XUZ22hlMqM5E9ZrGyOROeyytvOyVKVttVHOp8SZ0NHjGl875rBlhvjU2mm3bGtdOahMlWg8MfkhC4HunNwYO9YcP1rzscnj6t2/8nfUg/fSHZjBH14VcVBtXiJvLWR4To7FpefHdKOx0MegvWkQ0fwo8BcXx0C+AzRH4ffRGtze41IoNukYZhDhdz84wYuffx+G9jqacopkbQSkWzjYa/C7738Yh9PQAXdQDDGKiSai45LddzeamTfWL+DiaInn3rWJPI+Q5AbVYYl/8svvx6/9509gfn2JsUr9mcio897iBYN1rMWJIIW5+Qt4fKYusaCjSbr1gjA7XxQYcEDKHFpms7D5gtjkooSLM08XxCg1qipKNK3FWHkQzKPzDHRCl17hynSC7MF1/O2/8XW463YyxfeCGCSCJTvxmcnKbkEKuUT4pkBM3G7nupF8Vzp3KfLxJMOcwQQ64d+3gsOZgi6do26GMChywLkHsf/R6/i2/+VXsPz0BHcnObaiBBfzDVwYnvFRvVC3Dbcl83xrsImNdN0Tp99aNlYwj2pHThj9zxRyW9tgMNj2VVMoz4JWPMZTs6fxb/ceV9uvPIu//p1fjLVLzN5lFu/hMx21/QWoF1RXr4zsgOd2EWdt19kcZ0H4pQOcYi6IiWLeCrvwmPXLCZIBUjYDzIOALQIuM2Dp7j0EiHHqG+Z4LPbFcu6vHAD2nX/RuiDPZbbF95HQvWtDAZvr5N+I9aLITmcuJ8EVMel0DHOAehd+/ud+Cz/y07/trzxNB6jH/feuqX/6978NL3jxDrC4HHKd1KZk8db7EyR0ctMmTU2yX/f63Xj4/dfwlrf+Aj744cs+IupYG69VQoeriKZyPeexT9FPXLgLvOwFW+oFz7tTDUfbmE528d4PfBIffeQasjjC8+45g1c9dBHf/s1vwObzzkF4Q5JVzXrMeSwvV/iLP/Dj+NV3vu9krMAWDz5B0Mh0N3HSCLprhXNLfLt42/mewhUhAlHwMHQj0pVG7xEFDYoqnKazT7zzClHcZXoqM1FpsFTG87NwownGUTjRkSNpgNdaeghbwUjyLN8KXYAK5qw6wD94y2vVX/72Pwt15jaA2TTcjnoU0M8yMY7RPrmLX3/n72L3eIHRSjbN5SeexqcefxrzskZdNXBsmGAURlljkBh89Zd/Ad78ta/D+K7bmMQe9tZoKB2iv/dr/w9+7T+9F7/1ex/CY4/v+ciEdjMthSu6kmV7cCMz/5aNVZ54O6FoKyIuI83RR2ZbnygjgGuxlNFl6r24XXmG4/mZYm2s4OhV5zmDy6KbgeO0Usl41itnVWFSlUoKNyVyhSGzXJlj2AmzgcbikbFkx32pc+xytNrF08g1jq+tiSakc5BNYEprOnb5HJGASL+hiNetZ1UApkg/8NY1JFl0Yi6P7DIoK4RmSUYjf+d66BCWT+6lZCP+44SCNH0+Jm5i18biyqXEy5xe7vhRRhsTx7zaacNKmCfu2LnGIs4df/au0ioZWt+2zNFlcVOEXB3n4vDVbSFplkUyVpqZw5rjA4fE1pJMWJqMX5XLG3YAjbwldblZGjZS8rPHJrbiKAlBzWE/50lYKRGDCfd20cDRhevZdx8NHPNw6dsjQtkTrcyJbodVrqQtXHE87ldRy/0pMmE0QPf3F98/iu65mMTn1qAeuriO3WOL9zy9xIRiLR1d0vCgoJNN+GQTBgE3WbMRKBmL84SuWE9UIVfA71wKBTUdFQELGWXwCWV4nq6G4e9U1YlatAVacfhzoszHTEDhl4UU5Dlxd5Klq6FS4sjDcqQ9g7rMcgZHIs7yCJ7/ZOEe7fIaqqNPwbXEY4WmKD6+CYVX3nUGLo/xnkf3UWLDTfSOm87pcTSJCF7SrKlhbM0KcABmq0hkdVJMWpMmPGeJpVxQx87Wjthwpeng5WuYoSuNPuU+mtkjvq0O1B0Xz+HSnbdh/2iGK1d2Be3pow2ka/d5NTjLc1coLJE+oDRX6+m45d5eIdjxVsVcyX/m6Y1oOTZ7Gs3QM3biBLG5u+cIlvm5nRQtTlvlnG9CsUWg5r3TkPJ0XZcwKcmBdGNX4flsxKoLaQQU4bYuxD1l8qHstVVZIBmMgsuX11jOlYh77+7pvvV1KUEjvRO33x8piva0hFs5X3vR9L/HFSv9NDxXdXmzRWNNWRYSPknBi1cUNrwwUJTfea5UWyW5aOHMJiU9x5uI5FqVJ3Fb2dbwZ04LeB9HxoW5oFc8rodpKqLssrVR3ZIFIDnB4ujl33m/6rBdfZyIZHHZhtGcXJktW5O6x/hzQB6HWCMWi7nPrIq4jVV6SSACv3tbqbZtAuJGQA7MZyEqPVB6VFM57RtfwUTivu3HMycuXBZKQzO5jBNWhNuT3/uif/9liojL9fUzTW5cOpKkmWpllNYLxav444BcD6f3LgC4w4pL7m0n5N54ThCRb+Tf3mo9QVj+I3HKfd5tbxqQ3/tRhrRFdULtjfvwdy6eGbnMyAuUs/DN3cyGi4xxdM6XDiaNjIRjyzSYBUCe7eEIaPUJWpsniXVRpluTRyRtidveN864xrUqFoe/oJTp0nd1mzKvM0kxGiYqzZza3k7NSx76PJ2kWpWzI9x1z92447ZtqR/89m++A//qZ38a89kEd1y6F+vrm0iyjE0DiCKOtULjY0UkZGgGk6YbUnpYO4mjmJnG+OgfvBtXn3wEW2dvFzJD0cSIt+6B3boEl6+hTdeBwSaitTWA3C0254FidCzZk76dYRg3eNNDZ/FNr3ou/rcf+if42H97N1748i/DeGND5vyPffJjmB5cx7e/5Xvw3Pufi+/7h7+JJyYaQ7b6rIi3QcTl/uKE4ia5uMtj76qJsrMryi2fxiA3KIu5IJdf+kWvwtnbLuBw/zqPCdnf5sf7oQGBxWNZUvhumUnMeT3HKcVijqef+AyW8ym+6EtfhW/5y9+K7Z3z2Lu+hyd3p2ALDxsbnrz8lP/4x552e9G2nqnIucnC6Di2uliS9/LfZQ9n4xrH7zWFz1vdjBah9Y+bg9sLtQNGF5xCKnM1gmdeH7l272Y8cy/8cjc/VCNkW1t+rJeu/MwnzDGRoSqFdlteZVtKp1tsHCbjP1jD9QyqPtJ+0UDRtcY5ESKvOA8etNpXYxlKtCONeJ7IwFG3JIWnCm7mXLzUzThWOjPQTKQonNxT+I2jkbfDxY0yF123XQYu83F94+GmCyTZnsz9rdkhDxdqOzvBK3PdFHPPmmMfHU9tMW2U2bsagPdV5YYJyqKw6ciVyyPDbukbNxXFXq0NnT04Evdt1bR+mQ405wqLMzuw8e3hyX1PyRnOxxknE84XgjhOCxy6TT+qlJ/6IwldItY4NhYbeYW9+YAxaX5kMj9pF8TwhdfzU/M0VC3COjgcPlpAzXbhWQ/gOinWzrvMR0aVzRaSh0nRRPN1QrSK4YZrMGe2oTe2gDSHi88GMTccFEHQ7cXxozII0qypiairoI+uw5lNGLtHDhx8M4A6Pgjr0zWwa8RN6U0FzPmUJhRpeblJfBBke2xyy0IRx2WNQhV5P6zVTVhlirxsDKQ7t8cti3M3D4IwnZREGCQUckfepJtKDUmodN63FdETsM0xqXPIB61fLgdKrrGnbxzPlBOVb0a+LBKkwzmKfSgzmsPGoyDspUOvmLSSbtDJCpWdce3irHb1LbI4T5bvoKMJzMA5u3DapI8D2QVvJ5lS+hi2vRNR/Gh4NufQ4wvebGx6xSFmxSDgSevvbqI0ib0xpbI2ExV8fs0iOqx9+9Q64EsVn3VWb9Cpmiq6csHQNh5EamHt2ZnB0wyFS3kBh7elVr5mm6xSbun9/EB51ah4mOKOrTEOmjN26muNa0/S4sE8NYhAq4aOrungwqVGvMYdynt3bNBQaOS+yTFM7VmHMuMtFZmhu33Y6scPFpKHK9dTNptzecRpMTeXWkc78SbbVOouh+F4021vKZpkYDZzs9idMxZJSa4tDSGsvfW3br8ntvgEmdyk/K6ASQOf1lBFCs/T1ro0Doie0btuZYxhsptdt5xUHhzIenp8sm+aG1jllSxaiqW9U/am9yUnOQ2zNYJbGLji+slbJqI5WhtjI43s4XRhRBzmHK9tsNQGJWsMS5KciF6eS0avCKyk6IxGIjyLaEyxnMhkGhNptqNg3GOXiVNeLMQNzOsel0/nPQsLbtnArA2gy3X48QxuTvTyHJpxNaylmRhb60NM0gyjovBRtcR8OiGVUfD3vWBKEbZ30vK9cV1uMYMp2GTVdCQSI0JvJRVUiKhbZjcaRoQGUBbyWjWPvYun8rxxu/Dlcq585/7lY6T4CTr5Fo18FG45z86SGMQ69wLurbDJ4Ry9It7y2O+MIr1YK+s7LeCSrnU6A7dHH69muMoH7fJwe/G0FzF7t244hwfkcp+ju5qTe1qoXc3FXcUyPxs++ZlnuPCe+nWcFqD756+ilMWFt5Kb27sTV++JUe4/Wy+0yr7vPXoHbp/3K+e4Z8hUN7/T/v2dxixL0bBzyYZrk2FLvjxGEZfoMz6WdU5cnaz5TIFFwhPxloUpFrGIde1zcHuU8mBjjHa28NF4qHg/rku1GI6IKpYBS12VqqIvjKKtbaBdI6Im0bZcVsufVxzHRBSzOEYnLk+KFE1ZiMs7MZo4ZeZIqMG6j71TTTET962pFmoWD6Q7ncJiw471Lt+2UQmUdNGGIimnYqv3q1uSk5a4rdB0InP/N+a2MteX2ZFDKRJy8BlJNivFY7qA2bW96r7lJPjpthZhgNdwFgj5WU8LuhRYT3+/zG7tBdU9R8xtIwJqL5ryM5ByIfedAMnMW5Y0+D3z/Z4WcZlVmrJL/ln9z8CcTgQTY81bXG0bTFZE3Jg4Ie6f7PxgwWslF7dVMeqOv56zixhenLa9QMuBtJgbuw2adOKtDLAlz9cjydZgbBvQ3910uWAHvNYnOGU6Z5nLe97EmCvmIrOAzfL4M4Vc4pJ7sZY/06fDzOGC+1OXlUckMhFs7F3ke7vLGHHNyzGTD3BPMhQRl0fr1WKOy63DZWbnELXHiw67WlResxQfaytpa+NIOybqLUykh0Tzcn8bD5XJUpXOlq4e5rpeFj4akAVisZUpzzH5Ub6hzpoKM5NJ9ubA1ZgsLY4P5n42L5Aq5e964E59/uKLvWFOcPEZdXC0h93G4HD3GG3JAa3HrHTEyfAwd5VUAhTnq/RANAtbRSbkd6qYqEVyjKQ+2KK0zpbNXNcUA5QD6c/pYIg8T+lowD33XPJf/Y1vlB3sn/8f/9gfzxeqWR6rYlmgXLDbl/tcJCL5wFC2lDxvdewMFtba/Wquf/B7/7z6jr/0Z6CYoVjz4k6xbis4/VSCa4/t4s9+xz/A45cnfj1OFYse2hukcULUFQUbWkhCcmE3waWnK9ODVieJzoaJzvIBkmEOuyxEu1uWFlXl0NrCG50q5+qAYXY1nXuEO7Lz2xMnO6HHS5ZdijASM98OKQZJhozlPdvgQ9PHjQi4L9gO7kWaMrjDLirpRoU/ZB4S2mWBKLbA6HZI8CO7JzkhaFs0k6siD7j0DuRZGZCs5R7aySFUtAbDbvSyxS+984N49Zd+Ac6sJZKhZ+s52vk+8q0tYHSxc1e28KN1KHYCEtOcE6eTB85jf8Cxjnp0GYvJnmzLaDhk6wH+xa9+GP/sZ98Fu19iy0S4aDTuynI8mI6wbRLOOXDWxNhDg08VC8yVDY3fAAAgAElEQVTiTMSQQRqLmyUpS9QcRCUJEnavLYgNsWi0RpTkfo0FlwWdzKFLjK4jTzIE8foq8tNqoa6sOfzY3/1KPHhpHcd7l2HiTKCyLJwn+QbykZauQpVFglJh0JrMbFkcFo57KgUV4dwd0zGokbNhs+I5f4DGKcQRB69zoJiGfNOLL8QH/usn8fd+9HfQPFHi9iiR8/Q9axew7htphuKUe5TkIM6VDRFn1u6Q5pXT4i2PH+bdjoc7fsqBlzJY1Etl0nXPppG//+jvqW/53lfiK//M5wHNk4BdhEIw/3HgKMiCOvweEWnXFYlF8MuCkMpJqAReU44ao2pjHM0b7B7PUc6WmB5PUVbBtXvvXZfwvHuZWbsPzA+DQ5eCKwuO+RaK4xE+8PCTgo7b3N7A5tYI2xtryHmwxHQ3c2LGRgMi3GzYx1moYCGsx4CNKDsxJ5aTXGaFtOEz8LPE4+DK5euZw5tv4+DxJd7647+BX3vnw34xq1mgV/NmoX7+h/4S3vD6BwHm0NoYh/sxPvHpp/Cr//l9+JY3fD4efNF2cPVSnqODff0SHv7gBG/5e/8OH/jwk57nMM3UWJV4E3GWHDSs3iYlzkW64NpCOUcHXXdQyPRZ8MS+9S3+1Mufo/7RD34j7nvpNluWgAXPR60Iz59892P462/9ebznQ08SPS/LPlEOurUpiaZlvjM1AlJxWaDkWTelvCiFzNhb8gQk8VTanDztcFJ2lqTUyDWaZU+KszE78qGleYtCbuRrubJzMtGLtuSRxHKt5TWRLS2Wn4XRM9gYaqRjqB/6m38BX/G650rOgddrDIzhjGAFy819jajyYegwJa9aEnk753YPpD48hp+HQtvT+1McTgvYtsDFnXXs3HU2ZCXLdmdecoyf/L9+Gf/il39bXCy7e3OeF4i65n8BdU1Xclcgls3UO1Q9s3FjyabhSFXgw84pYoflvN9lICbMm2XevGbLmkcs+aSh2ZDNgi1jJKwVMZj40JJsZNbZxNFLgVhWIY5Yih4cj4RE4XDXREnDMa/xQlKWj1ZRhqcwS3FRKU9httKxss773DdeeacLE8vfVnNsJVsG6iZ3LYXZ4MIlwC8IxAHtbE6WtzCxZBqxKUDELN+4VsfhmuisokOY/s/Icp7PRvmBo5DrGmKHWWgY8D2xUctoE1simOnGjaLELokrpjOX46t0SBusIvq5+6wNhW2J0Q5zBV0ayuhOpyYWN61tS1rqajZXFjpOBOrtneN3ktlaN5Tr0qG4rsL4gl9/LIUUNic0nsGpPJs54yxhm8bH8YDR5g2bFFwsSedSAeQRse6WkdWxmwcA98ktAOG4bWpyyX2pIjfMWpPML8dRc119xYObyIzCL//hFI8sbzSk8Bql8nOIRhduLGxIF8M2kA9BLJ1jY1lTQi04TuH1hxPw7vySdmgxzkeT9RNEPdGI/U13KCs+pusJTB/lw2sgC4w8J6dpQGLpWFxPzFTSi0N4kklme/h/KXsTaEmyszzwuzf2yPW9V6/WrurqanWrWxtuFiEwsgAZjMUIjMc+2GIxgsEYhBAaBuQBMwYbmLEZznCYQdYAHnk5bGdYPAbbAgkwDUJIQku36L1r6dpfvTWXyIz13jnffyNeZVV3Cxzn1MmsfJmRkRE37vJ/G7Ldw/3le8+iOngao0EPZ04fF6XWC5dvYjKdIw59rIcxNmlLGG3gBe84LI9fOitiZG3j7pyNFeOjFZXG5BwKqYSOJVxdF9b6AvRSbdvJFTsHCNo5L66hmj4rfcR3/g9/F9//7m/EJx9/Du97/2/j0Uc/ikU2RxRvWm/tYaXiTbk+JKzQxYT3KI09D9dV5HUqrs4YYE4rXV+HChISTdiLZq/uPnU0BhKVeS/0NIXN7MfaCAGCY36oOiC3KGkn5pS7YUJ/kRagPYQRHYH6cKytC4S9kQNuF1MC62327pJac6ggdF3+iur2jud3qXIJaOY0Pwm8JhJblPazrdUxgVACvEkUUBp6m5QlBNnbAO3dYC3P2+28WWu4j8JYrylyMI+4YiWrqW1tKlrT21Br3tgyJ4k9TVIFlnXl830dqOrRr5WAEUkYnIX7HnFVW1c1CSC0gxewtiwKzb/B8xWfr4Kxd7++CtZ2Klv22KK21ZG/qrxlYdllrrYFOXbNHuMGAtv3bbUKcoulclnQ7V4GYc/zTeyHNI7XMKXKlwtPgFupKXBsawN2JGXF1T0EwBV7ZZLPHOFG+qi7gdvDO88pfqVvbPfhWGldVId7o1MxdGCo0Ljk/YeP7MlonSgAstuXtHB5XAV67wSA3UF/FozsMNeWd0oLtN5hmyxlzEPVsozzLDS+JJjb5t26KBpHgmgjOAgidkAuAQxGaXheZcMgMNaLbNEYn64/nX10HAR2EPm1Z+qG/AAqaflTJGu8aRDFIdfarGLborsIHAetMWGT2/4gVA+88h595t41Pd4YKwKPaRziyChELwlx8cJF/M7v/iE+9B9/DUkc4t5XPIykN3RuB6w1SaQ7QWQNzyPBz63rM65RGNfkB4jToVjR725v4/knHxPXNR2OxAUuGp+Fv3bOqv5Y1ckalv0jUMGGRMXroajSoJsDWK8POlHZ2QyPnFL4hr96Ak/+2aN4//vehwde+wU4fs+9slZK40QUwM898UlsjFO84wf+CZ6+lOHXfvdZ5DaykSdzQqlT3H4kncqgKukWA+TTLajqAMtbz6p6uQ26WbCwPDx2Hx58zetQ5xmqIkddl1QBHrZgnvOcOb0iNNRIe334tIVsaJyrsLt1BdcuP49Xvu4L8N/9na/Ha191DlF/DZdvTnCwdR29wFCZhM88v4cnLy2wRGiT8biO54smk4Gs3draSfdfyXm/E/e/PXb7MdJgjAnXrC+x/UUK3Q5w7UQfh+KPlmjwckDuy+Xy8v0Uf/g6waI/Yj4pmiu3YJ/5fbHdVIwHGJxAk5yAb05BDYaw/RMW48SaONNePoXZKhh+AYVjImDh4sWqRhlybRnh1muUzqw1faW8fRcSgsSIFW4dbcAfk9xIGSvJQlRprCqj6H5okFP5LR0Oh2AC9A3UcgavnW9wDl+FG/A3Iwf0Hl4bt9wcqwzTXWVPRtuNzUtVbu0qfzgw9QtXFW2V5zpKOZ/TlgQwnxYNoLWyDjxVLgtjg0BNh2OlwyNQ5PXqI0KyZdfYEHgeJ9Dk3k4Kp5hj5AxJT7RYzfahi1uynjT+KSpNgZEPUE3MEYnxPQRM+TjhelZL/qu6fl1YmjwfrM+YqxY1rjnbYkZwSX4vwRNzCNpqEpYFuKskSk+uO90U+2vQa2tAGDlgiGtuEvGDkw5s5XfzeD7bRkBuMoEhZ3K+A0wi2IbktYr5trBBAUMyfabEahszWiJzxelslCULl+raJb3xlkrRypaKWgKynb0ygdtVlW4ZMKDFjVmrnAnWMoOBokoRNjZ2eSDuE001kUhEnkNNoUbDrNUVEJfngxFyTaUY+muZ/cWhMSuYU8swADQEBOlMs08Qbc2KnTLFWFGKenovrB20mbaRy/YNcrEhJh9ULJLrM/CC8+5MyoA9QL245/bnqlBJJi4f08YGR0l4jjXMVoOTlbd++ngz6B9o0wwM1ExvbWn49RWVne8bbN1ivgUwOA0Vn3LzMyvLCpL9VB3vAHEJf9ou9fOQtlawdB+MMqoxrMonAsySuHvmzBg3R30TXFjgoF5odTCVtsXxWo/WjW3m2s4LB8IiNbBzbejoUE6sDvsYr20oGzFiiyTNEmKz3N6ohwpcUZP2WlBX3ECt1x+r3kM9AW9lndmwfEzgtvJsVUMFvsulHQyErCAbHX+yDP7a2AG4ZQRVMGIql2Q/dTCGXduHyvqwvTlwkAJrbjxwgCtP3Zqobs2BgaLqlsBoUUJHYft9fZd12/0Krpko1FgBkjlvSdZGtqgbFZYldJJYk/koE6dSrnfa9QuFWsMBQokhVKK6LXkt2D80NUZVhb09Or9RiTgUwZ3u9WC4TqICvFXY0s5eLJPZl1IgwP6hBXEPj7OzU6b1vRBva9TbTs1K4NTrkXRDhaoHqnUFfM3nh+pYvscfpgIs55OpnZPz14Kz3Xd0IC7fK0BzTkeMCj5z60UZm6Dur6MvCfMG9PeZSzXZPZdjoVuTHzprd4K5dQl/sS8WyCQaH85L6fgZpocqXIY2dYreYRxajwTqfK46AFeUtofrUI4hizYipAVvOT7KrZK3a8OOoOh+3d0ArhzrKoC7CtrerZ7l/2k1fDdwywXYav7t3e/jl3RgLQGywxPNRrRi0fwX2SZ/1k5bMm9XGZe3392pbvldq7bKq2pcWsyuZuB2oPRQbLichTKB3e53rKqT/zJ2zocNeMUpgfteVeHeBm05WWwZUjp0Nsq03/Bj4bImnj5cMtBOmUrcfEWFm7KxpetUYEkebtM0nGBL59ll47oJDAGUpS49MmtmyPk7WQQjeMuc0CBGUTlW/N0bbwiOpwR/D7NnqcSNErFvTouFXoaJqY2RvN1lsVDMoyUAnNHadQX0nkpBkCYMzvI3YbfdPq4qODuFblcFFjst7lNpAX0JSg6DFFEQoaorOf6kXsh17cDb0FpsFZlc032aNJpGcmmnLRB7pAV0D7/XDwkNtTXhF7fAbTFoipDVC2RSZHUK3BQGC2hxm+ysnQmISj7cip3ykAXONiuWYDGB3JdqxQQ3Cdoe83xpi9yukR3TGh1TqbpdFwJo8tqtqnC7tMsFQY/W0tiB3p4otu+2TOa+u2zczka5H6QomgqxFyIhgKk1btYlElECuuNZ1oXYKFNHyeNKYbFkexULxb94o8J2lwOGH4BzzBkLV7CYE2AWe+dScoR5vgh0bw6GOO3FIBg5sQ2ezBd4YTFn0RIzKRRTmezVvhb75EP1bV0VyvSHiGjcyPMdBNBJpJpsYb00USFzUHxPFfsTihxEkRGujfT6kAsIqnx7OKpzAb2zrEIxmdt6UVoMB/rs6XWxeuB2sdDIbu1JBm6VZTIAe0mC5aIuA98GLMzOG98kutZl49Wka9BcI1c68K1M3TwmBnZq3L0it75doLSeI4slA/RTH2mS4OjZc/i73/R3pNjwCz/5M3ZnOlf5gsX5AgWZwFUmNscRGUHCpG5YnWNbtZUOzaSY6Xe/679X3/3tXw1FUhzPGAcq2q5THRmOYfcn+Gvf/C/w3KXcptSuBQEzblXC8yVWhQosJTdNjqqpaMoFzwts6qWmN0h1lMYqHvSxOMjgK15HX9jY0+kSy5wDGC3KqEYRe25L+2XJoazyOvICr6hmKmtI9KCthAiG4CtfFGQ+/KYwlXpickn90a//U/XaR862Oa/spTSwuA4kKVDPxE50fvMS6tqiNziJYO0kyu3nMJ/ewPrZz4PNZsjm2+j110WBnE+nKKs9hFEPYbIGb+Dj6tO38Eu/9xi+5Wv+Co4e4WLbQ7Z/Ec3uZYTrZ6T/XSz3JBtvMD4LyTeuluitUXlKG3oSXWO3gEkISPEGkrhPmNkB9Og0jFrH1/7D/w0XP3UJPaVxLAhxyvPwV9IRzoUp+pKfAFGhbxUL3CTjMI4Qeu5+Kaoanu/BFDTRDFDTkrSqkYeRTapSJaEv2YH8W1mWIlAuGoM6DjClss/T+M87l/GLP/st+JLXHMds9zJQ7sPvHYWfHhX2bt2QxEGcqecYY8FQim28lnrUF8UmWLBl1uXkCmih7W2cdKrO2RVy/FDqNQTlTWrQsShDpCfO4bd+/wL+7fs/Cu9Ghg3tY8OPcDodg/3lid5RG5tSrSdrVCOpenkgIOXa8B66QthseSA5uP1kA9NsS2yVe8kG8nqJrdkW8x6tCnq4PruBf3frgvrqt78OX/t1rwGqa+3KO3eLc9oFMzOWilwCoAmtjXOnlI3GLmfVatzYmuLmzgy7exOcP38NV7YLPH15hk8+dQ3ZspT8Uw63panxj77hTfjHb/8iDEaT1iaZcd1cmTHX5wE88Yk9vPPHfgOffOIq1vqxKFBf/dA5vOJYD+fO9HH0+BpOHlvDaNhH6FO9fOAsqqkCrrhYdsVMx2zuOWCXICBBW7LpacvMv1Fdnq5h94UC/+y9/wX/4QOfsjnzg3gnca5T5fjmtzyM7/jGL1aj9T4ef+wyfvUDj+N3P3bB3jiYqt9+77fiq77qIYA2OrynCCquPYQnPrWH7/3nv9QCuLEVaI+JdARwKfaTlkBgzrLib0vqLKmQNKWgUpz3EETiI0cxlq3/2uefwE/90NvwwCMDB1Iz3J1tKhngyT95Cu/6yQ/gI5/ZFcKWG4kc8Cp2yG7YsZwxuQAcjikOcjAqtJy7sX0Q2BWoVkYY93mf507oAVw/Sd63nN0uB5efsbaS3NvaGsHJQrnzboO21pZqcy3EsY1YkZexcWSIh+/fxOe86hX44s97AOmYmaS0DdqEVSMotQSqrRbIJYGACzqqZqiMSUAdqLLMnnO0M0d3IzDbqnf4foJDQnQh8WBGzSisqOTJvh+juT7BcxfO4/zVLfzBR5/EhUtXsVgUYFefZSX292eYzEvhB3hUu8qcQ/w7BPwmIFmJQoO3hxFLW1EH0gZP+YL28HXC2aVUvwlQ8zLQ7p5aILkkqvIiJ5CwogUkOCzzFipJCfEQpCWoT7Z7QLo6Z78kpwV0euDIyKvl2onT3FChaO1CVGRWiHK0UyY46kkimoDFnApICmMAus5y0aYUKQ8szmbUZ4uNMn+lJ4QYFh+t9i0B2ApezRVQo1XAK90pdgXEFUWukqxf2i+LBbHyKoLckqdrrao1qf+0ODZEwgkyQ/txE9al6pS3qCmozTX/FtDc1tQqD1JpfUmT25wmt8aqxJbWaL801EYZ44tfswPJBUxP6hy0neY5CywTYpX2jfEr9n9O3WSo0uPv0fGwsqZQ9WLHK6uZquqMNppUVTP1GNpPTZCsky+vvajf8DyIyl3z1DaKObi6Zsi2WP/KFR44hFgslPl/qnP9SMFmN7w8u+Q98soezq2l+ODTB3hqu3JsZm7Jcah0BbwlQZTgbW/ckl0KmMlNmIMb0PMrrs/YfDW8Yw9AUYlF26x2kzy7cNRmQfLKO1tdlw3p/q/LA3SA7t2zVOMzD68nKisyqOXzBHn3b8LOtqSYwfss33saxcEFvOELX4fvfcffx9ooxa/85h/iv3zwY7h+9QrVlTjWT+Gn99pdHOP1OZwSH0bSsruTaygxtZa5uJ6pZPHhMnI5w5L7jSJc57LgQGD3krW6nl1EOXlWCqnf+85vwk/86HcgUDn+6KPn8S9/+lfw6B9+GMu8Rjg4Z6O1V3PsEdUt1bW54WDNUAp3pxEp5F0SSvm3soVwWqjWdUpcp9blTIxJjrZmYY6vp7auVJwoOlLQekDaBBW0vE4t+Nqpc+V1riFbILerLVCJe8d7WqBW3i9YE/FsKqr6tCg/BHJXnzf5QhT5nh9Ymcuy9k2f7va5AIXMvOW+w1Dxufwi6dF5/7Nxw9gwoUc+wSbbAbS0LeZz0htibenVfmh3zOdV3ehlWdGKQQn4KPdxZZXhebR+YGqxrub3kSZi2GfQGE2HooqltwzpIbGnBcUpq0I7usjt16sg8juwtvvMIQBra0tI17em8Vafg24Et8FaNzq2uad3gY0CaDYVYyes8SMxWQi8wPjMyW2Mx+sfB8Gdubg8J9Yy2c7yMeUUs1F6XpaBqQsSUQ6zcp1vA1s7rZdvZ+C2jbotkrGo6+x+X3K7W4HbWjF3bceBtndtbixz4KxQhxxYK2PmZ1Xg/jeCt3JzUlnrMs7ksVW4ds85tqa9CFHAOj3VygoVFT3sHsRRhWpbEu6oEgoE4CMZk82fpNyq5vybt5iLs2DxkAAMY9bDqDRhGNJmXROITWKl6eQW+J7d7Pft8X5omQHNY5OYpraOz8MWy3U/QFkXKIsCxg/tvGpsVSyxnN3yjq5H+p4HXqGY2cp7I0l7SIdjTCcHuPjUY7h6/glZb7A36Q+PSJc8PXBFau1phFEk5j2kwXnsszmOi3X+7YNghNFolGIx2cYebRPlswG89CTq5F4s6U3XX0NvNIJKUhScJzUKYexhEFP1X4jilXOmZvsZvGpQY2Ok8Evv/3mxLR6M1u5oGLwWVNbu3LqOBx9+Fd705W/Bn37iPLB+v/WqHLUkPFAg4NxxRWGjDErmeUcp5ns3VFOVKLJdlHvPQvGOpV6srNAfboIO9Hs727JmYlxUTWt41ch6toYvj6VlATuE9QeiNGbUANtMne/T+lyOl8d93ytejYpuZewnJWLAIk76sEEf165NEY83MTh6r6vVyszW3edyuxNjYHQOQWcW2roUoUMCTfsuXjTWvwoSFB04JYYRJEAqCjE4DxUDVMvI9rB1q+CnWVsolCdzMMZzOXBAIxX3E2lgSHwty6wpU6tz1gw4rDWoi9qEKZnA0m2KpXRNkrjfw4JrcqpfZxOUzz0BXHxUHIxU7z6o/lnYwT3wg1Ow6wM095yAd4ZrUEBNLaqDOfTCg3+wxqoHya3GUlEqFKWcgJzGvAb6vgM4kwZ6HMGoHgTAXSc45gF0c2ZfyZzbdgsji9FahZ2bdABJREEGZq2yDegFFGOHpDDP7NoRdC8A1fCqjT0lMyrc8AUApvJ1s7+AapoXKXJprayNsWFd1MsgDiRPnGN/TdMfA5XGai8dQqkRdL8SlR+tXKkFIBmtCXrw84kAJ3Y+hx3SylVBZT5sPIfJCejG8NQG9KgHRaY0rwRBa+nPOFwyatQjIw/wlrA3A4DOpZMGtj8Ddlk/vuJsi4V2VFLEIyCua4AGmuu4lrBLkJtjgCzPxD2lD8N6Auee6QBqMICONqDpHCVAscuAvWPjcUlqIOnHJC6XqGZDeNfokregWhZ6QXejBk3vAGovsAR0xcoyEGs3ZRcsLjnL5EMQt/ahisQpasUy+S7lbfd+VSrslXLMujc6pJvKZ0wILxjfLmVzndssxaa3PSGwJDDX9EBrN66rFjOlosRyXo60ceCtV4PTNAFxOQVnxEjeZ33O0or18HtsgKY5C78/M+XBGa39ffiDbQcgd5tkPrNuwHbqQSWb1sz3VVO9BsHwqqmmZ7Rk4s5HOljPrR6uOYev/KKx3szTD5zE+NjRJu7vel690Zgmsl5409vZqpW6ujR1ldpyGWvoI27lXB/UpvCV7iWaNnF2cyJLaIon1PYGvMCzdXbFYHzer7I1BJPc2HKiGVnin+rZo2cTs3kw8J7yxza5elEd7OxYrVIlWbeHalvnKMObzdRTa/VCxeOzeN3pDSEnnb+yh8lk506wXIZpF0+g/YHinMCopdVpTPIETj4cVA64NWpvtpSA2juBW5IQvNtqW7lPlIC6hmSDWQAbFVBldCdgWwWA75StolSNohYIrkR9ToD6EKSV/fVh8hy2JfscXkdyHbmPfiRAbHujIkkjk/raLspGh7u7qn/6RLWsGy2q4eL2vgX0LUsMKQqzGqOmxiSKYLICzWQi4CVVqvxNdX8D3mgErz+QNttMCI4SzVFim0wVrooYn6FR39p/UfZup9TtMnhXM3HFLpkgOlW5wx4XJAgrWlwby8gGOa0Ej6mq9R2h0IGz9aHCtjsnTTKUGJ0OxF1V4a7aJRPEzbxE1uuhKQTI5T74ewkEh1rbqswV/6+KySF4e4cFcszvcjwpOT/tZ9d1bXWYWFMu1XTKzNylKICZ19ttnSpXcm/lHuFc2IG2jkDYoTftVW2Rv9XXDwHcVRUs376qohV2rQzet1/nezqgU1i0suRwYC4LY6t/63qvzcCBlt1GUJQb1Xx8f2dRfGfv/NL/65TCcmGFSby659uf4X4Hni8AbKfG5SPz/rrXV4Hdw/6NkyXmc7Cg0xZHuuO9+7f+ZY63O18dIMp9dyrcVSvlDsjl+zlZYoGis1VmviSVuL3WPnnV6phWygQtCcoFYU/YESm9nKoCURS1lkquuNJtGZm9QnZuVJFPkdMCt82b5WKBYKCRXEs3+HYZqGV+gCAaITbM7uIkxRPrYl6HIIqtyTMVpkNTloUKw8guilxPqkKyLvhZTu54IJ1atRuX+S0S0beSIftyylwCkiNbY0rv89aeeBj2xNa5O56kWmAYENQIEBHAh8G1qkROj3MCf3UB5qTxdw1ozaY9DMmqkEV/pWw6tGo5a0u3t88bQUSeGwLYC2MxqXNQl0z1Ms8HAcgu542TWMnJInjNa9O2Jb4uCmY/xqBVqfJ6cvhhl7iqXD3lBxh5ntwnieQIApmhJMJlFs+qJeZNI7mye5/F0pngeMt7lh9D0JtAbqe0lc6rVYJT/d3dUoEmeOm7vGVTYeQF8lu5r5eySn6p+0EUtpyY3PVHvs7fcyQID4HbHtsULZIJ5jHzzxpMy6WwX6nY3dQKx5MEKfsTpfAKFeGKLfFkNsfcWGyRVUPlxEpvM/S1FGmlHbdOAfwfFbg6L2wljKoAPfYNcajqsoLfS1W9osjVZAQqhRNDjVnUR0pFQ8BoysLmSaoGlILSZqKqcQsxJnszGOaOMmuZ1hJao6xQR73Qs3lOk5DaNLVXspBjJDpaMQmMM7NaKV03C+tptm5DFW7tofKqeqkIzHGgi+MAzBwKohBr4zVLm7wsLzHPMjXNK9TZARbMemhyWfxLtqFmJpIQ+53TmBerW4s9+67vfot6NwFcYgZcLM52XGFgMBTr13IS4Mu/+X/Bpee3EHEBF4/N2Gu0qUrEVKXWTKXVpmgaxbxHDkS+9mzkp2rUT9BbG6LMCsxmBdI4QOT7GG2uoVnmmE1zZIu5bWxgAz/QZV03JNj4SqnCLJXWkarrhWU+LttgaZjZzp5BRgEb+InyjKofm17yfu+Xf0h93mtHQLZEo9ZQmhBJyhxPZptWMFTCLLYRRWMEVNkYEjXPEzrH6MR9TLF3eAkxEgPMLlxAtLaOcDhEY5jVtsD7fuWP8MLWLv7nb/sKHOUakS5yzMGeXkMQjxClR7Bc7qKhei9TEvEAACAASURBVCRIYesJ6rKE5/cQ9Y8Ji1z3xrDLGZRHMI85GBRokCFYwI+G8DbP4lve/a/w8f/6BBKjpV0e80O8Mu3hc+MBjnkRpsoImYKm7pezKW41hjajzJ5EkETIqgYxCTRcPMcRllUNPwgQlYW8h5afJFkIcac/sl6Zq6UymFYNrVPsB3cuq3/3r74Lb3zdMTTTq5JjU5pECl+BzlGYIziomFPYoCgbbC8S5KwDM3M+9KXAhHJbiinH1ntIGN8XrCPWBTaDG0CxK8BVVjLPbiCf0WvreO+//VP81m98BkdnFkeUh7EO8eD4pA2bQjFDejMeg/b/m8NjtsynYstY1wUaU2F9eI/N8gO1MbzHel4gCtx+b9POlntQwQDT5T4aP8Z2tcT7bn1Kfet3fwn++leclYWMaRLoYE44B0VWI0q4KCPwWTslNhcHzRC78yE+8/glPP30k/jjP9/Cp57exnS2FPeAPtUDVDOyH2hhS451u/lcff3XPoj/6du+DMMjXAjtudxgMm3jFDjxWjzz0fN457/4HXzm+Uzyk6V03tQEOmV+tDaM8YbXnlaveOAMHrwnwdkzY7zi7HFsrI1E9ASfxzoHSv6G2i3QOlEV+24ywakaTk9g72qGH/u5R/EbH3zGVuJ6HXHV45JNbU2rfPUln3tSckQ+/fRNzOfUnGrMqxl+8//6B+qrvuI0ZQfuu8j8XT+LJz81w/f82K/jU49dRqBjq7zAcpRgcYyqV4Fuec/Sblh5VKfKd7GvEOU+AQpRXFaqJlMZBl/6+ffgp3/oa3DuwQQgC1JAFKqRT+CZp+f433/x43js2S5rhgZKJerKoKwVbu0vMV/QLId9Hxf3JHvx2nACRTBCLJNhOL61RCMhJDp1LRpQYUsFrSNeiZUvy5LEJKA5fosTbU6iGvskqU01COMQp48larwW4ctefx/e+oazuP+BEbB5yg3ArHyRGMPrweII7xlOzajIns0d6J6wgEbKwpgBGNQwupFT9VvLHjJkebRUvHPm5OzMHchLYJ927VQddhaTVMX3AFput/mULOqo5T7yq9u4spXh+cvX8cnHn8QTz1zB9kGGLKtR5AY7+xlmWU7AkCiOlRI4gTrtK5p2MgmdilGnCGJxXABXRctbmRMqzxZUlhIskPNHQrm2BEapjNVNo2Jb1wsdaN82itEYIn4XG02r6BrAlhNzz2JxTTDVjeYEca3H/ZPKZSSLllCqR1t9KsBZIxAc2eXUltoXUNcXcw1lF8qj6ZrAelw2daCsgNEkMrJQ7rl5CDdm4fL30t6Z6cCrz2t4TNAC/TNyzwG5nEFzHsJ2T0C2BYgIHMt7fdOIkq7WSnEewO+vNUu7DhRm1q47b1Rl3t6PUAfaNksLJ9r8alOpSNFkOVC6WnhU5RKKQlPokoBaQ31fQOQaC8q0lG+TKgMpE2W5j/nyhi6q+UsupEI/tkm4buP0eBMHfet5sSVwy7NMEFeZSlHBztd4nnht5XxZxrUy/oOVvwbD4nKQTS8Ew/UY955ew7M393Dpyj4jVOSKeskm9OgBR2LgRvXt4CjBOthigvqFjyC/+WnYeiHAKLME+dlw81XwT3wuvLVTAvSuqmdZ2Jb1VMn7AjAhs7TJtM5cMZFg1Yrb0N3zV4K4BH3vBHFvwNIuMLuGfPcp1MUEf/Mr34gffM+34PM/5ySu7zb4uX/zIfz8//2vcWv7gFnSCNNTJuyfqWsvbn/c7VPtg1m4nq19hjg6YaioWFsCrccquTG2Vh5V1VLREBtlAqZSGqDv8LYqp+dVWU7wjX/vLfixH3kH7jnFvHSD3/+Dj+FHf/zn8OGPPYkw3rDJ2kPWT0/Sw8IpbK3RLAwIDEJskwp3RScjX8aFhtVnRRKGR9aNALrufuD7+X+PhrlNHEUNlaO6zI0AuS+Xk9u+7id9uclFscP1AYsY4vJROVlSB75WzDIk4a2vmiVja6QTktBIL0qg65ziCC5AFZ8v68a3XqjiwKcdudjCEsQlaY1qCc9ne3SgsnUBx6i8yJO+g7giXfoCrzlU5CaOiLBqsVwUBbVQSJNUlK9U3UZRbDrb3UVV+ixAek1pCsvyMbsrFl4JFnqMtREL44aRJEo3mveh5/IeX2RvzFI9j0quNVuGpXOEVM8I3B5aHzOIvWvLco5dWyIAeAiK83e3gG2nsvUk+93tW0gOrHtY27D2X3qxL6QHki5pZ+B5Jq9qirDR5euuqnGJK4j7kpa0DrVg7m6R+7cB3NuWxnKvtWBqp2YVhYPQvVrgqFPgrqpXV2/SFSD3DsWs1Je6FWerdpX1d6e4deqv1qXAzWPEcci99w6V7ktm5d5t1bxyUC+jtO32TRXq+noPZ+4ZY9hPcM89JyQXdjrPBcwUBzE0AgCKQMoPkPRSUflTabpcltjZZ7Yf27IvlsQEIF2faEXFmqYxojjC/u6e9XxNkI1JoHY86KthFCquFwn8sA1zXSBi4G6N3BgsSNBraiTDMfsay26H1r47t24gDCPWlZDnS/TITmMdL8+R9vs4efosYq435jPIEqDIkU32RXkbxzGiwfrhieL14lqUzlJhGKI/cEVoFmjDwEPPI8n0tqvC3jTHY09ewtXrWxj0ezh770kEgYfdA+YjimsuolYUHcUxNjaci9SCblSzA/rR0gHDHQ/HT+2ivPg8SWL0x2vy3V4YS2zF8c0x9ne2MS/pHst9W0xzxuMGOH6KERUOEC2yKRb7O9B+hCNH1xGNj6IpligP3Ny0NEr2wY0g/exgH349QU8vkJkUiVrgVrku15r5fgdZiY1hKv/n98r3kGRblMj2tlBw3R2nWBaNPE+4huCsL4xoEQnWM1qLDXk8tPunWQ9BZCLRrTkL21tTM+bVR1MQ0NSOnBuE9Jtv5x8dBiwUI5St21vVVDZfNmp9fYygtb3l91HJXVck3XNKqBHEoQD0pWEueYh+oLG1s4/trR1kpYcbew34VVSUepHPoU7coooathiuK52MYJMENutZu3sN9bVPKrX7Gblutn8/rH8fNK1ex0eVOpbCHj0iKldVKHi7vm2SUpntufWul9Y2peSSg6CZzdo+mYVz41Lg7Qymv6BlP+CdQt0/An8jhgqZY7mEJek/M7B+W2DnTDK2UPNdNOkx2K0pgugATcH8kBi+RAQ1sAsDNfJhqdwLh/DGjmAQBAbjUY3dvQBhypjMBEFoMa5n2N/VdsPba1DMFLb3dVUYFRgX1VCXjfVDT8ljEqkiSFCkPZSZyIphblWgeFPFBIs0LehgDyqxJ23stoU/kx5fABpZlnhoGG2kU/jNPVBpIA4+KuH+WGQlD9TALhy5xCwnUFUo9sSqZF9aAPseTJQ5q2KfatelciDu/HbubQfich9UpXUEHeHYdlMjDRskMOka0NuA5x2FimJg0QB05q0DgLwikqzZXYckK/uw4Qgq3xUbRPOCgc2WoD2yanjeS3esjG2nCpfCV1oh5+mLH5OF0lXfitXyikK3A3nlsfGdMncZW7vMFNXOath3Obp+LTbKuuhbjeFdc+oOaHRjHy2V3QXgFNkpLi3denie0oE11YHSegljEniKoJUHHTmnM/oINsvxbRVuS050+wvuVNqujpktaGuzW8qaPpTmWLIGa9YhVsrVffKaKHmjwnoj3+gwZ/yTsnaq1FqE5vimCo5GODuaoixONMYENkkv+XXdt3l2vJlervTyRsl5oyXiUu952htbY8rY06mGlzbWxhV0MbKmMjDTi9aWl1lcd/nJswWaak8A9PhVx9XZ6BjsydNNfHDVu3xxitkidzMhybKdW7KCKMZh3mxMBdHRClHvqLpXnNIsqqy0F67siRNN2ymLCl3bsTJq36KmojRWwrYeZPDiEcYD1eznmWSoGDoptuCsKG7pYiAKXKeIdQpYEhycS5byRrD1AdR8ABsz8Cx3YGsaQxd0CXD3nYC3wwEEWJ3P4a+tCSCsSIrh+M/HqoZOUphFdvh6dzkP82eFBEHSmMLmyaPNfLrw+qNes6yNGkdBc2OeB0FRIC8Kt9/IZd8KUMzfMnE1Bjpdi0PD3gG8Zav0pftEfx3+sXVo/zhMdQOrACyPzVvrH+bdMifX5RTz9xHUpap26eydGQnG+NC8RE6VftVAz/dbkodCkwygekOcHIQoF4Xdzms6VImKljc7FbS6NwDX1wLimkrxOGUtKEFMQJOM3TyuNxSgl1sHrt5xG8QJ1prC7FZiyAkwpzhSQvQfBp6Z7O/I62rpFMsdeCvjMX9Ha7/cAcMEffm32BloyrbY35L7XwDblwNwJfP2TsXt6nF2z51r020URQDcfS6a7lJa3q22lSJpC9J2trL8zCrQe3cGLt/P/TBrNibo4nES5AAzAkKdRe923SCHAo+DJcS/KGO2U/l2dssvB96ungCxf1VaANlVwHbVYnn1/bQ85kaQ9aAuxYa3Uwz/typwV8/t6jEnsiC600p59RhWwdwOxF3Nw3VgK3WXd24RmQoMbbYW4ygSZjctkwlASY6NVrb2fOXT0snzVZHNlGsDrbunaZCEPWH51V4ffjMXAGheZAj8GMtyjj5BYmaKWoteEMm83zSuWOOVGbz+uhX2Mx07qkbXi30sPR/TMju0DSMIS/C2U97OjBVF7IGxVGuILTC5DSzkvZwyV76vzeft+xFoepy2ts49StGZQRvGuIekObJrCHLmc7lP2V3Rypd5uyyVVn4MGuEx71MtpjKAdmDt6jnm/rKqANUQtHUmt5RgMIcFmgOMvAixAMduJZGVS1GU1lWGBZXnK5mzPGFd1mw/6MlQPzUEgd13d4Dr2SjGQU2LYqeSurrynN/xbFmgtBY3eA+BBTrOJ5zql+4eVFizQEYDsm6fBHA7lS1ZSFz8iH1im7NDcJsFdcMCV5u1S/tWgj9D5um2SltH0mszDu/Kru1aJkHoWyyGtipatp3AGskbJqg9YXHIFT+xoD1hq7TlEV4qqSIioYDmtg7EXYPBqV4fPSoTdSgg77XlDDfqBrf8yDJXviSCIup8l33bOjVhVjeaHS0V6lQgEhyblqWAuRUXMFVlo7WRMO+ZIUoQtsiWlouQyPcwGgTK85hlnttoGComho3GQ2TzTIDbZrbAZEFAiVYoDrzlhNsfDd1zKTr6MnjOSwtdFax41LlLamxzyMgp7FbTmYEXkwcoilwCVWUQqSTWsoj2Qx9p1GNfYHfzXGVcpKLBbLIHU1QICYaKHSjvqRC+IimFBshO/Ulw6V3f87fx7m/9SqhmB3a5BPOQvNFxQM+kKD/dG+Kb3/NeXLh0C8vpAotFhTDwMR5ESPoDnksB0q5vTZDnVF06tXQa9uxavyfK5sWitIWYQCqEXoi1XkxGv2htZ4sCi7JpIp9mzAKcSL26tko3Snm0WWZBpagLxbI4tQguaq4CNbhaR83j06ve7/3yD+LzHhihLg38mMW6ACog29KgWs4RcGBnfquMsg7Xtflc2J8CdqVaBvEmJ8i9QFNWmNYpysUunrlm8cmnruLnfvl38QWvPY2f/IGvx2Y8R0WbDxbNVA3fS9HkcwTawPiJY0czJ9f2xCor5GIk7KFmgD0s4noLtTdGRXul5QHCdB3J6JQsRN79Y7+IP/jdx8D4j0R52NDAuSDE6/tj3BemiJTGRBkc0T4uLGfYLpdy3wigaoFpO4YRDBhSiCznywo4yMnmgtYqDbPdgbifSLzoPGdOoGKqCH5/7zp+9if+Ft74uaeh82vCEJ8v5hjqOfyNh/D8c/v4hf/8aVy+NcfOQY7Hn7uBgznb3iHh+5AE8obXncaJDVdIP3fPBt7x9W/AGFsImP+ZnkLj9REF+0Cwge/6Zx/CMx9+AffqCMeCGEPl46gfYM0P0fc8nB6fsbacK1GWK4WjozO2akqVLfbg+yQTlBgPjstrUZBap8DNxSJlVi6QWYtnJ1fwwf6e+ofvfD0eeSWp5DOgJCN1Atgl6kKDtXRaaUoRmqzgqo8//vgWPvDHz+FDHzmP6W4mCviB9mncI8xM2djHExzjuGRFaYpJXeGL33iv+iff+SacOJYD2S1Rcx0uXjcfxlOfvoHv++n/isefmSBikUASXah8bCfCVCrSdpiFtKbEsqnUm19/H17zqnOi1v2cVx7Bg2c2EKRU5ba5uVwg8x8LFiITPYY/f+w6/s9f/jg+8CcX6fQGn2CJ8gwJYpUXW0Iv/MbSlBqGKhymjlKYVGNm5urXf+Yb1V//suPAgjm4bhGFjXN46hO7+N6f+A/4+OM3xVKd9py0W7R8pn0rMCqxBy4GWMY2jQCfLGjLnNCH2hzHSAch0sAiiX284ZHTeOc3vRHrGwtgvg0sZg5QH50RS/Ib1wyuOVzGzdeKHUznC9yYFPjwY5dx6Sat67hIKFGWFmUTYrEsMM8aZItGiDu1VYpqfgKTJHHx94qmVQpc7twTZOuCdgnc0RCKtsswS7V+JFLHNzwhhnPEOffgK/ENf+Nz8AWffxZ6PAA89qEHTj3M+T0R88IDWPckyM7KiBStae1VSVYNbcRcUYJ9VVfAbMFYvo8dV07lDffB+4rMc15zLo7YrrrPuRwgzkys3miZKW3OHgsuHAM0Ge8rbnsHOQ5uZXj20i1cunYVH/n0Ezh/+YZjoNdUCSksy1KswetliWVpsT+vWVBC40c2QMCUMQE+ueAIaevYZfYRPHeuParwAhUrGObXVsqviA1oa3wiSLLgFgUoHc5uz77cSgjWKV2tJRGOGbpccnJ2wDlMR4AT8NYwWQlmyaT1NjOQ2bLEn6iOlQEEViUs6Xi+AL4DgqhKq4Vk8BKwpYmZe06L5IWOdITG+E1tlgRfOFejclhJRY++t36glBFN8WFG7m2VLtnclfYricbUWt7LNuW+w8r3Mb83oIU0l6QCOGuz5PEZBo+438/fFjN/PkzrgupYqmBdhI3kbNbMfTWNqqis93x6IrPgrynnXCqlGsqEin29zG+pZTlVja2xvjbC8ZOnEMi8pwC1u1u3drF/4DLdYz+2vd6ZJu2danw/toaEsGqhtSkV7TqdwpV25KE4Bg3RWSiHIr4uzJ63v/dkUCz25VLSPebw3uWiPhrAHz8Ir8cYAuZeHAU2z4mFfXPpURTn/wC2WeDo8RM4cWIT0/0dvHDlJpZ5iXBwGsmZN8A/8RDM4CSooNX1bbtKXTDrngHB6zIXUqY6fM/LqXBdv3n7M1yEu0n9FJauFPvnsdx7GuX8Jh557UP4we9/G77mLQ9J33/+8hLv/YXfxr//5Q9ib38CPxgiGJyDsy92Fsq3N5dnSUWtFPDE+F3kGvJ85Y30BaiUpHFLqKWM6RQ7opggzy4GZb6Lt3zVm/AjP/ydeOS1zNjOkC00fvKnfxU//pPvp5sTovHD8If320h5NfXshZR+RLrAu6P1EnOALSmPhYuVPrRhvQMkbA+O7incR6RUHYYJJ/GHnqNa5N4k0TAjVotCndm3ERkYcU/mhLSBoLKwLBtVMsOV1o7l0qGAWnM+TbRHFVWpCybCylxZ8560se/VpR/4Jl8i9vg89GnlxtkQwlQUruwMai/wdLU0ke9xd/TGk+8h6NsRW170yFl5mApAWxtDqZgluNvUVWHqqvGSYc9w7kUTQB36Vd14zKut6PbTGKVMbVVTCChOFa4D3G0L2sLmom72BWR1QCtJdVXjQpVcuFIO7ftN3RBt5/MOXCV4266lGm1rm5Nt2W4EYQWk7qyIpX7D0DGGekrVxNaGburMPVei1s1pAERnqRZEFYyYazuShVkcpqrUCH1GPDV4TgLPM10er6jm4KnKWoqmasnJZf6qZOSWivuWvC8hbDmymKigO8LGakN3N4mcj8Pf0Vks3/G+VkZ4l/2xvKVT5crt5QqTfJQM0lUVrpDzOBQwLqPNyT7MyH3p7Fx3P7yMhfJqzu2hEtedS279WOOhh84gTTVuvHAB991/H1798ANYO3oMDckiMKiXC9y6tSPAZ5D0kYwI8NE1hFyGWsCvxWLBliHrNXEwIt4Qhkj7PWiqKK1FlnHNSUckZRNPoxcEiuRx9shVyXlRjoS2szy3LvpYxvesNhgMHTAoKk7SiLSGFzCWJRTgeHKwL897LfDKd7GwSUUpbZXnXEi0W+hZxIHGsvFlXOk2vjaMlahSu433JIHWIpthsHn88PXlIsfNa9cxn80QhKGsfxe0rAx4h7O7bMHo9jysjfpCfGTkULa3I/Gdi0qTXIBQS80fk0Ij9Q0GCYvujhRPZyaSAac3r2JSMGKrA5otFnmFqswxGg4kBobncDabyXk4cnQTa0fW7/gt3cHLuSPA3pJI6tmunAcCnCRg7WWNgLWxbzFrwV7OvGOvRhTQUQzIa4UBh1axbKejrPOEcZw89q0kKC/keOSKsQbRArXdNEoqrG0NWBgkxsr5C5MEjNWhQno+m8v5HQxH8nme24qxalWFBUExYxAE7u/8G+2uR+ORI2VyDlbWyDOuD0gt8nHq1DH5jmxZo17OcP7CRXzmmYviEHX2wdfgufO3sDN3tumsmywaa6s0UTXH8KQvhEaz2LDqamkIwDbZZYVwR6nAwqQn4KcnYNcTGDWEl4SwxwIOW6CpDdWw+ip52fvKm+wTsZecVjvPRVWFcsqemdmqStc9mDiTWE2tUqjwOJojx+ENQ3hNautwrswBHUx6d+bfcuxuFbUyXyhqqOUUnplLoZF+ny5qB1DrIUmH0L0GJj4iIK44HKRwubP7zOSkEyzpOrRmVQibG7bnJ2a+M/cG1S6dtsQDu8shrnWAiT9CPN/HfDKEZV04KqBzR1aDp6FoUcrPLGZovBfgLQ4caFJnrk+kSCMcwqRH4Jljzplgs4HiutiPoAaduwkBxrJV3c6hsiFsugCucR9tHj2XRv7sECS1NhMlrvQhAlIaKFHicl+0VOaK0OWMd/nlci9GA9SjExQuwZutCbiC9RrKDKFZEOEaie2b6ykur3o1zJR9uYHdW4gK0kRT6HII05vCy4a3VbgEdFWulI3p2Svq20OANqqVimPggFbL5g6F7qFS1ycRoHZFbK7tiO/1+d2BteGC474ogvWiL3Nhp6pzOePac6F6QhTuAFz2X9lESG9U34oPXz+01iwU5gbY8IDtCl6cQSvm+xI0DxyAS+UvSWGrat/DXpOEJYK0nMN3z+fuNcXInbNQeq8Fb/dgmmOwNoHnX4ahkndwYJqip3SP4yPx1MKqpLDNeqIH9/Vx8uSBsoYK8tN1FF/2D/ZPNchC1NMKk2d2tB74xjs9VKHx0Uy1WlzMlX/Usxg0KjxeWG/at8vrpRJ1r114BNy9qEaYV1ZnGaaTqVJx38b3HVcPHk1t+UCs/PMVnqaV8jbjyZhDaxGxY+xn8MI1u7GhG5362l/reaZg8KS1Zl6YelHb3V0qLiBto4hnCpMBMJqBj7a3B+2tCUgKuhHmZGsfSNFcFK5sa6vqWLZYKmZJEhwOX6TGpZW6sjFZGWjMtrv/CTRTdUtgtq7hb5BkadFMpwLUCiDcAcPd42R2W2nbZd7ybqoaECxd3a/0JRvr6O/vY76+jo0kqHWeq22jPb42awHiDnh2A4WFP8/BUyU5t03lVKycTnJlQEIPbc0jxrIdgSm2nV0yhUny5YC37rJkvTkjQ5TkhkuGNZW5dJMQe+WSDCY5Z8cS3+4kifJndPaYIl5OBIQVG+nBmrgbFkpjN2Oe8bQFcAnODgXg7Tdig2xNtZRJxqFVMddMIl7w0KRrQmpj7a/L7j28LdonfU+6Z2ejTIx4XWPQLGTgzEnMEBt4kmZur1UlD7gFY1dVvUfiwJSNVdOK2czOjrkjyFCFK8clZgYN+H9TLiAKXEZzshb2WTa3DOT87LYyVwDcKW06VlFdsaC7U23LQb8DHzvb4FWVbff31QzcVQD3TOjyO0cEAOtclId85JC2NA32lI+ZIXjTiJrQAcbOvvhuq+W/KPf2pc5BB9revb+XUt/yPd1v7TJzV9/X/e4OvL77+1a/g8/zlQvv2jpL96JFwViUq0Cnwu1+M9W3fGeXi8tlAj2wY2o//NT2vRfD1l3xvjue1BoMeiPm7cjMgSAuVZsBJ4y9FH5ViT1JMZurRbmUIuqcwWFinxbYxHM6N26dMldsV+ul6geRHD+B3HHoCyOc+2+aWi3LpShyqcblMWVGKQK4hfYwZ1GoZQizGQqo0H7HtKqw4XtiaTzUCns1NTju3MRay9jN5S0LfFTwceIrXu/WIOOatMzhBT1RcnKB0md+a6tuvS+KkYllnYeDZYadukHvDo2mOwibjpzq1vNFhTsII8xpJd3OflcB3UMlrvIEmKUSt+9FGCgrmbaDMEHj+TbPM7XXUFFkMWuBXgHL7wJymV/MJdiyZTcS0E1by+L1uIfjrTL1pdq3WCpbYI9sypXvmVEppIBbVY0hlZsEXVuFcwfgUnWLIBHwuagLbHgB9psSqRciayqMNIkPtUwYCOqyNNyninPlQAiq8poQZJ21atm7j7NT27rcWy39gdNiu40gbt8aXChzBH6EowTzARyUueS3drm53ftP+gHO9AcC4j6gY1Hhbi8z3IDCtvLtvpiRsf1QEcRSCK2pFOZVRZoS25UJhz3VLJY2K2tFBqlhZmhZ2KCXqLKohDla5aUolSPbMH/TUqHLhe7qtjEK1WReoZCzosSOtqIlLXNGS1qekDUXoV6wUNRoL+0ZW1eaFs4zhri7rL864zK75aRz/ywKEcwsRZ5Bn9NYkf1KE2RG/nkRFW6M07V27fhQhWmDwiisxQZbkxwlsw5v7GIxKSiJErUozzq/JLIkOBjs1QXe833fjO9825fAS6bAwRQV88a0D59ZKOkJ7OwoPPpnT+FgnuHxPz+P565sE07Ga84dx7l7TyOMHCj66MefwM7+BLbiwpZszaU92CsVla9Ro5tFudCNaVQcDpAq3VhN6FepxuQ29GLFSW6ifGIqisBtbE3F3859RSIzOwAAIABJREFU0wiorpemNoUqGub10caTyn6f9GF1YX4D//Hn34kvfPVRlLYPz2ZoVE/ykMiYZtFxYfviKiD7a5ZiZVRUGgfTKbb3p9KnVHWD2azBcuc6LmxPcW1rCzt7E3z401dwsM9+0uAf/f0344e//fXoRxaLBdlfFYbHzwDTGWZXP4MB82HjdcxrLQAvFbrJ4ASi3uaL1LmaAIwmC5ygn0Z4/H6cf+ISvv1HfgVXzu8jkvziBGNaMSqFV8YRXp+MMKZjAtnNSuMFW+JmniEOQuRViX1jXT9qKszhIU6cApfq9lEYYr+sRK0+trVYp0QJyQQVbOhhQVBLWXxkvov3fMcb8dV/4xFR+i2zbfgoUZcF1k8/iMc/fRHf81O/j8cvHLi+QBAvdz8nvofxKJWCjRRn3RxP/v7G15/Dd33Dm3BMX0dRzhCma9BBip43x94kxdv/1w9h9sweToQxTgYxjnsR1jwfYy/AwPPQI2DKYgiLwfwHhY3RaTtf7qt+siaPRTk/fG2NqtxiKovA3WwHVZDgul/j16ZPqrd9y2vx5tdFUNWuWF7JjcEFteSPDnGQJ1jWtKRu8LE/fQrv/38/jenNAkeZx0iCh+aYpAinoaK3OfNIuEgOyX4l54BZ0Y3aqyo88MhR/Oj3vBn3bU4BxcIBgUWCaACOvxaf/rNr+IH/4w/w5PMT3gN0Q7C0W2OFlr2t09O4sbzlHctYmlWFyk2Je06M8NYvOoc3/9VzePWrTuPoUZIVqMolwzLBfLfGRz95FT/+//wRHj8/tYkXMqGTY6tqdGSUacQojsSv0outpkVwk6PwU6uaparqQh875quf/+d/S33+I1TE3s6BpAX0kx+5iHf9y9/Bp56aWBLOhC3I3yHlSBJICI5qV2gTEkaNjb4Si+Gkp3HyaB9v/Lz78MoHzuLMKMSpIyH0Zko6I0DL0uU+kFPxy0UFmZw1MDgODI65Qi+LwyyA8+9t8ZqqVOxPBHA5OChxPfPx/LVtXLhyC89cuIWbWxO535eVL6pdgpDzeY69SYmKOTCSDcv1ty82wQR35b+KADeLpaX6zm94A77tra/EkFaIoYV3/AxsSuVsBuT7DlANCZIK3uKAVi5kIhYweDW5+kkAOuwuWlCVM69g5FRosrF4TsqZhEu7iiptsYU4mjoFb8UZ1dLlG0tBmq2E6l6C3hz7jrk2LhulGLuuHfIcOaqc2DZbNRA7dCeDdTZ9cpRck8wt9nYz3BT1xDVsbW/h5u4Sf35hC1s7Uzx//pa9tWsR+n1RmFHRXUuAgbtfc9630hm4Fs0eT/btUseEeF1IEdmqgHMZMWZ1MDrnS74mBEKHBygmFltPO5YWc2Q9r31OF1rd5F6ktGE5nAt4OtdzPmutosJJjFKNWmpfgFmu6Gnzp0m0Unwv72rWbhpDW2YecGQbu9SeJ/m0oszWFbNoVZtqUiinnKWKlmQ5UcKKkq1GTpW3bdCpdHmAYq/MEVlRY60UDY1Tye/1lNyXTclzIQtIz48avj+slyrzQqe+FRCCc1wj+yf4S7amkvK8vKbprhKUJBB4Tal90eeycFY3CyzLfTCagMaqLNYeP3EKX/OWN+Gr3vIV6KU+qmwH8/kSH/7Ip/EnH30c5y9excHeRFSZcXKmGY7O1WIGJDKhlCxNNwz4qfHKqdiNNeHg0EKZo8PuYkftHzzjL8uJ3jwyxn33ukLh1Wu3cGt7T+7FcHgayfrD0PEYau0U7Ob9kj1bPPEbqLc+gfvvPYlvevs34q1v/VI8+/hH8W9+8T/hwx99GvsHE0TxEOl9b4Q+/UXOcnl1I5GDGGWfedpkRLfFhxaktVR6HToWsEjoLJOFfS+fua0KVNNbDsClZeb+c5KB209CvOM7vg7f/663IE3Y36V44ult/Mz7/hN+/f/7kGTi+r3TCIeveBHwI4tzTaeC+lBp61lW+hVni3cqdrsoIhYqBAwjvcaDqiaops+jLHbx1rd8KX7kH78Nr3uIymZmP63jp372Q3jPD79XfrvfP43++FWNDnu2VqHnbJE5W14Fazl2u3mufIfTOx2qgt0fVjx1SNaAamhiXjOYzyPSwI6KCv2GhEEBUyOmSdMtLe0jlYkv4349AaFIeMuXS5WJRUNhPGtMpViCEY8DUbFK0ddQLcxT41mCuXcci5ObOcWoJauYymXfWwV7qd6tylxVYlvc2FSrSlS5Lteadstim+xUvwNVVpVe1E0Q+L5JFRMRSmVCsv0YPVF7aAjq+s3SWL8qCk17YWYGL4uFX5IV1JSicg5s3fAH5K3CWWyzSZJSgW28QK8qYZ2qltefJ5SgKjOZWSB3KlEWlDgnIM2Fn719Ldp5mICtNaNiWoW1REU1YtssUQYt4NsCjE71zZg+cXq/M5KBhLS2GQpg7Ld2yhXjtmkty+htj8UD1Y/jalWpzHMkGbnLLCCozaK3FKHkOnGMenkAdxVIvvNm7v53W83rVMWOZCAgsZynFrhtz9lq7q0U3zsbZSmGu1xc196dNWAYBRgNU1EUFsVKTqGIF3yZG/Bvch2FxNzqnEX9TODXuaj5bKIk9jE1wVc4e/Y4Tt1zBNs3ruHmC+exfeMFbB7bxJu+/M144BXnEPRHuHVjC9e2p2AuOONmqAgl9k7QMfK1ONcUZYnQD0QJ67Buly/N70ySnnymodPOcilE3lhVSEiMaBro2sBI9JPLXLQegQVfuGSMW5H4YkNHC1o4e4iYK+cT6GO/apBXDbIWKFy9NmW+RJnn6A2Hh5bZQq8y5GoM5B8BWBnEwUDqGL04AonHVcnzTqt4D3lZY5GX2BgkLrKhzfhr6NjHrqS97Tl2MTt2ni1QFAVGoxEiRk4zGquqkQQKaaBwkENeDzyLxOP1JHhdojA+hil/F62gR5jv7aD2Ulm/FAfbAtLOS0Y5OHUvn9P2uhf7h6pazmnZDlhDKPIc+3su229149/omDWbTuV93XOu34OAAIgjffPcdxvPAYm/R9cG8rp4cPD6dqROTaW7lt/pe6Fcm/nUEZVaWZ9Yc0u9kbFDHl3AnNqUZ98LfPRiV48hEC49p7PmkjU9CbEkWbEevMhza+qGO7G2qBQ9F/q9IWpbIWDbsSUyllZ402m6ItHylapW4J6jRzAYxrh57TIe+/hj+Pif/gn6ow0cvf8hnDxxD2MccPHSDmaLWpxGSt8T4l853rRVbGGqQNVTWL1MbaMjXlBgQJBtCd8bszhvbV/R7AnhzLP1ulG9DHZ2YYr58qoiYVL32e4t7CKHiXfQTDOobAKvmAlxk8V+xbzSxoPaD6yO15TqMzd1zZo1pbxRwMmpbYriNitB8rlYiFDweux3NJrSBxZz+AljFyoHLnLuzGno0ogymHUJ2isfgriU3g4jsWZmTIqutmAwhlYHMASUGJ2iR9BmF37o2TVtm7DOUNzc8cq6UQTMpwVTcnKoKcctGmhEoigEs3k5xMbs4+hyMYGx1+Fl+1DlDJbxEH4qa5QmGsIkA3jhCDobA0MW+wjA9KGMD7E7LJs71beVA0uohKRlMC2aVcyZ9pIMIUpj0GDbrVVaS+U7gFziAMyXbJgvyTGObg8E0PowdDDrrUMHY+gqgeLaJtZQYw8qpqqZ72c8awOb0wqYjxp20cCWEwH4TEFL3FQ59W2rGK5Z65uz6GgxNsoetBbKnaq2TK1KtMKMCTp0s3L2yi9S3paZksJ0YdwyqulbGy2derZcwIQDqDy1pHNK3q2ovp3Dhdge+wMlAG6be2vzzLUtug71B9bomZLCLqdmGxpqr3BZ31Q5M3PUD1cAXPbffdXl6x6CtqtK3O65f7lV515cUd52IO6KAtcMoXQDrz8x9XSslTcjUd36vRvWH/TtsTees0l60Wf2eplvNnm27W09P4DeS1Fe4WzNIDi2tP4bhjiW9kTnsP9s7ZXNnknvq71R/2TdVAZbn7ml7GKqvHCoggc0IlxSG2HYBNsD/dzVa8rsVfBSH0delzbDc2OvqQ22zu9YmwW011Zer8Z67NdNXluS/8gw6x0dSLZItZs1pbG6t9lX9d6i0ZGnTF5LnM/NeRH4eWiruFSGQtt6z4GxdB6sE6ikhpkwi5YIn7M2Nku2VypjSXx39sbNZApbN/DiMZrlnrjqUXFrCwPPrsPEBwK0HoK3on6NXcQZ1bdlq+i9S8nbqXBfcu7T2idL22ksvJFb7zg75j6CskTFenZRIMoy5L2e5NuGjcFy3hJR2x2z0THvdr6sBUyV7NlkKJbJXc4tH6miVVToFg28YSKgsmu7LGs756w+rJ17AWNJxEZZFL1sCmmAemvfOY0VSwyS2ObrQzUSR4o5+ra28+mBrCeTJLHRcKQmtCGeSxSgipdT3he2rkpFi2OCoD1trbiO1DXyxVwRaCUoKuehtTfmvmZeqmipTPBYjpMWzK2zSxhHKPMCayjsQdOut2mbzMZaZYcxGEL26c4XSX4hHc/oWuAsm7mN4shOcjc+rIK3q9evA2/ZB3CfAuBSQGmchbJ8dnXd1apuif9xXvoiBe6kKTtykAz0BGg78LVTjzo1ggMdOyUbv6izViao2SlzXfKNU+x2ClwCuLRDXBNbNTF4o42YPG4xa4MLIZZaTI1OkUtgOdU++CiT6hUQmf/vIMzue1+qkf9lANu7Fb9UDHdAKoGr7jn334HJHYj8UmrhVbCXz+dNDTddchOpzmKax0+r0FUV7qyqMAgCJOKrrZA3S/lOApqdUpUqycQLJL/tduIT0BcVnitScBGWRAMByGLfZ2YRbBjCbxpL62SqHjsQd1EbZaoKyyrHrJiTAWpNvVQ6HNiYqvx2KthZCXbZu7yOPU7iwvgwb7cmkFjlilZYLLhFfoSaxVbaLVqLpR+KCrexCnNmkLUFf14nArgRWYScTDIbYeWCHvE9UWkPaT9CNVZI4MqBA/wOMkbLnIq5AqEXi7iF1mhjqv0ADMNYrJT7aSz2MnuLuSyGVjfSCQhLsw16gw3bzPeFBN9tBGxjP0TZVCibmr/7UImrJIPWaWXYprvvm/uR7VEdRusVZu8ag4M6l0xE2irzHhBwnmpfArQr30eSA4/luBdgLUowJiDfWg7zmKhq5OQ6IMOkaUAYZVLlQgYjgMPvmTKr1QJZ02DIhQJrxa2tYAfgJn6EvCnR8xM5RlFcmUbaHFXRBc+j2EU7EJfAONv1Xb4goowlyMrr16lleZyizoXCWU7KV6zOu+PvwHHaQhOQulwzDwZyficF7dLuNF7u9kfGDBW8G2kP94c9TEIPy6rEDlXMixw3xPxbodbaLopCM5+ZE83aNirWnijTDYFVyZFh/meioqoUCSxfq/p97S8WpgwCRWWwzxD5bGFd7giZpU6dy0edxKpsgd7G91XfY262U7Q32YJ/l4G/alStqooYj40GEX1zVVnUWBrPJKpB6YfaEJXxPa9pDK0pBbzlsrwDcqkaMLZiMhmoIeIkaWlK9ffe9kZ829c9gl46RqiWYh+8O23wmx98FL/1gY/h4vO7wiytVUBMhAYU/N1q0SzxA//j2/A9/+DLoPwSdv+GWNk15Qw8tri/LqAED5oL/3KhkRc5owoAMtWksMNMDR5kAMWw+qzG5Vs5nj//FH7lt/8EH3/8GsoJ7ZdqyVuVQqrYmPJ+J6AspAchfAR+qlIV1iUMKQ3UMAh3PlZUQDS24hlB4y0M9Y2NWpJ0AqsuZbv41//0b+Mrv/whUTizINiQidoUCEf34pN/fhGPPnYFk4VbIIf5TdTBGAdZgKeffQ6feOoFWoXKTyEHXjKPWuCRhAK/fS1rSrzn7V+Id739KxDGKSY7FxASeN44jfL6U3Iv6WSIvr9E443RzKeoWQDpjWSPHUmV3U9YXUet+vDXjqOeTzG9+BTW738YP/7vP4Ff/Y3HUM6d9X+oAozCCKc9jRMK+ILeGk4FEVLnqIAdSxcLd5/QrIW9542i5OIFme9Lv0SSS9hLUOQlBlUhZINBmwHOBQcdEmzko2IOal3hY7s38H3v+FL8za98HZrldZT5PsZhhbww6J98CBcu7eBnfunTeHJrDt+XyEQpUHH8Pznu4TUPHsP/z9p7QNuS1XXCv125Tr7h3Rf7ve7XAbpboAndICBRSQoCIg4jgjrzqZ/LARPmMbGAUdDP8M2ojEiYARRhlK+H1OQcJHeOr/u9fvHGkyrX3t/6/XfVfadfN+rMmlrrrnPvuXXOqaqza4f/L3U64fm5heQcu3j0xWu48uhBmPIUynwbDpXRoY949RLsjH38u9e+H+Pbt3AgiHDQj3Ag6mLg+eg1IG7suugRGKVkk5latGC5oC8PqXJmG6at8vAi0+nswaxI5dx28jluHczUh++4C9/74iP4gec+HM7sPoROAm9Ey/D9uPOcg1tuPIEv33QCG+M5tsY5zt67iVUWb6jQdKSIiYQVHToGUPjYkIs4OczZJDVHQMMCLzbKApdeswDg6rm1T+YPt4segxs+dhy/9+cfxcnjU3QDWuHaPl5iOG2RlJURXRFusiVvsWFlj8XMOSqOk7pA3HHwuEccxJMfcRDfdcUa+qsDTLYnuOGLd+EfP3Enzm3mpufFYv9aeH0dMZFWF6ypmzLsaZfzgzpXtKDlOMC2xElnURfq8Y9ZVm949TPUFZe5Vq3csKmxegW+8rn78Zo//ghuvGNsfAKHrNwoW+haXXbV9sSY2bTAynKE1VGgen0H111zCM99zMW46kgX3cPMurSKD1DFn4/JjrfZO1TIc2sm5yQciQU15xXDA3ZRQIvlsGdBT7K6+Tpu0RrAAgX97gnqEEiVPJ+U1Tj5rHs3FTbmrij6br/3NL522ymsb86gS1pcUbXBccOBJvFhXpjJpFJJnuMJj96LP/iFZ+DKR+2VIg5CgrOaXne7hWR7HUIgYjYtK2EJwPkdc51YECl5vKzKcsGQcvCyOU8B7cyo/Kb3XIzKxHL/uFEKOFzA0zaQ/W8ERLU9b8mxKi1oTBk+r1uQWrsRxxZa5LXsKnIfIGhF6zuC33RbULQ3jAB9xtpxe2QddyyYS4tm3dhMRqsWxa65qLJzVTUv8Eu/+Ra8+e/+CWGwJBpg0iuoxCXG6QiUb2O1uEwi2EljZta8Yzp/2jxdi/vbmoXKeZ9RBSvgr49AwFaKyHgHUIRM4LKGW2udefQkMIo5uq1VMvNvua4geMr2ThC0cHzroin5sOcVtjKfNbVOpAp+PiuX914FtyygnQiaps+igG3B2dzlrNGgU5e7YC8BEg+1qGWprKV21q8rVckKjGJEBkTTWpgdpzIc7XKH/i9KM9/WDbo619pxq4z7Sj4vP4+9KT+PAEmsC6rjzVwR/mGEAUSty1xd6WnLmZOZQkBassipOyEanFZzVTF3jHMzz8X+Awfx8Csvx/c//7l4wfc/GftHVKbYRTCLy7xf2Ne/+W0fxjv/9oM4e+Y0aKk87F1Sd4eXlcYNDK2SOayXypXfnSpxC6b9eh1NtaVYkjquKSfH/K3JnV5WTNVLX/x0/Povvgx+EOH/u/4LeM97b8DNd94nIG60fCXig9fa/NveCJhvIbnjBmRbt+KFz38mfutXXo5HXn1A8qG/9e378Jb/9gm8/4Ofxsb6tihx/UueDnf/wxsb4odaGS48twDSat4jBMbqFI5ubMsf4uUmTXYBXD27D9nmLSjLHC/8gafjd371h3D15aRDUp2xB5/64kn8/hv+Bp/53NfhR3vg9y8DhL39wPWHBY/Oz6rt2qPdx6o1LtwesOAvtlBM7pQx9WUveTZ+7zUvwpFDPgu+ojF/x3tvxG++9m04ffJ+WTt60Rq8/iWIotWadvcCKu5uVHNRRy8p5Q6tdgVoE+BwAciiclRaFbFPm8/JfiEwWsDVVrvITNZAl7Xs6QdeHHqm53uV53tKex4tGkxVlKqm/2tV6zJPKZigaFAXyneZIctqXA7PI9AmnnaSUE3RPIFM2qu7NruXKldbEhXnByLEfl3UjueZyiFYLdCh8pl1osAoE5e/B56vqfwrqsqhQ0BX1RSUkZRBJMvUAWVgtQldR2d17RRFSS6KYHYEgeX4nNDzdVlTBdzm1PK9jalpke4SUCWQS3m14quk3MocXc+UhGC4g9GKoLRflzXxVP7OpwWodWgOb0FZTYKGQu3UuahyGwW3LUw1oCxpPI4u5P9WNd10sKJ2WojEI2Fl17q4AXJbtax891ZBJD26H8Dzw931t708WoBGRzk6DqKqorcjQcTA30WjWhBXlLgi62NXyPfm2y8qWa0a3QLS7e/tlW4fm/9Je7W/W0WtJWra8+QiZ6HdNq3RNnGrXLTyQhbomR3f5o9Z5SoVmIeP7MV3PeJSAcVOnToDxnIQSCPQybRignqz6Q75Q/DCWEBFib3yfLGhDQIqLiv0+z0kaYp5kolDx759K7j9pm9jvHFW+j/OVdfP3o/5dILLHn41nveDL8Sh1T7Obk2xMU6FlEbbYgvUKlF7kpRKS2C62dEZionw1HdXZS6kYYKR1PFzgPWDUMWhb+o8Q4+5ynmBPLeWnazZ8FqQLEVlarcTYGtWoKyN9Gnp+Bz8Tgcrew9IFWtjc4u0LJReZ9c296F6WF1mKKab8v664lqsRDhYht9bkdc5hjFSJIt6GASA3+1jc3sqzxUOQUWKf2zu7KAToTtaEveq2WyGWVpibWTVLJz6z/MK42kiSllGsSwNOgIAb+7M4LsKg34XsyTDILaFVv5vfX0D2fYZuFEH0WifvG511LN20hds1ubZCJjLLQx80DY4iGIBhanCJXA7GPZl7TweT4UL2u7P10iNoaYK2Vbt+HdOZ6icBeo5eqNl5Dxmzv8WNh7XoBNiMifAXYI9Rd44pkS+hzgOsDVOmszYGlXGzF6ZVogtMcFV2v8GnosO7abHMylgMxJc6Rp79wwRd7uYT88DuLTsphKXzhtpWqLfpbVw647ogL2oJIGwCTET2A/UPKG7HsWeHrzAxzzLMAwdacdUa3/2qzfh0x/7gFFFrUar+9AfLqPmgpEK3YddiQOra/jGN24igGBGoxVkpkI46poMIegjxhqfl3MeqKFWlknOYQSUGXoaOQEFM1O8nl09h3Y6eNjyEm67637ceNdpFPF+uFi2pA5TQOtzQDqHm42tEpR9WNCTHEPHjaDmkXGckVKxZ62SWbcOYiAPtBqU5ztOFtRGSvJJRS6SUzlP90NGOHXgOBmcqJS5uKkpIKEYhNZiHmqH98+OrAMq/xDUMAD9uZ1qKtEmJqdqVgshUztNdiJvhk4Id16bFWerLrNM7YwTt97cQH0iNSbKFIk2jhoYBx1l+imwFdq8b+a+OjVqf8sC1wRECBqQpOTHFrxt8medcAAni2E6Gei3Z+IUquzB3efBbPM8aSVdQVUdGK4bmLxBEHXczF/YxIdU3CXCdKVDhSrDBtw0cKocjihyLQlMFG48DtaSCKaHVPWOoFQEJ+zC8QikE4CNoTohjEeiNNdzUtC0cTKtnTLDd06Q5DCH1ttWRUtcM+tA9xM4kw50d2ZB0ZQWksTZE6gisscnx6SgMpt/uwva+plS89CYXqbEtkyUt8wIKIGuC6eeoRbSLUlWdEdiW6PdswskgdnNQ2dbS2fK7e8xVGHocmZ47qbIlaynuXH8jmIGTNsMXPkMD245htFcT2rUSQ9OmEHnXUZLGFFL7qp7A+j6Urj+3Q/VNZ9/7kJA1zuOqrpMso6V2URdXirjq7VTjuEFxwiMaZTHHW9ln1565GHT3z8Vt8J0a6pO3hgbfc9IecPUVNs255dDe3xZoAdHjcGyj6B2zGS26e7fN1NpcnHFrNpTGzO3njJScEkP1moTBfe6/GK8ybA+uX6TW9/GtpQifNgeXPow+mUak06nlVXZ9lxvplHSfvz+7fL09twnULc66lZRFApQu5OX7lLk11xTUZVbb80r0gjHeeUOHFPv1BTIMM+WKmGug7lcJmHJs+AsnR2Wly5QxvaF+ERSk5nTgphZqRFMmEFl9GiaQPUkzwd6zPZSWgthkvKXRqi2th+k2m3tlNmxVltbu/bMD/UlWstmK4qox3O4oyYqJmYUmGcVuKMRuufOoRgOEZ85g7HnoZvn2Ik6YqEs309r1WyAQZqdH384H9i7kBXPqdI8F9WtimO4w7jJN1eoNmfSJ4h6ttuzfj6tQjidw1tbsdeBr2fdpdJQfmCVyAD2UpdAxetkYkhYajOzSezhjGpasytM4XiRGe9scA5s+wwvRhxFJk1TAW+lfxflO2srQwusslpMwJeFnMZSOex0TZ5YsoRk4db8qgqTZgz3JuWUfZsFg0m0WARvW6cA9pkmHNLdSmyfReUbxWLZ/K8Fb+UaEcCVCYEFce3tb78bSyRklc8SaLktKnV3M3Bby+TFrNtWhcsXLebgtmBtm2fV/t0Cty24eSGAGzJr1A1ZiERHl0gcHytN0ZmZpFz7UcXI7QxcbDSWKmOxeiV4emGCpj3vVhH8UI38oRS2i/st2kDb97JWywWzTGkbKyCj/Z1AKkGsxe1CFfJ3ApPba9Fem/Y9+DdVuHwceB7SuoYUqP2OgF4EcAlmUnnEJReXOT2/Y0wDsLZ5uHw/qmQ5mbeNIYEb9uFXqSiOXAK7vT7iouAKUUkWBZlucUfxBqa1Kyf9tEme5OzAKH/noMNMPzGcw9w4pkODOJl81vI90q45iEfokJVX5nD8EEmtVZVsCUCpmwGJamAW6ArmEhYz5IqgYY4x84h4zal8Y8apAnaIbjVgOb8P2m/n2oiqK45i9KIQ3TCgVZZY+hhZOjumSCfKyeaMuhSAkTddz/WpahBgsAVVR4MepjxfydlwjadrAkPYpCKN9dUyQzfum3k6U1yMSb4Y1ZedgTxHxSctlAlUUpnJIjzzWnvMWhE9jCQJinWzZMC5NLC127TIsE57U1p5UikLZzfDVxQmCyAuga2OF2GZjKsGCD3qid2VvNcw7iLmMXZSAAAgAElEQVSvSkS+j6ws5XcOpFSynsoTcMw4zWImQczGSplW1IHoM6xKmdt5C+cOsw9tG2pslLkYbu2TCeJOJIO0wkE/3j2OxfuByjiyNglacDJPkLXvR3KtYmbUGS1KXQLOgyjGLGfmjz0OqojXXA8bokZgFALZgrmAz+2dT/B22Q+hHRcrugLtSanOHsUdrK2tIZkyy8FaHdw2T5Bpje0g1tu1cRwuIkl6GA3RyVLNQbmMYxUWhUlLq8BlQTcPQxUUhQlHA6ecTDXneaLInSUEdo0zYgjunPL23ccqyQzzbx2SNchibh4J5rIULNZU4glcIZtklUejkFqroBNhkkgQkSYnKO6HwU5aq2E/RDbNq5y1GhjlK+EneqK1MFpnZaI8NzCzir1T4dRBol7wou/BL//EU9HBBCArKBlD9Va5escXPvt1vO4vP4o7bz0N2nr4js+CkZhJ5lWifvHnfgD/4RXfB3d+DFVu2Vm892fTGr3RUBZkBHSpJPWiEdJkE1UxF8VLEHGQNxAHxZrKQ1qgGKTFQBaXtPv6q/d+Ce/8hy9h+3RiXCNqLJXWLCyyuO+io0qbg+R4wqjy3a6ibbLnRipWQVWr2vW1rrVOXDidOnLh5mVmcl04JdukCnDv/Cz+4j++BD/wvMuhqKqbbSOdnkZ/wHYR4oW//rcCzNg+uuEnM/KgyQcmwYOpiazeW5CB8AMXqZbGZH8nASPHb/6H5+Pfv+yZ6HoFplv3QJ+5DYV2Ee29GlFviCw9C8cZ0NpZmFq023CqHVEZuU5lBXhxF2u9GiTPcBKY5ztIz00w2n8Ez/+1d+OOb55Cnw4NojwLMAxiHKCyVRlcFka4Juhh2bX9wSKd4l4uUMVk1WB9PmEbt/njBdumi6Ku0aPKnTnwUYydosCYDgaRtUWbkcxjanxq/RR+45efg++7bhVmehxlw9xyqxLB8hG4UR/zaY2wE0BisGgbXdJihVfP2iQxupNrdBmSijmcoCMTopz5XdNjqCyajyFdmg5djRN3Z/i511+P6V3bWAtC7Pci7FlawmoYStbygMzwIMAwI+vbQ9kJ0d+ZIcxKLIK2rSKX33NZFej11sx2sqmCcGQ25usq92Lz7TxDeuVUvfwnnoC9xAimOxjsPYLjZ2v80Vs/g69/7h5EOZXqWiz9xUHAUeh5ASThMQpF3TAPXHgEkSuDjI4hZCoWlUzuBSerKyTMEjvSxRte82xcfVEKJNZOZ3dbvRz/7ztvwV+96+tIx4WJCBApRXWepLZ5km3jiApU4FwbAWo4tWOUPR2/pB5D6706N/w89uVa8f62RYOOHyF2QkNBD/tjFjGZb86yJYvDthUZU8gsiFQDphqRm09LbqPqaq4e+5gV9Qevfvp5ADeZWEXpnitxx7dP4dVv+gS+fPOOcVlIFQ1mpR53zUH8xPOO4ps3ncPXj23hud9zOZ7xqIvwXZePoNYIUJZAugFom7kmdx/ZAO3vTWarBEQxk4WL6u5+AW8wOwfQkpSLGbEb4wVntnBu1XR8HxZnWyvpoAeEy4BYoVLBuxdgkYGFC4K/86kUlMTCmCDsPEE1Ubhv28F2bjCdbOObNx7Dez58G266+6x506uern76J58MuFvWUloUwGTmXgC2cEEjeEyTSxjSzrhRzJQhs14wmaXY2Elw9vS6jGPcqEzPpgXu3cyxXdAYpINL90ZYjlPEgxV0B3vQH/SxMozR7wQIqOrt0sac87cO4HNGwu/IFjsF4GUhh4sG06d3ugW5mHnu0Q6bIO/AXsPZBtCNAI/ZuRpgIYLAOmUOvIYdWiYRSC4AbwlmK8DP/c678M7rv2Eij8xtq74miMK2lroRXeYMyVGsbGQkIbCu1TyCkRRKyvC2oAw65BkTGW0SUaUqdEAtOClm1nzT06XYHpdwSypRC0WOs7x2d9nD74J535njEYKqCXwmRJd4TzcKW75GM0uWxVm5b5yS9v2hMg6VqwR+XSNkGp3THkrKdQ04u6Cs9XXtVF5YuJpZvqU3c7maMHQzqeq6piW5RJjyPVlcb0Ff5XiGx1gpt+RMwYd2EypmmSfPQrBRKtaVzDGU4zHUQuyUOXZK1Adzq90Qi4pfU+yoNLkfSTGWeeziRqtk2hBffHAV3/+C5+G5z3ocDq7a696O/wJQqKkU7Y0zwJlJhDe//eN4+9+8Q0DcXrxXLw+OVm60rGmVzHS2iRPXQ50w/sHMpNEIkVImrJ4bmmR2wtsY3+XlxVi94mXPw2/96itwcP8Ak0mG973/y/jTv3gP7rz72HkV7ugiqJXDQDZFescNSNe/jSd+96Pxs//uB/GMJx7AcidFhT7WpzH+8i0fxJvf9n4pOscHrkV8xbOhCP7+S1vrkETC1/Zp1PMNKXg7cd+qgKPBg4DgRQDXZOckB7fOx/ju667Br/3yy/CMJx6C0nN5/c13zPC6N74bf/8/Pgw/GMLvXwqEqwI4nd8s4NQqAM/PT6ya9EF2yxeeE4vpySmUkztRVSl+5idfiNf99isx6EvSsxThTu4s42/e/SW89b++FadPnRSg3A9G8AYXw4n2NXbufGNxHGBEg823ZYfYKn1lhFhYA7PQKAzxXYd5W7FrrG8JbFrLYJuOTfWnHwZOL3DqOGTBNPT29EPdjQJz+twWqgomK0uVpYmZlvCcqq6VqUzeWANLxIhDu3smbddiGcw1IP0YUOemcEPxZiAhScsgWZucVTixK+TaXoki1wbKWGVumyXbArncla/tuKosvdDNypJkC+N5no5NVaVV6TFgw2orHeWZWhcODWIt7Ng+EkwmmNv+n9QrHpeAvAS4TWkyUt/4KoJwpqxoy54o6uLIzvK4LpWIkRaIJRBOwJegLN9HlLgs/rbZujJxt4pWsTmW/pWHyn0a4F3aWZOlJZmvTbtrHIp2LZfbYrJwTuxrOT8MgwgeHbBcEtk847i+oWWyxBHUjCkgwBXWXY8zIhIBznvgC4ib535VV0qKYgLictxeIDM0cxPbw7eUH3YljfV/40Vy/ritZ5HdGoJBo1DcBXIbda0FeUngIplqEbhlkdque/njRTFW+y4uPbIHg9Vl3H/8GCYsuHq+OBg5dDILY+iywGRnXcAwN6BrCnOjrZ2tqFmpfJM5GjDe3sBgtIKrH3Mtts6exoljdwhBhrmwnk9ieY6drXXMxls4ctmVeM7znoNHPvwwzu3MkOoAvriOUelrS3ks6ZFg12FeZjeS6JQJ8x01Hew0wWZWRhq1SS6mD3EQomNKxvaoboeqzhpVMrWZqCCJnzw3GlQZ7OSMSuCcfo55aXDi1P3YuzLE6uqSrGWZPdvtxQ8iwi92TQQnaeHMfo2EWm6SgUqF08LGkddTBhnjFmzWtJAye4GGG3YQjKztPHNlk+11qSXxf9wKyWRlLI/BbAFbE4vv2iDPcvT6PbE9ns05L7RzoTLPMNvZEiCca1yZD7uV7NvGlsiOEgdUIZT3J3hCInyNXkTb28F5UxOSgl3GDNhpFh+pimy3tNSYZRX29G1xln9vTP9528T2tXQy6kce1hf2Zw9G4qyAPY09OK/3dPMc8oo1NS3uQcNuCH9gK61VnqGaT5mZiSzNMd2Z4K5bvontaY7nvPAHZc1fFVZswPm7SxUnKwximlKi1i4Cj7WwWIBq7YV6vDk2Bc+cSn9dchVv6wHQWOqwrSp89BOfx5e+8HlkSYq1/Ydl7Ss1PhIE0gzRcIhHXXU11rd28I0vfs6srK4hGCypgkKNMDI0jeUapmKWLK09I0uQWO0NTKfXx3S2qcxsBodz+XRTVjKXHL4Iy0vL+NqXv4G7y71ITSgKOlr4uimjchobX+k2mOXRQd1dFhDRUX2ogo4cNXQ8h8o8OPmSECtVl0zlxvSBrm1rffjxHNoMoai8Zn/uOTBVYKqgwwAouEGGugjhh3QRYgYGiXFGlH1UUVb1CG7Hh2KYAcHbhHF3nljDMgfWw2lSE8VS2ThdaLrkZBXU2U3oMZ3GzsKsJzJPcXo94ww7ymwzt3PGoQ6O31V6OBNympnTSngbiuCt2OK7kjsvuZEEHn0Dh/m/7WY9tCUjmTbbVdY7D6ZGEUxeCohrpgY6oFCHrKhAcmo1s1qnxuhgLtbA/HySBnj9qXoWO2Uh0ogHuHU7CTpWBRyN4Jq9QMDsWoI6HZhwB5hFQC+Hmi1BrTKj17Xq2461qaZi0mxVqJ2zULkHM6ksE5/gxqBW2HGNcTjuLYCzQabk3Pl8C86KxZuDXdBWbJJZMAKD3WE6Hpx5LiBqnRE0K6DrCKYXQunIGDfhwh1qEhrD0BInFldH2iMTrHU7q9DFxHDNqGfb9vlWgctJCKctPi2UZ5KBa22Np+c/qwglD1d5vCcCKLdrQVxpz7RTHkrskVXkcnsoK2UbjfIAa2XTEwvvcnw1lF/JMtv174UBM785tS/hOrco1Yngdtfq0SOPmtrN1fiWOxwz7pvi3N4HMw0dDW9fYrwnx2qfP6o8f64cd+rUVV8X9YZ7Jh+wvRjjFMqsz+CVp6HqfeZwMsV9zpaqbptAm9RERw6pi8MYxjWYHijrYLXrBqwo3uuo+milp6d2zPqJM265voXo4BoOHd4vgw77mrSqne20FGMbe43sNT5vVzy1oC0JPLv5tlYdK0rZfgPYtgQf2WcKJ4igTwrqB0NiwJhe6Akw7UG7m3D8HlQewvSpXm7sltvc3FaJy3V1CxpzH+bhEkj+Thv7/tUVqwSWc5gKGCxWyPO5Ub6vKHOR3N6tTVDlmu9sMc4KaZ6rqr8Cf/8euQbeyjKqjU25SARYqaa11wcC0sqvPCZeN5Z4SShjFzeMMaxKbGuFan1LXDroskHVLnNvKcZLx8z9ndFuB04vEEtleX6SMzJFgHFfaYkjoFOs1pU6M052827ZD3RRGsePQEKYiACzTNF+WI6rdVpprhPnlIrkDy+y6vSo3/4H3mxb8nNZ8Yr9wKRlIetSAq/ebMFNTtSzrEUVDwRu23di/YP1BQre4hX0e7RIB3bcLr2vTMlaQTrZBaEXv8I2gqdVCUvbbAFc/kHSJLc25k8OMGtECRYbXVTh7mbgLgK0F4K4i2raNv+V+18I5LaWwq0qdRHAXXIdASE7tGb1YuargelRe5uicKvGJZDLDEwqik7Q0pGgFxco/5sAbnvxvlPW7aLSmOdJ4G9O9aFLczODVEBnfxfIXbRzbt970VK5BbHlO1iwf74QuF38UmnTTBiGpZ4WjF4jY4DWjJrq6Fpsb6lKjMmwaeAsPxgYgquLSshO2JFFRiegdR5vurmACILjZwnLeianZaYyyJlTxlu616UNiykaK+VpPkXtcOBgWZgVdoXYdVRuHBPQVpFqzPx8Di5VuHT5olVtUuTCxGexviTAWcyZuyWW2aXfERA+LVMUykeqS8ypyKPdXANcb5W2fMzrQGttKpTZdia1xt5OhMQLsNaNhfkYc3InC6TAZNlMMfOopC1OpYyfTpQX9ECVaVal2O8x41WhG3ax0usgTa0t8sQLTa9RyFJZa+iBWJXKdAbWSpmTV2bjcrHZGZggTxTtUnmOfK/EC4xJxqpwA9mnzZRtv99WtcvviKAjJ8NntcGsqjAvpkgINDfwLvPcCOLykfvzmvHsVqlKbgDhJVpDL6hw9/SH2JpPsUxbojwVIJfndU9VIa0rnKoKlm8FKOZcn8M7dSGdOpWMOX72ohKXQEFdZRi6vtx3bPt8VC7Bihxu87jq+rsK+PZcCd6uuC42aN3qBwJ80yZZip281spF13WwHAQoFgDnC8coArk1225N5a8jwDozB7ktMXeFxDco9I3GmaoQ0JdtaBB32DELc5RZLcfTDNtVhbEbmK3aKLZHuS+HA4RlabjY4aKYoC1B5BbMbRW4akigdqYz3xdAd66N02EpI4rk7yIIdh+Z0eslc9S0mcpz6DAE1bxZHDteUZoysLbLVOOSKOEN+pimNcIyRVWrIjOu65rS0B1mSviyF6Kk1RG9kQRIsRllpYHTgS7ozMECVGoqd1wm6qpHj/C7v/xKXH5RDT3ZkMWqiBS8CA7Vo3uO4h3v/hj++C8/hMnGDK4boGJaoWPMTpmp//hLL8G/f8l3w89OCFtarEFom9MQQljAIUu+ynbk/fg8wVwCDFJsz6eoKpbTIhRcsDs1imoOkjq85WsQDQ7jz97ybrzvH79lkmmjmicsK4lvSoWOnJCQGqnEldxuXSkCur7XVQFKUc1JZogK0XVo+Kqqspp7qabJHHDLZB1//Nsvx49870FU+RaSlKzBGqO1Qzh3ssRLfu2/4+67NsmwFiWWSDQ4ByChgZImibFxpLRHNSIVjyIPIwBPRj4nRLrEmTLH23/3xXj2Ux4u+cNFtoPy7B2YjUvMnVUs7+1htNTHPffNcPs9mzh26n7sqBGME+P48eOYiVWVwVOf+Di84tmXw5vuINVThHEHQTRCbjp48S+8BffceErsgvldEawcMKs7CPU+ZdT+ulSP7Y2wzwtl3FgEcM+aCkPl4AztkbNUbLJmJMo4jijzKzKxSfbgxNQYUe7zHmVfGrsetupSAMfPuXO87rdfjMctrSMvZ9BRFx7VSt0leGFfVOps03m6DYdkAeZvhx0Y5nRnye4EpipoAWrXb5nxwGwZjnnaD8VhwGcb6fYRDw/hbz5wK/7He7+JwRbHXReh62P/cIh9tKuNYxyoHZRRAD/yMcprFJ0InVlKBR729A6aZL4l9snt1gK585yZWR0kRQ6q+mjLXgQ98/7srLr2Bw7gR194DXq9AKfO5XjT2z6Pr37mLuwtFFbCAeik5HIyx3Ite+ReR9QmLJjRjlXgatfBlD7morq1biEE0GW8I5iqa3xrso13vOmH8azHUi26AOCS4eet4N/+zifxqS8IaK8j5sbawq1cOCkzG8f4lO7R8hhWBayN0gRXxZ6V47kUWvl/rlcJ+3iqqGlMqXmoxieIRdsXKhl5b7Mery0wbIu6djjiKOxyMspbxJLYVFUlzrWPWVKvf/XTccVRLmZZjKBaNAb2XYk7v3IMr/rDj+JLBHBZcOFYFhj84k99H179Q1eimNqssujQ0IKA01MWJOSktcOsWFa+SqvqZwmbebdU1kp/xBxigosNsMsFPwFXFheoWl0EqITh2b4nF2PMyWmeC6nEjc+X2fl+/BxO9Lkwo6qX8CAXzwSmRyOuYiwYSpC3VrjnK3fjF990Az745dvwrje+DC95waVA1gTxskjJBXNjqWMHHAdgRhxrFVUggGiyARw/vY5zp07g5mMzHDu5hTuPncaXbz6Bje1k13ZcFikL5W0x0rbYvThv0JPqwKHDeCyZyYeWcOnaEEcP78fewwewd7mLFTrYjjJrp+yGzbXMgZjsc84GqBKksiCzFs68BjxXro8mp+31Z0HT1QCLozwX4nE8l7hj7Tzn2zD+Gk7duonXvOkf8KEvnYTvdA1zvqSgbVxms0lGE/t6WTaJekOgCwE8aKUc0RtM5kkOctIKtLE2yYpEA6ULgrh+p44tOG/qunLcOlcpLYWpPNWVKHtFl6cUy9RyL5I0yOdIwqOS1tFMDNNuxjkGHVyEKGC9L8WyWDmGz+WOpzxlmLEptZ7C7xA0onqAee8CKovDTVXYDF/HpaLWd7xABwJOZI6oc+tabJr5GuVHtQVyM6e1PSZIi6Bbcz8et8vOmBqnunbcOpN5A1W8HCgj6u+DuJob4zhlwjOn1qamTpd0KJosieKXZMLpfZhkp50w9HD40F50e12U2kOvG+FJ116Fpzzze/HIRxzBgWXe4oVVpXNApDsAc9CrAHVGK0g6lfSp4sLZaQe/97q/wdvf+g4EXmyW+kfrnj+CjgaVXSvw+/Ml49QvJgKSV/6gpvqWwG6ebLonp8fVLD3jXHHZYfz6a34cP/SCJ8ki9swkxp/+l/fhrX/9Nsm0FRXu4ScKgMv5Rnbsc0jv+4wACs986nX4zVc/B0945BDKH8DtrOAbN57Fa//w3fjgRz6LaHQU0aXPgFq77F9W4ea5ZMbp7XuRHPs0islxuW2DsIdgz9XwDjwG7tLBBTtzFmDPK3BbALdIt/H4a6/Gb77mR/GsZz7CFheUi69/+xRe94fvwvUf/BQ8vwe/ezGczt7dfG07VlmAatE667xa8gKlruTIMZ+iJpDhiGqFjsO0T57ejeGwj1/9hR/Fr7zqOVD1hlDPGGHB1nF6PMT1H/ga3vPud+Nbt9wnts6Sidu/1KjB5UpyWKlglRZks3AVVf42MXUXqLXK3wY4a5W5jWUsXyPqXeUapy6MBYFpuGlq33OMCUKPqrIo8BFHvnn5Dz9dcps/+LF/wtlzW/Ld54VGliUCMltlry0qEcgkCMxQEqEyCoVXHJklz1XydeVOJydJ8lpJTKK1uFXmssTShoUSiKlyilpN0Shn6WpBW+VFhe4iWNuqbHks1uKYzjilplNOKR4/XElYC7JccRFu4IvvaC0KWwZXE1BlYbU91kqzY1UkSlckiBTKc6M6rwrHdXndxNK4mVW0tsNW8dx+L7W4zCxu/B4D5bGjEQWvtUWmbqUpzgkIz+M8n2vY5iDuqlilqG6VsEIf5dw88AXwEhCXqj6la/bwM+N4BHCZOiAKVSjNfpBGKRSYsW0Lccwxhrm4s7L06yJ9IIjbHttuRaMZKHbpuwtn2IBW9pkG2G2tk8XuWyY2jXKYcD/pQKSkWRcYa7NsFe5WtUEVmgUtCIrtWYlx2dF9GC4NsLW+jq2zZ2V+IiCSLFoc1LT8Zh5eXSHgHEgOQ8YeCw6xAEqAxyjsbJwWe9urHnUd0vkMJ+65DVEYieqZaniLXdhIjp3NdZRFgqc849k4dGAZx+++Fd3hHnRj2vrbr4StnivDPEngSh5iB7FXwIlWUGRTcQ9w/K5xNP/XhcnOqVyTaDkyXTdDFA6Vn20g1zGC/j5EXo7lcIak9pFUnhDEmBWb6BiH9wSonRA33HA9yiLHj/7Yi63CpZqjKufiaNYO5Bw+uQkAKOdDW0+6pYUoF+bli22V+9HVpygMegTHOGaXBrP5Qws2Al/t7veARn/BH+xxgraAKwSUEo6/AidckzUe7YrtwdImn1RFH1V6UvZTjcLV/p923I0bg5AjIvnu08k5nLjvFL568/Y/dxj/4v/YXiydxNJKWkL7hS+8cD+aYwwGbDseXJ++aGzzTQWKEyE5P6tglyzchepUkdGu3sNVj3wkzt1/DP/4Pz+F733W0+DHS8gmpxqLgg4i2tfWU9Qeyci50TpWqKYo3ZHJJ+dU1BkZ1HNV+ytwK/5/rkqPLi50n88RehorF12Jz37q07j7njvNRQePKhIbpJdsXNzKioTmHN1OBw+/6mrcd99x3HPj1/TygUucoDdAInblVKLGUocq6WvCAn3EuWiFgPm9xge2U7huAjfbgatSUSpfdMllMgbfeXwLd5wDkkKJk5jD9QDjROqm/3NdaCrHTAiHdY88gg4aAIWLqZlnnHigFG2So9JgTt9cDkgKaonROURjK0XWEUFARaef0tGIakdsNkn65TqFfUdCtakNwaF4RvVDUeqJ4tavYaYuTOBBRx24YY46D+HGVGfFcPQOTDCAmm3BbCrobarO5jAdxsfUzfkYqHEHmureuTEmIOWwY1SHcvzcArhJA2ATxHUDAa+134eqQoNupeT47Y1sHR2oQAx89GMfExVCpV0grqwiNgyh8xmMP4YmA0S7cPIYpp9YMIhCDKrSfKvcpfpWlVTwxlaFy7k51XMk1jBHrLMK4wcWwK1WrPo378KMKph0G5pCoU4PTrIE9GnpumQXSRy1SThJd4DcQ11twZl1WYMyplPQ8tHoKKES1+h4rlTNPswzxmdkoLYKXC+l7aDN2mXBnSLSbQ0sOcyngxrVkv3r+CVM5cMJmQfNPkFD51QLE6jvCrhrQV7axdJKS7EIC6czoH2QkNh1mYq9B7O+axKRBTFzLXGZ/WbcNzobK8m+3ayBVQWXlvWN+pZOTJpAeVhCd/vAhrFZuFIyYE2+o3Q9N0ID9yJxCzR4mFXlLtoqy/fMum+bhbsimbh1fRTeMDF67kNXrvIGJ6BUn0HjMOmmo9wZVG9Fq+6y0auO45xM6VuCaqurOJ7qIiR3j8C20WWgnH4J/wkVlvcu171g05nly9qrT7ln742lEucmXVPFO049KeDXU4OJq02ZKVNPnHpy1vCclBvRAg0qVnAuIkE4xHAQ1dtq6K64m/Usr5zk7FjV25vw94ywdnCvsA3pqLKdVWLcsguM7qpsCaq2QOjMArUEK50Qyq0twCv5twRsm9/bzpmuCpsLdvkkICQlHEYm+QQ8FdSsJ+DtrvJ2c+uBQO5sdj4Hl+/f68p7tqDpLni6AKRSPcvjbIFbHi/VxrSPXjNlPb33lDtmH7y5Ay/dEYIfnQbYdxDYNEurklnbvo8AuM39Xo/bsa4BcMUmui8ZvbsgL/tQqokF9C2s6pTq0zyFt7YMPUmx3PGwlWvo2UyAWpILeC5LoYPtyuHXiGw6Ra9OzBy+6vuuIUg7M55qc2MfNAY2a6r2eQKii2Co1DiioRAMCd4SnG03viefaxW3XZetXmMboYrSnSZ/9/wnqvSBoG77H7E/59jFe9jvid0zSUVJNFDLqPRGVoosQtNZUAQVrB80BMNmDrSo6H0AgPtQswXWsgjotuCu1KsLiVIQALe1UH4oEJfA46KlMguSbc5tq8Bt7ZUXVbw2w9ZaKFO9WpgaR4IQo2YyTiVuUqU4yM5L1ygdj0YNcvhnqhybyhUAt7XYtVbGD57QcaL+4DTYB1+F76TEbcHX9jybm11UsQRvW+VtC+S2auDdL7O1F26u0yJQ+1C5uxfm4xIQ5mv6Lq8RLWStWnM17Iq1KDeCuLxTCJVUTohQZ5J7EXNCs2C5RatZKlTJcFyigsQPoAiu5jMUTgDmJPh5aqiLKYpcKT9EWlWSvUUGdFqbBXyL2t8AACAASURBVCtlC+LSSpmf7QQD4UZW/NvxRQFMxS/tnKnC9dlhcaIolqUFcteXbNpMOcizHQuAhH3JPbbwJDBpcjqoMC4bFSafJ3BLQM62O4rHqRZ2hPUneSmdGGvdDvZdcjGufuyj8a1Pfxan1zfhZylzOiQHIjRksynEzA6CEdtfMlOpAFthQ6d6mG2Udpi6lsc0m6OIugYEv8pcMSuYylxplXIDlWAmbqu+pYLc42SkLTI3bWExJ5cqXO7PJW3F4khVYEfXyPh9l4lYKLPkT5KyqJ4usFFmG1jzQplPtEA983zZFvj3sNNFzs7b9xF6PiZZIuzVdW1wrsixSWvlKgMhjVbtS8ihJQHw1BazcKn47aBGplzQ8JWv6UODmh7yKlkmaG2iH0AcaMBbAu1eEGEPc4ltnhS072FU5uJYopi9nKYYhdED1Lft/UTyBhW1dxc5DvsBTtU1Qj8SG2W2+T26xo7jYkQF+AUWdHwPgriLStwTWU4CIM6WFcYEILnY6XbgBAHiZK4zP3CiotCJseAsJ1CFH6iwyAWgdcgQqqoHALxU1LbWyyw2y98cyMtCuREt2GoBhsnGyTodh8A9wRYuGNmWWktlTuSofM8rVVTGUXU98TynU2aO77ueq/qRpydp6fDDOWTEhkY08OkhF3gw00p7tdJqM9nCK1/5ePzcjz8XISaoc1p/pkJmqEwKn/fiRdfgS5/8DF71+g/gzOlEHBW4WBQSQ5nhr97w03jeEw/B5zcuQevW0qIqLfhmagvWagavV5lYE3Oxx8xpgrrc8jJBnW4jWZ8h6AfwAkcAP2YEDI9ei69+8dt4zR99BOuna4Ta1a4fqFIbU0lFjZpcB32PWnr2B1a1QwCX97HrdpQxFUEnRWszX4XcgeEL7owBHDrHLZMzeNvvvwBPfNQyimqCHi1CvC7caBXHziq88jfegvvukYkytRlyR3Hs6Q18LO9ZwvbWBAkzHjQQc1GjPJl3M5OphVEICZyt53jfn/9fuO6KHspsjK3xDlxxva5x8uwcywMPh6/4Lnz15g38yp/dgK/ddFKKPlQ9Bg71x1CZqfHan/9BvPw5V8E99XW43R7cuAcvHuLmMzFe9bq/w+m7zljXACcQIHPoeaYTRuZg4KmVIldrroOjfgd7WKyDgzDooaTtR+MS0QK591c5Uoc2Y9luRi7B3LTIRQnP8YfkChUFCITw4OL0fIL+o9fwEz/2JFwcnwOmZ1AO16DiAUIWsZItYLaFKu5DsgOZay2LvUbpwT5NcsU08q0Mfi+EH3mYnDyNYNDF8NBV0r6K+TpzYECbrC9+9Tj+5O2fR3UmxT6f6ttQ8n/3Uu1A8pfrYr8bgAkTVOSaDi2eIvRpy0Llf1UhTAth7i+qceWeMwbMwt1OtpQT9sx2kaj1+Qbu1jCfLM6p7/+hK/GU7z6KD376TnzyI3fhSDXAQEDbmu9lvLqg4k0mhkUcSeFOedYlIMtzbIcunKJGVGkZx2d1iTHHPzoRhMySdrGuC/zn//h8PPEy2vdu2rxdbsuHcfdtJX7lP38GX/r2SbgV6sBxVeR6iufPsY/jrJasQJJ5eE+QVEwwzKUlPpU29AYwrtKKvOq0puaaFpaitKHluoC5AsZC69ALpdsSEoO8vwSFS3Qdj8qqILV8RzM6NdeVk+tUXfeYZQiAe2AOzHkvUYlMxumluP2bJ/Hzf/xJfOHmbZmX7Ns7wFOvO4Lf+qmn4aL9qbUPpjVrObWqTQKkonjRFsDl/I4+SMSBCCZyHz+wOZQsQLNIyrZGRiIXWPwfF7zcjw4jbRWR78fnuT//105820GGIK5gZMx+b96PIAHfT/Kxed71eQC5LWb09qHeAl7711/A2//nrTi9tY13vO5FeOn3XwQI0MV5QmTBWykSS3Ab0KfKOEa5meP42QlOn5niPR/6Jv7+49/G5vZcrpUU59gfkagVh+j1QrGp47Y1TjFNrQsNFdOeAI8C71h1D+MmmgUCx0nOmA7vX8K1Vx7Acx53BC99weMRHiATdduCdCUXOQTCayClDXNANpr1GKjJouE+/C4ySNYYR3xmd1HxwuuV0x6sEAW6ZAhWyzh94yn8yTs+hH/86J1mLCR8RnyQICTUEH6hYoRvi5COydnMDHtWOybSSInn7zmOFmBU5n2a7BoiAfxuDdWyWte8vcW1lQozgrSsWvrKaCpWuX8gxn7gnFfaOy2VKQPj3wLG8kdcQpVpLJiNJmECGh1d6ZlDPxgNn3NH5ZjMDUSBG7pBY28qIROSzklwmWAv+fxO2K1UVSmUCRFrk3ox3V0QVpkyfrfmbUo1KpeUVB87jqdjZljzUBxPLJY59sHhHc1hh5iwL+clIC9VTAI6sWhHNSNrfq5TwqkCrclk9pjjywqPw/5nfp+aZ2fcS4+s4Zde9WO47gmPwzj1cMmRVRzaQ2v2XMiVdMxoN4n7bYrvshaiOUgNzJIcSca+rsKf/8V78Ja3Xy9OLUMCuL0jtfK7tVfNSMEWwNap5gJKWe67gvZiqVgaxzGTrVv98fgOn8TUn/qJF4kd8soSs5d9fPyTX8dr/9Nb8dVv3mlVuBc9Ge6+h0NRsXPubiR3fATZzj14yQufht/5lRfgiosCVLQRjSJsJX38/huvx1+/7R/FGcRZeTjU6sPg9lag4qUHALAXrhDrM7fLexO8XVkeoBOH2NgcC5hIS+b4kqfCoyVzk0n9nRS4z3/uk/Abr3kprrl6JPbiWi3hfR+4Bb/3hv+G2+6417pp+CPjdw5BxXuYVyyLWumEZbPAh7Ulbi2UF6xuSakpdtjfsCrKOYqDgCpjR2IOynwTT3vqk/E7v/V/43uuWwPKc5LFW9WiFxelXWV6+No378Zb3/FBfPijX8bJ0+sIwhXjLV2lVLwm9sf8+NzqVqQfIyWAfSIh6fPArdxF5y2U5ZhtoYIqWNp7i3rX6jtEOatc1wkDqjhdcbQfRmH9spc8TVUGznuv/zym47HJ88rMi8rJcyo6G6CxLYAQuHNDyb8VZa7ySaEVgJRK293fRZnrMs6m9nSpc2aSCLxRC5jM/wmphICq0NCk1GbEGdTQo4ordavQtTx/SfnjCuZ8rq+oi8+ree2x2Mxd5vbSJ1gye5u5tK9UTSvoTKRVYg1fk0rV/h0ot5ZcWlomC+hCdaq9N8UCs7EGbu8rsR3mkcs0+DvYfS/YcgvgK2DUeSWubXKLimpXFGguJZg1zbMdR6wfJRqnRhhFiGg5K6pRmwHLroouKwTbaWHKbNGqEkIk1zwyiBHEoCq3H9DfH0hruPOi9hkDsKvErUk65RVrFEMC5DaOFc29cX4V3CiNm5gGC2zz3mHfbq8dQezFe0mAW95TBGw5Tj+ECjeOI6ytRFhdctHvdkAP7Z3NTbHI5XWR/NXKWuHKDIlxKa4npHkSPa0mm+pbS6lkfzreoRVlhmse/2TJsr3t29+QzLowtgRtnmZFgiVbKNdRWY69B/bi0MGD+PxnPolz99yBjvg4kKTX2D7vdmAtCGn7CkbQSN6OJkFP0Q5cGjYtty2oqlXgKBN7JCcxvokjGefHdq5X8fpzLctHziU4vvGyRZH0fVvrZxpHovOkEq4l+MNrw8gPGTd4nZq/uSfvkpAqHs5IDRWsPup61lgFxsgXxqAL++b/U38TmOVn8lglN3bhM+1zrriYLW6cwzitfe3/qQO54H3ks10Stgj615gwOuTCfeiI4MWoTSrW3bHXwSRvSIMNSGsnRS6tAuCWFEY0Di/N/FLqc+3vzWs6gyWs7r8Y5+4/gSzdseQDmUe3yt4GAOYagcTcKDDzpFQhFZtia29M7XiO4/L6eeLuxP6C8zleSQJLj3ni03Dx0UvxT1/8grRPWoZzlBDyK+fprMOR0F/k2LPvII5cdjlu+fpXcPzeY9h/6KhEejGgofAjGCdE7TPrdAnad6HnKdzKIKSdbl5ClTMTR4WqkrNgHa+3tIzl0TLm2QzrMw+n8xE21wkYdo2JKqUYsNuY6hPgVFmPGZ82W77MoKi0pb0ns+RIdPQCY9WVMxqlWOrhgHy8WDvdGbO1oNOpAJtGTYEssuPjIIGaDIEwg4lnNjuS5A23K8pS1edahYCyhqGFaD+AWnUk91bVY+hyCWp7U2JWqG4zW4CZp6IoNgG5c10bozINYfzEqHXyGxP6vMm0XvUcpaoutLd9HsCVjtn2G9Vgr7WxZ92004Dakm1JBSazOwNZY3lhKPVKWhu7ahVmMINKhzD+jgApAtjKZeEQF1hwhf1iSqC2sU7mfrvqW3sMDteFnIF7tGR2RQntuH04RZ8SOYmm0VT5prUxca6sOnefzcMd8AQLq8SdOtBTCyabiSXnOHkHOpsbrl/E94e2Xx6zxJrH2l+wTubknExOZtpqmNKzv3P6SoOlzpQzCgvexgyr8mFSD07U2J5zWdP8X1F1nQ2gRlQEk4DswvF6xuS5ojOLyWdQQReatQA7ynN9ZUyR2QxdArjpWGHAeJoKputBzQqr9KX6ljTpPi2UO1R2AVKaHwhR1vXpJSkDFOpkA1T7ymNv70LPQkVuF8qZw+i+vJ/Ry3C9+1CVl8M0+bdef1tX08CxmbrWXli5JGPdLLlZqj80cFc4aYVy+1osilSiijNDh0IOb7Cjddl34ktrXazQCtPBKA/qbZO75nQNdS6oHa5HdWHqeSFwjiJAnhYG2b0SxaDrxDheR1GxXM83lVoL4Yz6cMv9UGtUqhM0dTDquPXmWeMatSVqcmfQl4xqw+XThY+ufrD6luM4hQ1ZDscdyf0qitwLNw7DrC00gPADwFZmQDegLQkauxvnBZJ7m9lHkkia793pWOXvbhbulKDusgVoe31Um5u7alkC0IzkaxXEfp4jm82xurZUz+e5650+i60tC9zaiAiu5xNLuopHqId7xRpZwFvm1OeFBWd5K5a1ALLSGtnP0uSlsUNuz2NxH9mvtUsWW2QXKnClf6N6l/uavBLbZZLD5ZppDW8wwMgxGG9tA7NNS6KT4cq6MorLQuPYsXjpaWtMda3s29goty6vsr7srtLFC17U2QVn+T6c/bdgrnjOzbalLk0wdwZf9Uxp0ixVi5/bqmV5PPJ5zRpEVL4UXfA4pVYOsd7nxgzcJEtVaNcZKqozsXd+kPK2dRy4UIHbnqww+h6awMa6DAFckl4eYKHcAq6Lj23m7aIq90LgtgV0WwCYfy9aE/P3LgtPSmGNwIZD6zK7aLgQyOUkiqDZncbgZFFK/m0Lej4UgPvP2Sc/+K576GdY3G3PqQVEqTy0oC4VwZwM0U7M2VUDt+/UvpZ/X5jJ2x43gVwWdTn5vvD3pLXvovUuC4osYtEqbsFGeZed19gQE8Dth90HgLf8/BwlRv0RgjCCT4BKGbgssJNt5XVRFIUoDwspeFaYkQhUFyjdAGG/Z7Tvq3pGRkObhzsF4zhlkuIGpue6KiG8UkysXIG5j8y85LHzWhH/6izBKRPDbE2xoq4KTGtbKOJGA2ZmknFSz2z2drrM/Nu20M7r2KpvM11jmZbFdYUVMuTCECu0Hwh8/PhP/SSiTgenT9yPj/zD9fCyFOM0E4DQ07boTXC5tQgmeLyHrEyq0mlNzAVO2BUF7swLTK8q1E46RR0PjUonqu8HJG1Jp+P1l00125bsYLZP5rPSGrOkVW5nJPuLgugCkJf71rQtaBS6Y1NjWlFfwgKjC1/+f946uXA8MrZ3wdpWhdtjQVEKEjbPd1GJeyGIK3m4yRwso6+XxQNA3Eo5yFRAuy7JNmSLo7U5v7v2s7jA99wQS+o8gCtW4lyENyAuDXDashKPay8VaLXGPs9DwuvOPGFhQgNJr4coSahQk+dFYNJsvuTLcSFpF8StjfK5usKS54MABd9lu8wR+yF6tPEh2YNt7QIAtwV/l+KOAFViPRYEOFtXOJekOF7UmAk3RgmIS+vkrKpU6DiGYBD/blW1rQo37XSdME100qhv23Mu+/3dfFyqcVsLZs3Q+AXwl3bKtFGmIr7IS7GypcUz7SbqhOw9jbwwRW6U7+q5MoirSrlOtx+SYl1NC+2GWsK6bB6YZmVFq06XmTD0NtGYFlNc+4RV/N4v/bDkrmazdVFtJjsGnRGt2BME+y7F575wO372d/8W66enMsgRjORChZbA73vDy/Gka4/C9WtZVJXZjrWvHpeIegHiPvNjuCj34OgE+fyskCEI4hJcIZArxfgyQVGloIWqx0JQOBB1btAPcfM9Hn76t9+B6XoC14Rga44k49Ol3o9VBsnPqco5c9cUy/c8Tss6pxI1VL7YAxNY9UpX1W5Zc1SgBXrpfGt8Eu/7kx/CIw5pJPMcq90SOlxFODqC2285gVe+/nrcdd9YFsrMBRr2uma00lfPecqVeNFznorPf/Vm3PDxL+DEyTFysr8ZK8mCiLgeWFY5LbuH+0L89Zt+Ggd7c+ycuwdnz0yxuryG/hK992yuS3/lMoSDHt7yd1/Fn77zCzh5ZoxYshKtOtOJHbzr9T+Ia69YwumbbkTXzxF0AvSPXod3fvwe/D9v/RymGxkGfmhCx6fyFrRuj/o9tWyUYR72ME8UFemX0WYYLvaOLjbThAnQ7N5zAXJTaNyRTmCaSWiP46tSWJ9PpUDMIguvIMf3lDa7oS8ALh2evpFu4WX/5nH4vqccRJyfQUXFRWcZZvukqO6IVeilPWR9SsEsJEGC8BGBT+J68RJqWQinCOIlURrk8w3B8YJwAOYwen4Hk60af3X91/D3H74R/lTjIjdAz/PQYb61F6DP7HHXw8XMU5ciBcQ2lgcdUA0Sx4i3Z6i6EaKyhl9U2Ns5YHacmaomO3A4KRVAiENWhLwq4HeWzXaRqnPzDRxXgflyfkphqQtnUmA1B5bCngmh1CgcmDQf07tLMncJxnGkiosSzOyeOcB6niALaiQF24yB23FRUirU81G5BpceWsEVFw1wYKWD77v2MOLZCWG1O73QgpfLF+Omuyp84usn8ZVb7sfm1gxFWqIuaDVTmCKhdaunPGbPsWSsWbtgbCAhL8EbrWuj5P5R41O4tWLip7y7U7FAKyoPn50PFQaMRlCVhmYfQJCqMrysDivc0tAzfqIEE5QqqSqXuqG5LnDNd/XVG3/x6bjyUHoewOUxrD4ct990Dq/6o4/h8zftYM9yjJ9/xdPxsy99BPxeDWwes0oHFuQJqBJEZZtswVcCI1TG5syL4mK4Or8PFzokpLG4RrIUAVKxRWZmbPNenKcQXOQkW9SkCiC7m2Ssh9oIGLfvR4CWKFWr1OU4zmPJrBJRjpXq29EyTnxzG6/+g0/ik187gazK8dbXvxj/5vlHgZwLRjJum0m3FFTYRkc4t57h5m/di4986Q6899O34vgpW6Dj+LRvuY+lUQ+DjgsqS/zAw2VH9uBhR1ZEccPt67edxp33rmM6mWM8K7G+UyJNSd0W2ssukCvF4EZlwcPmkTzhmjW88ddfjquvWQPm91mwnbOIdt4pC7yGSUdAliAtGeNUCzCT1xvYmnkxBQpLYhNwOugzwBsohrj99gJ/9F/fj+s//i2UJdtZQOsH+JL3TSs4uhrQWtIjsqpY4raJfRLgTkKBnIeobUVBJ0omkeMSUCGoO3c8h4xT2gw7biDR73VdOokbSTslSEtgl3AulbWcY0RaMylSVK0EQUNdigZr5kagNTMJEQRqY13pSmtyekQly99311G29C1mqJIhqyvlhP2qzactXZ/AtMx0HKZ1sqDv+Doh68kJjMw/61SRDCTj2IICl6pb2m9QjfudfldBrxIlbpOFq/1Ym6pWWmQRXFNWrMeDmmLQnpY5OkqVKSO8pvcG8/QUDuwd4Wd+5uV4xctfgJU+uwCOz/YMCdByk0xKtgwWHGhJXVZISweb2wnuvfcUbr3tfgEg777rbtx2x304sz5G7PfN0vDyKozXakWSCPNu64xXzHKraJ3dioCaHNzai3W+c3ewPbvXzasZXvKiZ+G3XvNvcdkly+JqQMevP/mL9+NP/st7kKUJ4gOPR3zFs2TeX933RaTHPgNXZXj1z/4IfvVVz0XXH6OmvVnYwT2nFH7/jf+Ad73nQ0L4aTcCwd7Bx8NdvRgqpNK+UZe0O+ga6R0fQ3LXR9HvdfAjL3kmHnnVYXzohq/gS1+9XSyZHwDiEhgi8WF8DibZlHgBZvNm6Rgv/5Hn4vd//cU4sj9BXSTQagVv/u9fw5+9+QPI83wXFPa9rvF6lyg/WimVE9IaO7AZnPZHCumtirA9TvYt2VkU02OoF223Fvq3KPTxoz/2UvzGL78MF62xIMICA+uBLBbxy+BajiObxtnTG/jTv/ww/vyveK1T+INL4Y+u2lV7kkYhJDdTkeJRy721C+pyvmYL3bYvs5a81rGlVevaJGj2oQKsKmMK5XlR6CEOPBN4ig4miqQo9lbMQzRs7UVpxnnpETwXK1UCr6IIZgunz4QFVNkPMUaE9x/VtzbDtVHd0g2D7lRGFPmG/KSSrB7NGYlduhAEtudEmjPjZV26U9mMXbrAsAkTpOA+cMSaWWyTm36GgC1JJDxIDqS8JdtjoOrWJUGEYLFk1tLogmGULPC21sBUttJVxipEreKafT7H6FbhzH1by2OOUc31sPruB1sV7raVZo3VqlnZ/+wqdulu0IC2i+DtQjti+Yw9Li2eBVBl3+spUM0fRTGiMMBlF+8z3/P4q3D3iQ312S/diIJ5nqUxeVGSlElWis6KwtpX077X9+o2E7eolZPUhrm8ikpcsatr7JTbLOg2D6xVpss1akFdruIa29jdDOY2i1kKbg2YK/tUEhAhY3NT/GuBi9a2k58dBQqXXnYRlroVTt13F+L+EP3RHiRJgjwlaYZxIMyMpSKwId9xfdJeY3EIsqpmArpUno43zglR+xGP+24sr+3Frd/6Bkpmwsn/3d0cYRvFm6MsC0T9Ney76CKcvOtm3PmNL+DhURePHS6jCl2kZSEuXjLY5VS+NudGdQuvNMEfjqquy/BY5RS2yOx4roHrKjqRcGwkmBqHHlzGqtApTVMIoVFwbUQCPqOfOIXi3w7EAY0jssWPv0Nh8SHmWXT/IQDHc22d+SJ/iGFnD5LZXfCiVUTDqyxBr52P/XOPQr7739uqaowsO/a/9GLXGyCOjv4vveYBO/Neb4mI3+mRLjZ2MEY6W8fZ5J4HfV7sDTAIVuV/i7/v3u5NG9RBiKrTRWc8Qb+lBEkkSABD1zneI5zfik0n47XoZuagx3oxvyMCdVlhLYXFwpWgAusMLidBikD+ZJKix4lZQ2UR1S95LkEotRUKGvqOh3PjLXxqMka0th9Peu6LgKLC3bd+S0YhE3RFlEDiO+9jqtgtERFYO3gYB44cwdc+8wmsnz5j9h6+RNG1KeWxBxGMz2gDqsJdUXa5WQm30HAps8vn8JErh25gboXukE5RBc7cf0xsu9cuexy+ertvdmZ9pfp8rwCIHWBaikU0MloM54BXQ3dyOAUJmS7UCoOWh0YN6P8ZaMRU1nJJMzSmm6haxfAM58gaapoAHQ2znkLHMzjzLsxqDpXHohgV+2WCXRwr8wgYUok5gFmvGrtgqqtiOPtYw2ruuXUFQ+Czl0HVQ9pSwgx3RHGr0g5MRNV4F9gkybLSbsr0LcS6v2PVvrRRDj3oeQZDC22ChxyvCCp5PnR3CToawpn3ofvb9jUt8NrQ12keT4pk6oYkQcP1l4E+a1kDmHEBHW5AT+mOQyAxhNr2oOIxSoLS7Hfa3FvJG45EzCIWyg8F4EbLUFVEQafCxDPoamWS2qplydvtLcF190EtMcKOM/MJlBmJUt6kEyuSmHegNYFbo8DSWs8oZKRREsQNDLxCgeDton0yM23TCmbkwZ0wji0EmKBBknhFO+8MdR7BpfKWEFEcwG0ix2T+5kTQiQ8nyEWVy31FlVsNqQqAU/XtF1pUSoU96HxKFTaLJhbATqbWSjlPlc3ATRRtLfgepojgxDObfRtl0OgBffFUBLYVwzzhVANRqjoewwgv3Ahotxm7HJU7qKsjcLwTqPJHwXF34LhnhaOmPG2q7LBSTsQhWrneMRi92vyfWZ8jbdIt63LSWW4GBBKWR6aeu447iFS9U0JnnG1phPszs/fJ++qNO1InS84ofyfTdTFymJOrXAVvjWvLpC7XXZf7S4buTqg8/w4op7V5toB0NTsJp79knIOxUkkfWGYmYQ3ez85KDT314PQr6LEvinYEGVBwHkwygoHquZaEHNUC6sr6h7hiNrWZs1TBUoXbWiez1iQ7kevWZN5SmNJaHJMqP+gL6Cuvb8BQIT4OrJpXwNm8tWLmZ1jL4wdYIC+oXEmccIcDCx7TNa8BcOU5z7OWxyRg9XvobW1hh3WRssYgSwW8dbMJnJK1SGsNT/Wt5pqdhL+9h6T2RAtmIW016tsWmBVAlv1CJxAgVpS2wvOzJK96IaNdxDXLPcnCzdJKXtNaLPN3Q1FD7CFLyvMgbp7BWx5Cz3J05xsmn24oyZoVQn1XQNE66qFV4T4IzK0LIcYJmNuAqJJ1y7VK3EffNWZaK9WCs1TXenFXAFWeR4jKZLPp7v3ROiXJEBwPbDY4362xaW5BWv69uG/7PD+br+PmRDE62cRm6qK02bwkFVas9XN9Y51ySJ5WjNdjnyGWzA2ZRmJMeFvRHp1W1e0g3lrMW2I9BVW0wP9XWShfaKm8mHm7+Hu7H4tIi9mwrWq3BXG7zFGRMryDoXCxmOMeiTqz54aY1TlOwRWbWQK4VMESRF0ES9uu6V8D4H4n++TdyQ+LQUJ5P6/mJYBL1W3ARaJSAtzS9pGNZDEHl5NSvla+cJk6W6vN1o55EbhtwdpFEHexi22Pk5/N1tWqcGMvMAXZ+ToT+xACuJ2gJ5a4ZLRRRcaN7M4wCqUIGHa68IIAF11+FGduvQ1QkbBInWSGWUELkbkAqVYpzYwux+huV8CmFsRlrh3eFwAAIABJREFUHu68TKCdwLA4RcUtbZTLRpXLApVkemkqU3uIeL3iEYaBp5mDm6cTZSqrxqWVMq9NwmskTK8KNKSciWIEaAHcRfVtq2bmY25qLHV7ojBe6nVhAh+PetQj8cjrHodP3vBxnL33PlRFgSzLENASLSfgFz8AxG1Ti2hH7RFwhsEgYFB5QDb0rgq3bCySqZ7x4r6As1RGZ3WJyPXlkcAtQdwW4GVh2YQdEzDDoFngxF6AWZkh8f5/2t473I6zPhd9v+kzq+2mvdVlIXdjXDGmYzDYNBOSAMkN6QQSArkQkhyTJzcnBQ4JIaSccJOcFCCmxAcSh15swAYbDHbcqyRLlm3V3VebPt993t83s7Ul2wfyx53nkVabPWvWlK/83hZhQCtprTEqUyS1bTK7Una/662TBTg8Hhl0Qg9MgJVdCa2KeX08WYmbrSnsyC49nocbY5XZuEV6ghI3NsRCqWasV+FS8ZvTWnAdWLtYZEIwSKm6OMn8bdaPpJg947gw5SJIDm+7Bln5nPaGBPT7li25tGTAyj1CBYjlIKwB37hW4HIdXjcEamk/OrQ9Q4IoUmypLZN5cMgKFZW01thTq3Z5nqfFTtlFd2oSo/4AT+gKB3JUC1nB/Gfj1ViTLnhe2o5VsWOkLSzVfEUUWe54XFGNaxcFCrZZWaptBrEXJZx2pKwk1WIf5dJOuESTnduAv3xNBW/uMUnPgjsc6iIMVZGk8jcWO/WylExcpQtOj6xh5bJ6XBZa2QRxk5gKsqrwlGahiVzokucrrbTtRZYVZyxol4ijPj794f8LU8EQ8YgTghhZFiHq+KKgbW3ahttv+j7e8oFv4vBRKtxZCDLq8sUsxlf/6hdw3q5ZFFiA5/nIqbTlwJQQkNNFFHWRjOdR5F2EbRYfiLVQ160QeB1ph2hdy2PvRxtqSzcLzC6gIp+T/mMLGj/ze/+KwUKOkHkzuYWW5yEveM2z0JJK5q2uMm1ZrhrkFXykLOALeFuWiXacSDkFOVNhHlu27elEMSI514m1t5hXn/vIm7Frcohj8xUiP4GrEkxv2YXd+1fwwWvvwr7DxhaJ881zTt2OKy97ES48azs2TNkY9QvsffgefOP2PbjmurswWIypPKlC26YpEqtt1rDM9VVXnK7e/fMvQrx6DCvLC5jUGr0JF06bHS8Bn5aoYQlOKj2JP/nErbjm89/DaJhxBK3SssTlz92FD//OqzDlLmD54CIil4PWHrqbd+I9H74RX7x+N6yE2Utu1XM9TAW+irpdtj+qV1QVufst5IpaPA6fd8EW23My9RsgN81G2FvEGNRFukES49Sgi4GqsMgMXAK1WSqsad4DS3UeN6/xxV6IRxcWceqLtuGtP/ciTLUSJONlo3BIhrCTEeLEh9NroT29CSUBn+ESqrALt8WM0T60DlBpBy7tlm0PyXhFbLUqN4RHVnPFXMoWvvPdu/FXH/8eFkV5G0hMQJuRC46H7W5I+34ZULZsyeWTzGLf89Cm1UxeiBKkeSSY65Ua4TjBcFMHnfkhbFracBJZVrUKd1mtpqtwog16frzEICs9nw6pZtWBb6zIFgaHVS+Y0MyNTeNFRVv5JPSg2b8OYySBI9Zej/dXsDyl8cLLTsPhhSGOLY1xyblbcNGpm7BrcwddTjADqkTJXC2A8SKqhRWMBymitoc0LeGTmTu3S6xfZEkSHD6SYvfRGDfc/hjuvf8glo7FGPRTuIwxkIKuo2zbY1sgjt+l5EoztoF7b4FmGrS8J29ZKZd0KlF5FWXCCZ5iuihnLZV2Kio6TfwFc+iLquTFUBMNCF5lZW6RUJGVmWrPaPX//t4VeN7Z1dMCuN97cBFvvepCXP1Lz8FMl9mw6yyGTujRavUugdgG1OVsWUrsNbWLQAzbocZaisUnTvp7OzHo+zhwZAVpZialE5M9bJjuIlQZ3Jy2djzmtXUNB8lia1vPNVkI5GRWAAeeHyqEyVZnE8vQ81qhwx46mgBaW9FfyHHtV+7GP/7bPdj72AriIsbfvPcV+KU3XgjYKUBlnNj7sijUA/IOPnfTIfz9p76D79/9CMYsuALYMNXGpukWWm0XVzz/dFx6wVk4c2uE2VZBCwmj2G2SFEVhRfHsCE88cgh3PrKEr3z/AB7YfVTA3GOLCfqUM9UKVslErelfpCxccv4GfOi9P4NzzmPI82O1TS5tkfm6gyKPYAdUXqyac0CoRlGhSy/MIQRRczpAKzSIMIErsk6jDUgPLuILN+3Fxz93J2679wkUuRBxqD4TwJaKDIczZAPeCpRXilE9CVu5YgwCR2L8hSwM8VVsuVTTaofEuDpbgrVC4iMEY/mo/VZZFrRPToiLKKpwZR1Rl5vnBHv53FWqUiQDkZduKVGzctwXUT97ElDLbTXf06zP90TxG7RpwyHqWm4npiqW0RC8Fv12WdWfmYF4m9I5thm2bbv8fmg74ExNlWVqi02qpRQ18VFVVjmRnkqrUJeyXeJVVBFTHUxi3Vr6o+XqqipVUKRKea1C7k1d0mtdsnRjy2WIkGI4Ajv2UXJUrY4PqqLKsGnLNrz+tS/BKy+/CJvmeui1HUz0IrTagRCzCJ7KeKhGdg8emset967iy9+4Dzfe8DUcPXxwDRRlQY7AWSfaVrWjTZUdTheN4rb0OqWd9YmkUU1h1KV0nUj7bLQYL2ZlgwNOP35CJfkIv/jm1+Lqd/0ENs2RUe7Cdj189ot34n1/+gns2b0bwdSZiE69nOx8jPfeIOrb85/5DPw/v/NTeN2rngmUxi5f2xO44/4+PnbN9bj3gYcl7/3w0WXMLywLEOz5HVH02nPnwp499cRc2zTFeM/XET96E07btQ2/d/Uv4k2vfy7uuXcf/vFfvoHrvngj5ueX4HW2yr5YEzsAZn8zV3S8hOrYfyJZfkQUXW/7pdfjj9/7E5iI+lDiQ65xz4MJ9j6eYn5xBV+9/nbc8v0HsLyyCttpwevughVtkYk6C5xiPdmAoY1tbj27ZG53MdiHLDmK6ekJbNo4g/FojMNHFkQpzBypSy48De94ywvwmivOBqufmveyKOtJZGEhviM5eoTmKmsKn7t+P/7g/f+M++69B25rG7zJZ0oRhfMzD6oGODUHuAb/lTmwILZ1S14DVgL2VmJVZyyPqfRsioWS27zW8hMIjFxVEsQtbduRa47RGCUdX3Kx4CXZmGpOXkdUtRqgleZv9T5BQqTh8jPLFnCWwC5B0kBVhc0AINBzvdDUSDINtlHgyvv1ugbcNsCrSGWJGNs2e8uClcucvElJv+YfGbC2UexyQkuQk9bMBIEFaK63y30Su2STMih5t9RYNu81gO2amrlRKT8VUC3Hm9ivAczXH4+Tu1OjRK2LQZyHNlb+MmagmtCWtrQoU0uyjGvl6onbMao7AisW5/5C8Cqt0HN14LnaDTwr8Gy88NlnVKft3Iy00Ora676t46KyyiwriyStVgv6qZtrRNmODrygpJUy8RojXpWLiQ5rVl6UNMgniKOKPDXzZ7l+6jww2Ueqe6hyPTl/ubFHXm+TTHKTcRcyj2zbTE7omhU1AUM5PixOVgjCELtOmcZMD9i/52EhsPSYi0rnp6AnwFQ8ZEyMNO3ihCDOPPXxa5SLQqdi4dZ1MR4nGKws4+zzL8CpZ56Fh++/D4vHDsPzPFSi/iQTgDETAdwwRJ6M0Gq1seWUZ+DQgUdx2ze+io12hcsnpvDy087E5LYdsPrM4SVQm8JeXBL1r8oSye6z6G61tCywGhU98t7iksRxSrZfFCm1sGCcviIfQbsFf3lVBBWkPIm4nOedJ0lIXbUTiVxPwuV4muvlSVeheYMAoPyrj3vjkEKiGPP7igKq3QW27QLGzA5cBIKWGUO1esBo9cmPG7bU23YNyY79LwFQFrD5+kdZfAs6sKFWGfi77nnzt54FHdaf/yjbW79Osz/Ne3SPYSwHSYKDZaAz+eTHw48CcQKkGcBiOvMQ/4uL0VEaryjW1eS1eAgAOoqgJ3ooDx8xn4UBdK+L6ui8EOiMZwtQBSEqggrHFurXASoCGQt8bYnjUdXr6Wp+UenA12WcKE3wr6CIoY2K4AWvLs9Havl48K7bcN3Ro3gwTzG1bQee/4ofR395EYce2ycAH+9JktlLKjxt0vDqfqXS2Hn6WWi1O/jOjTcg1yVaG7eZwj7zaX0XrnZ1Ipy4Sgi6NgWcNkmlI3iZ0kHowgsdpONjqkr7KLISSwtHcMrOXZg69QL852PTWFAhCnsCyqJyt4QzWoFeYjYjiaIKakqxMAakHSiSKWO3QsBiBbvPltatWOWWsYu2CIVz4JkC7uAwtBNDFaxqjaAXgCpckW1SOKBGU1CRBUVbXjovhwSNFaojuWRoqlEbujeChWko4SsUqOYT6GhkLJJ5n8a0kB5CaeZ500ragbaHwIoH1eNUk0rWwtgaj5iveVzRVY1HMtaws7FkmrthWyNqI2n1lOq3UPVWUPUJEtCjPQHzqYUQiUqPnUCVQSTWz3arC4vzHFG+JijHxwTAZTNBSiOvqSBL9DAvlIC3BKDZp9AtQmmUwcSahTIBJiE3UdzD+ajfMUSDyiLwTdk+rauNYrpbKKczCxVNQAUldGKBalcCdrroG/tkRkeIBFxDirSVbawD/RoI9hIllsl85DFl/qobK6xSzRzL9ayW0hOAWAFtaZdMVTP7gNSDFRrwhWpAGf8QBGd+KUHeWpUrFtqM4VlTyJLQGqhyvAi7NYMyWTaA7QkZuHUyQNcCVul+JH4PsK0YZdUSkFy1CdoxN5aZoIFGnCkVdnWTfWt2jBiBh3bEeR0NBld1OrYwpKOTHbAOUNsn7zS2yfkzYDl92O200vGKpYINVd6ftCyquvVhxc9FscucXNp951QV55oVSssXewU4U2WZH/YcZ8ZHftS0ZXQ+nrmsXQ4Op6pYmCdZRxf9OVsi0UYkBes6b9cx28vlB0vNREBcL9UoUgI0BL215bWVmqQ6nnV32oErqCyENcvfww6SYBmB3Azlygh2r43yQAYdprCCtgFxM4LPBHVJsgnM8zWAdl3ubZOZS8GDgLsEaY/n0xqVLQFPYgmNHXOdGcu2NUlqC+KBWafOk5XsWqpp179XA70CAgswbHJtj4PC6+yM6z6CwCvJP1VcoBoNBPhUBDmLRGx2KwFFPVS9aRkP2dNsIOoM3UZ9y++gdfK63Fs5/IyAiFMGlqBYIiBsBG38PoqQxElmbgrdJMVq4IvituzX+bTcVjcU111GRcb9BHY8loxYc2ozs68ENxtVa61oXQ/aVn5kss2b+yxdPUEBuwagSo2oNFbOSSz2xVwIpNImuVuOZbTG6vEaSNuAq833rkWKHO+AuX22gSQYyb46obil0FWVSwPeypCHlsknZeqq2lFjzTZ5Le+bNcl1IC3rLy4dG+jgRuH5OpCXsQ6s9lapEHlUYea9axbKT2WVfLJ1cvO6UeWeDOQ2StyTFbiNcpZ/TxCUSlaCoARmpxxLgFzCeXz0q1yAxWNF8aTc2fVgaXN4fxQAtwGAn25M1ADDzbZEAUslWG3fK9ZutRJXutN1ANvJCtyTgeD11s0NQMtHglnr1bdGpUyguhSgjPvSJUvSDhA6vszK4iJTtOhhoq3jtnRLaUUlbpylJFFaNoHbMIRtFYh607jy538aUauFffc9iAdvuQ1lWsDNEr08SpRTFKI+7Hhu1c9Ldo9PAnFH44EwTsdUUPEirifhCfnELAdkA6Wc8AQ75bbXwoTnyB26mpcW1XcNiMvCBLelnEjTijnTSoBZcqIJ4PK4nqy+ZQYuVbh85KSoFYYCUtPKo+ORhUf7phJRWWJxHCOm9UGewy8K5qahw5wFAoQEXx0PWZEjkVyiHJNi02zD7kxXnTJXI8fTrSJTQw408kzpqKe7lEHRBjpPBLwlIBt6kSjcOEHMw47GuK90yMzcvmp5oVgAE1QcZLS70ehbLhazoQD9bMjoEEmAlPbgtHHmsSKIy2IdFbieeE+ZCR4XqpY5OG+UxBvdEAEzX59CiTuIY3TCEClDy2sQ94kiF7Uz8y8bO2UqcQkUcz/YDDUq3LYbCQgX6kJslJkKxM/lHJUsfQSizG30DY36tmvZGIhC97jytrnfqIw9TNCWyhiSIbIYkesLYJAUGTZIcJ0nYG2TaUsFLrNteYxoA0317WqRY84x+9SUj3phtGbF3Kh3qQAmeDwVhmtK3EVLYRGOns9LvZTlayBuaFs6rSpGKui801VBElcEXCOyFYcjMeSiKtdn453n2pvsWXl/QBUMelGIIcHYVqjKcSzrEgAWIJdqhCzXfC42jyzMkRUYBmLfXLDjDnxUnLhZFrKcvMzCLrRNs2Lb0Ux/sNy2KnSibWZN0bIniytlG2MrXWZVablEF3WO7x16CDf/+x/jjOkxRqsJHLcUQLUs2elWmDnlufjBd27GWz/w9TUAl4UN7tmxbIy7r307Tt0Uot+fp1sqjPiCGUa0btoCP3KRlwO4Tmislmj+LZlYLSib9ukUDGvEgwXJ2OPEYNRfEDvmfhbikUMD/OeeZXziM9+FGlWyHdqaVBUVrmzvyNRmTjNLbRWLzmKXXFK9YLlKl7FQbByyP6sMvvKKsbJtm5pkXahBObamdoX4wHtehS3RAnIWf+jeEI9Q+gHC6VPhOGQ8GetUr+UC0WaOLFEuPYHRsUcRjwq4M7vQaTl42x9+Cjff8qi2S6U8kmT4Z3SpcXL86Tsvx2WXboLnKaTDY2IZjcpFMMVs4AwqIOu3hB/NINz4LBxb1rj6zz6Jr33jNlR5iVxV+J/vuhxXvuAMqPQJFFUCvzWDcGI7VgYxfurqa/HQg0ti40+yU8v29VwYwG+1ERHI1JZmg63HfWWVheT2dlFhS9TCrqiDLl3QbEuA2Qf6i1goclGr8z7u0GK/0kLuWUnIIq2kqkYLe+ZMR2GIhTwTJ9VH0hE2v2Ab3v3WF2F2IkB/fj/icQyPlvgBc3tmRGU7SAMcXkywOkpkW1xaATBaSjDsx1JkIgu/3x8gzTK4k9uwfcZDNlrBg8cy/McNd2J+/zG4EjXjiPK+ZzmILBeR66LjWAglP9thPrK0j5MTXaRJhnanjXg0Fmt7OiIwO7U3zlF2IjijBH6lkUcBSMIQJmueYxw4ol7I0gwkjHAsEkYbdFpmStu+dphtHq/Q4lRbZarSlLZrhijVbzkoximOORoDK0c/Aq68YgdedfkZolChRSWCADquMD74EMrRItpd/zhQ65tCdtxPJZeKucM5B72iHDJFM66vepuhunMyQTp8eICv3b4fX//ePhw+NEQyLBnro0LlMqeZx1YgKxK62DJSL0XDZYIeBQv42qgmRbVIlYsdgu0MJYe0Ts5KVlCN3X1elUR8pd9iTi63qHWhkpJq91wdSY6pT3zgKlz1vPA4gMsJxIbTsW/3Kt7+59/AgfkxPvDWl+HHXsgC6KIpTtVKP7i2mVTzdfOcNxYLdwQryfL0NmOQh3hivo8zdm2GVT0OrDxhuhMW9bn+7Jn4s4/ehw9dcwsWV9nGWdi1dQrPPmsLTp1zsWPDFE7ZOYdTtk1i83Qbfkjb5WUDUuZjUPHTLPlSDJc+gWSaNsCuKHvJcN6B/oqFO+4+hE/fcD++dut+9PsmXTUuxvj7//5jePPrqNCg2ndsCubuDIrExye/fA/+4l9uwd4DS2KRNzfpYbIb4LWXPRNveOkZOH3XFKRizGuGwKjYkpMBbZjGxuLZsF/hTwHtGaNaTlKM9i/j7n2L+OTX7sOXv7MPK/1C2lDxrWyohLrCc86fxQd/90045/w5YHDAgMzeFOBtw0c/fQsO7D2AK1/yTFx68U6AAHJGYKoukrPQwkI3203atIoCinlOExgsuPjzf/4WPnbdrVhaycSxQzTbivbeAtgahxg+l3+sVLHAyKuLbjFsj4wjB3m0pPCQtlgLO9bAW4mXEMKYFiCBnxu1rCUaWj7GxGcEAC10TPIjAdCyAJW4zLB1qTSoT7bABuuUtuuBWipwuc+NaleUt9xvWcTaVtS8zSNVtYT7SYQiGNysW1aEkayK+0VlrV2w8BTTKVEzE5dawkDrcmg5ll0VKlJK7JWpKCZ5jPXB2PZlfOYXsWIEg1hPOqFoJmwSKKXOTlEM61csaGptiIBQzeuiStR4dEiN03lV1rap3YkpnH/umXjtFc/Ba668CM/YOS3kl0aBSyCXk/wvff1OfODDn8a99+1+0rSJJIFOe2vZ7Z1OowFllLaaxQJR4TZgrm7OueVpnY1oC0slo5UN9tnD0WMqL1O86+1vwu++43J0ozEqqr3tCXz2i7fhfR/8BHbveUwAXH/2mahGh5AeuxdZOsAv/+xr8Pu/9Vps2UjhHlWaFrS3Add/+wDGcYFXXHYOFpdW8LUbH8D137wd99x9L44eW0Sc5ALk+rPnwN76HNiTm9cAyfSRG8VCuSpzvPsdb8AfXf1jCDyNfU+U+Mg/fhXXfOpLosQNN12McPNFKAdHoeMlWNkqytFjSOK+xBEQwP2j//Z6THXH5n4RAEtG2GKnfP/uJfztP30B//75b4ka1wtm4XdPk/w5qshZcGG8SrM0ajdRuMZHkA8eYYwN3vATV+DXf+UncGD/Hnz9G9/DE0cGeOZZO/Ezb3gBLnxmBJcW52KXOZDSa5Eyb5Ntv4/BkMrqFIfnM/znnfvx6c/eiNvvvB9etAnuxFmA266/vrbTlElITYRpdqwGchuVrq3LiuCgUejWsusazGqANPOnxjLWc+mowv6SZI+S8z7N7iZlXFRR6ixLqNypi3hPFpOI5TELo8bvE77iSE2SLJ01C+j1NspiOubYVOqazyUR05a8XEV9aKl9cpktWwgblnzu2C4nzZalaM/slrkBkuU7SKQsdUpZkxmNn6jo1RVRSY7da+m9ZWyfy0SAaB6Jxra5FN/yBqjWOqm049FuWb6rvhjECeupRDXH3YyadkpISgK2iU+8mS3VylDaNLMNTVg9FPwjF4Xq+sVk4ZqiJAFyW6kqVbYbOXbZ8p2q8gM3cJWAuaefvs16/NGDVRrnVT8t7TSJ9TgrrILILON76V1g21XoB/wBHJNacV7QdkeuxcCxyo5rjLjyorKG8cgVEJfjFI5bGiKT8cBZUys3quXjjwbcNurdRn37FO/VNtLmUjT3WRg4OHXXHOYmFPY+cJ+MhWc2zCJnTUIIugFsN5BImjRJpI0QBa6A3ALZm+dGaWwcjIoSg5VFbN2xA+dfdCEe378fhw4fhk21RsYQC/q4aHGI8sMOFbJS+9i2c5dcld/+6udgHXkCz/MjqRH0Ag9XbphFSOJvEECxzsO8ubCl9fKSUD3MCI5OcTTDNPN2ujMYqjQdl9hYSxcmIC3Jfr5ta4+9KUFdkChr6hF0YSMwRzEALfYJtLni4iP6ySf1CU96g2pO2qiyuC2OJgRmHCiOw/kFJIax4Mrrc3rKxDGMRsBgCGxcb/O5bsvcThNX1Z0CpuZMnYQAKAHSbaeZlcXlheDsUwO6esaH3hzBumcZ65+vtbnrPn/aH9p8B/cnjc1v4dhxuAIc3Gf2k++HHENOAscef+pN0fmFmRPzi2Zcy2PB5/9FELcBbxvQVjww6NZDe+5Km1gnqnMZT0QCeq2WJbmHtVcxlxc41NSaBNBtAGC+L7aWls7pGh/4KNptqP4QutNGNRihardRLS4jd2iBaeGRxQV8a3ERPWXj4SzD/Z6Lc5/9ApxzwbPxyO6H0F/pyzWfpwmyZCTza9dh3YDmyxzmKuw662wMYOPmW74NrzWJ9tRWlHTqY9gLxywuFXYcNRaw0hzWSq4VDehJRO5E2vHJNT4Cq8zgOz6yeIhjTzyKnaftwobTn4fvPTGJ+TSE6y2jXC2BhdyAt2I5rKAmCNZxfK7qSBEFjJ0Kvdw4KbguCtWR73do7xu6klfrjAfMt4LqONALmbh1lAWJFYCadJUoR2cJLjGQwMSqVX0bmnNCvy+KWuVmcEof5bSHKiHINDQgVxIKyMsBcjXWsKtJUThqb2zsiksHVtIFZoeifqNajvVXqmwJopZ0ICABe7wq9RbPD3TihqoKW7B4/a66wGSCiorTmCAyo/voemHcyCrHwyBoKavbhuXNCFisrQmo0VEUKwsC/DJOqo2qWqGdTkqlGG2Mh0ZtxraURHBmVdaW36LC5cKaGdtF29iTlm6PGVpm/CSZsCSWMfszhMrbVH0ZQmpJ4HcALLZqBXMsQLIekC5YQTupUjGB31Jh1ZL8W3ppGMKuBTX2tW4nSjJv2fnHBTBhwx4xjqxW29Y5t2uvS0bBxLKvAt7qQuy9FQEWe53Di1jROyiZCdyNYFWRXstdlivdgh6vGEFJcxxO6Iw5dFQAVUdciXgoVbds1+OWrryxwiiHajNqyNOqsBh3qKpiWKvKbETdDeq802axccZBZyrFkSdc3Hr3YQwGy7oBcbX2UaQXAIpueo9C6x26yh0lObeOq+1wrMtxS6EcK2UvQlvbtBURMLRhB7EuhpOWs6EsLb+SQIvsCff4IFa6WgVvh6ftoKzKIavRVOt2bNaT0wNLVGAoqm7L1VA5naWqGPgWQWLm5/J+dLtHqmp8zFYBgdER86WBTSUsaxKUO4oKuz0wIO6Mg2qeilzWUUisZsTXGOXqsLY25nU9C2umMCpb2lKz5kJAtcmgXV4RC2MBT1f7JhP3pEX6tvUgK1W1TS4tH/l3VNIShK1txUV5K0rbGriV76RNchvF0vLxrNkaPD35e6mCPcHSmPu3EoOkDLoUELjkPq+BuMy9dUIUnWm4mzbIL6BaNqP7B1XDdIHkb3sqAJez8jBCMb8stsjlqgGtxT64Blw5L7A6IapBbBS7dDBIKG0wjhL8eyp4J/Jccm8nyqRaTHKrAW/X+twaJCX4yfaAClyxgGZvJLbJoRkL5qPjNssCuioUbZJoqFE0wG2zdJCTeSpzPHbgcH9bAAAgAElEQVQNDWh7sk2y6KJE1WtLpu36hetaYVtA4MFwKANw2jFz3JXAVg2ISzDb0Vr7VQoqfS26ALBv537Fxy2ipZkrY6Ow5fiWMVX09qkXeZ/Arc3fa1S38roGb7kaCUm0T5ZtMwN3iSeDQz921HWh+ukeG1Vkk3u7Pg+3UbCebJ/cKFSbdakwbZYGyOVj13ZPAEepgKXykZ89FXj7o+bfPunOq9UlJ+bHGvCQS7MfZKZ1HAeDQi4rAXFpJUuV6NqFt06B27y3HlTmNpvf3yhvqaBhJvDJQHDz/XwkgNyqbZSjdQBuUibwbZ9AuA5tS3XcAIUO0sAp/dLSlR8Fli22kj4uvvIybN25E/d851bsved+qLyCPY4xKkrkaQ4/T+AEIZ0pFCclZLhSiVsEgeIFmQ2GGGcxBYACvFKBS8sTFrO5EMzkRKRZqHjt+m10XY+2VWLRzBuZNhEcRMQ0qqpLaVkFneZDRaZeUqZYzTMBrwnU8iysV982xzBXGhNUFrsetGtjexRhmZPVSmOYpZI/yJxHWhWkVYUJlzZ+QOi2NCMsRO9BO+s6k7dte2h5EXw/1K5Ln416gswBVTywmCPGQUvmBJi2LSylsUyIWNidoeqLgHQ8QMrvrAc4zMWlTfhqOhImBrNlDlKFK1lwSoDUtqa1qYWeLkRl2hyTRgXrhJMoklVhRrKIZ4qSjAYsBcSlEneSg68ayNzquOjSeWLdhW5slY+DuFTBHkqNEncpHyOW7MQKKwRdaxCX3x85vgD1VF5TFS92r8pGUiSY4LGoFbj8vbwKpoIWxnmGHeIOZknubUeXMhGg0oUASQPejni9nKQupnq3X+TYXv99Y6XMn0Lgl+AtbZkJ5PJYMeNtuirEypZA+dN7iJmDQYCXlVPaAS3S5lk7eiFJsVxqFtzEhlSmtUWmrG4PQZFXjcqWE4zYcZXHyWvAPA/mLLgEYrXoidqRksl4mum1dVOj0nW6bStfHVScmAyz3JJsmpq1JMDtOJZBqVgAMcszL1DRaoPWykWp08o2XDD6nRq41HFESmRMh1KtifFWaaWZPGPdsfIobrr2d3HmhgR5QvaWhTILkacHqWxFb/Zs3H7H/fj1D30Lh48YW3oZPirgcDrAHZ96O7ZvKJFSRVlOk/HGcosAtJ3t5+PA4yPMr5h85bg/j8ilnsAc49LdAGqGVoZi9YpdsyOEbol9h0YY9lfxg3sP458/fyfGqyk2dibQofrP9RVzW5PC2I1RH8HCUot+MFVsl06obGa8WQHyMtVOlanC6cIpR8isCJHKEWsXTsX2SZX9YmCd//xZ9TtveRmm7CPI034NgNSTeJY4RIHH/CsXYTQDP5wSALO/eBAre3cjmu3BbYXoTO/CLXcfw3v/6mtYPDSCJ+xgVZU6VxdfvE297zdfhw3REsYr84w6lP0POxuR5ywHrjIHRNREzOvOnBl0um088vgq3vtnn8RNtz6IM7ZP4C9+60psdcewq2WodiTFjcm5M/Cl25fw3//6izjy+DK6toUJ20MnaOkNfoie6+sqDBjHollcKgdLyipz1XZ9IZdsCQJsn5nCXKkw9mwsD4c4trKEIyVZaCVaVL0rhVO8FoZKiy05VbhDTqJL9kdAGIYgL5upy8eyGMkpEV525bNw+SWnI8RRLM6P0c6Pwe214E/tQI4WvnTLbvyvz/wAP3joIGzXRidyBZikUpZ31+JKLOrDwHWwcSrC2c+YxfnnbJIi8r79C+ivjtFfpvVRhq7lYMYLpE3q2j6mpA90RZUbUnnLPFwq35g7RjC720GWpNigbbFQ7ucpsjhB2G7JAMpxXUznxNcdxIGL1soAw01duAsDuKspStuVjPKULhLdbXoULynPn9A+7fP53A70KFlRbqun6SixqDLcv7qIhSkHpz17K15y4TY85+wp5PFRcZlQ4yFy5mzz7j0pT4sWZawOiwiRqv+OCysgIEw7ZhdgzlqRw3EtRG1f3itGMcg2bk11Mb8AfOehZdxy7yE88sgxLBwaapJSfS15Q4JqEUohO7DShcW+S3Kpikz6Ido7MWOT9sqV5UtJm8x33hN5xWgpm1mEmoQKFnqy0lTQi4qElxJ5mVuH4qPqmg9cpdYDuPniGO7cFhxdCPG2D30TuQ382bteibO3jACysvsp8sRM0v2ujyor5TWfQ/um0NbejKV+hr2PL2P/Y0Pc+vARXHfzw/jwu16BH39hBxgdlb9nkYNZzZg+DW95/4245kv3GQIIAUNOQsTniCxIk6F60Zkb8apnPwPPu2AHThWFjY+WojqXAAstnVNo5l4TTA7qOSdVqCx0tLbgkcdi/M2/3oZ/++bDGAxKk0ErBS4SJFK84bJd+O1feB5OPSMwALE3h0cPjHHNl+/Gp756Pw4fHYtd4faNLbzlqjNw2fnbcdoZm6E2k9E/NJbRBEo5kOfrJpeXj436tunXZdxJywxOfnsMZMLocII/+Kdb8emvPwR2KZyMCANeXHBKXHr+BvzZ71yJc85pA8MjBlQKNgADB2/7k6/go1+8Dzs2TeLnX302fvF1F2LLjrbYx8mAhvtVg/9S0Oe4vT2Now8cwZ9/7BZce8Nu9FdLMA/N5LO6RiNrudoFM2eMo40r6u/jQEKNysi5oik6ZQjFGiXs+CCG63Hsw+Q8mqGdDNwSwJVrwhDta/oCazIWTU3X4A4pOde2p+J02ih51/19g3dwPSpsG+Uta1BU8Up+7UkgrnbbtFRlbIBtgGCragBmArHcMaJZMYV3dWGUabZumSvYQSUmzsXYoiWz2CSXiYplzGUhcP1Cl5llZyMrtT3FAmpQZmIPbeiTBG9t/ha6m6hIPO+AIfeCY1FdsYiviyJRo3TeGmYLitcrwbRup4Wf+5nX4Nd++dXYsZX5qXQjJ3LGiXwhYMWRQRd/99Gv4+P//HHMHzP3XrMIwc+fqtrhlioMpyp4PQkVVsU6+2SeEzr0iPVWKvkIqsxVXiTOcPQ4+vFBRdXbe3/zp/HuX3kxrMIUB5jV9f6/+hLe96fXyGuvu10emU3LZaLXwdW/+VN45y8+H44o7BWyqoU9B3J87NpbMDfbw1vedD4mOzkqO8LhY8C3vn0vPv/l7+Cue/fj6LwBcoPZZ4qaVnXmpJBXPPEDxPtvgqVj/OKbXy32zBt7LESEuG9/iff/+WfwH1+8UayU6TKU9Q9IIYn9J4Fb/pvdMIV3/Mrr8Ks/fSFa9pIoXQn0lI4FixbGVQSnsxX7j5T4wF98Ftf86w1StA6iU1B1dtQgurFQ5kJFucyFahstPXoC+XCfkHDe/rY34P2//wvo+MvGela1ofQYqlxEJTbnJnsPVAErWmJ3sTBw8OCeFdz3wGP4/m134ZZb78PBI2wLOQ504LR3wO08o1Yp8rZkG1Qr+hsrL0MEq3PSqdc/rtI9/r659Yz1MdsFjjL5Hfba37EF5V1BwhPH4MyH5eByXJSORaYUbfxLek2yyatH+TU5Ra6LxtLZGMea1QSQ4/HjzV5bOddgkwCudLGR0G6jNCSQa6yVHdtlSkkN1DZWyARRG3WtXJti725SqhvQtnmPwPDac2OSI6DuGphdg6RroC00fRoMSEubkgYUkza+BsC5n2xzm9zWNWB/PZBbKyV5jCQwwQCYTfFHisL8rAFyLVeslOX4yPyD8/faXtjMA9fsnkkkIcussohvF7Ad5ti68H2fURulrwudO47DrxVlap6XOi+q1Vy7ZFUzUS91Ain2SJHM2FuvtSMn5+LygzQv7UE8Jspp7oeTgNwfzTZ5PXDLtt+QUszCU8PCmHHaIEC5a8cUdm7v4tG9u2W+Mr1hTsBb2suLT5EUTT3YdImLR5JXKz7adY8jIK7M7yk45biqxLC/hKnZjTjv2Zfi2OGD2H3fXehNzghAlZPswWgH5SBqtQVcYbbw9OwsgqiNO2/5Fo7uuR8viSJc4Xn4QZbhkTLHT/Umsas3adRFciUatxUSIFif4l1GoibJyELX42VgVeBd5/ESOB57RCm5/IZQKc2aBkmggpWwIA2FNB4jGY8wMTmFJB4hHo8wOcmctx8RwCXY63nGApKFbmYRbtgAfeyYKIPdUQxMTaBcWka5uAhv+7bjHczTPWPsRbsHDFePP85uBcYD8x6fczn59Q/f8olrUDFMfgNB5qdbOFZrFLVHHwcVjJjdZsZw69//Yd/NQdvqKtDroXriIDJ+d68LHD6xz/1hm3kygEsg1gCySZZhOBxiYnpGHJeGwxEmpmaOg7TrQFvOTXg1sc7JCkFWkz+kBtd8xhphTqrYcZDYaDRpIRmg77r41kMP466qwBvCNvqo8NHhCHHYxrNf/DLs3PkMPPTwPoyHq0K4SLIYw/EQLTrhhR1E7RZWVpZheQHOfMEVWFg6ijvvugfRxCRCBMgHI2jWOBhZQ0VrEMGiCp1OS7bWTmArr0O+O/PimZFbwM5K+J6FZLSM5fl5nHnu2XB7p+HWvQGWVsYo9Sr0yBX+I+cX1nRHqXGLygYhIegxLWzpSkPbVca/EOA1hAatGFvhoPLacK0h9IB2x7n5u1EKndPVbUVs01QrUHY0BTXhAO0AlRXComo0y6CTElWyJFElTu4iClIMyhbgDOCMAuQR3XAaVwtaVZvu0WIEVdLSmT8QCqLdt5F5fZT9kbkeTV9sFLR2oGy2wXQQEX6PBdcP9ciNlKKtMds0ISRJe75G3KK7U4vnnY5xUVvZ7S4sd4PkuxJ9rwaZUeCOUlgF3SqVHpVUGxQC/64pcNdl39KVTlMwQnfG5n0Bddl+W6jyFtQMVa4nArcE1sXielgIOK7KENaEjWopg/YyqJjiAM4J5iEZwLyNYy1KVVHa+okAujobKfEZH1RAR0EtETyme0KMitfAOAEzXJlpK/bJazm3FiqxRuaYlX1aanw2jEGe6W9re2rzmS+E5aKahp4MYI3bNbhKsk9kwFYqJWMCyyeSqaS76lnASFM5BvRs5itr3UoVt0OOpNNNVB77urKGCvNUdLcMWYD/uT6i6U3q0tNn8GMvnZFzPhyX+N9fO4p7Hz6Esuhr251UAuBm54v6laY+zL0th8pyooMa0awuVrvK7c1X1XBoleVOSC7ucsu2W5UodMWquLThzFAKqiBWyOsW2c8NLICSG5ajymkzTQeswNJ5UmUHaYlAkmpOvrhyood1We6CO7mieT0we1enfYuxPdqLAdpzu4w2KqF6IcEIyZXX0TLU6oTYi8vjVA2KLsaAy7m2C8Xc5HEHasZk3SprAlqvGNtkAWqpmqUdcv2aytv+4Lhyln2aZdSxjT2yZ1k6Y+xPY5dc13KLxSXTBzbr046eC2sVtY3y2uvGepnnTvpOD9XI3L9mHYilMXNpm4UK/CoZoiT5iYBhrUJtQFxZjzF1nUlR3vKaYDqy0Elq62cCzbJttlVlZbJra7tksVCurZAlD9e2RGEbdnyMlwmk58ZmvwZO2RaLMpfiR7pq8GvoaEogNAjRLnPdz3LljIwrG+8tqsvp3NdDqlcYjjc0n61ZFsuYmG4gXJ81+GgNaF1vX9z8dn6/XeaCvxDEpXhk1F9mdompU/gto/yvv0PA4WRlTdUrY+haiSs5uRxUlYytiuWWCsNQJ3YgFslU9ko7SmfYMq3o5N2WuBpy0Qzgy/xbIdfIDz5umdyAtcfPb22TLE1wDeSy7ZA/O26zXNHpkgAu+2gCuMtk6PwI4G0D2j6dAteYijEfxOTBNs/NtWfarJMVs837/MwoZessGNqr1uAtP3uq/NvGqng9SLp2MH7IkwYgfKrV+L0EWGdcX9RIM64njwRgaaW8nn/4VLbOzX6Z32TLb2r2cT2Ia4Dp42TZZorRqJT597RRpgKXn6Ul7V8zUY36BPOcQLdtS7l2K/dty7a8oGxFrpupAq7vSfE6rTJ4zB6MU5R5AZtklTGVoQoBFTq2x/w7VY6XwFwDxazWMkPkB8z9VHml1TgdiDWKXJTpEFTZctJCJS7tlGlW1SyRG6Ljt+HyOEnWFO8bglwDKcZxoMn1A824hoKWzIirXADc9ceVx4xKK9rmin1xRdtXBRbWWRChfTEnTUzEDBQZrwUmUeHwOMaUUliiQtKmRbNGj2CngAkWWq6PhB7iLB6SKUZLFttFL+pq2ny6dLMbLFoFAc6qwASZa1TqWjYW+P2qQi+IxGoudkMd5YnqD/uIk1gGoMNKS3Zjn7mIzCHNEyxUhVCMmx4t0RoTNPjiObUcKdBwMtYAtLbXFtYJb3nm4bJox6zcvM7MpVKXStkuixA1/Es7ZU7gCXI0oCbB7mS9EjfP0a9KHCwyJMzHJGFCpoDmGmwAZALEBO1Fcc1cH1pt16Bu1wnQIxFREhQ0el4gYEqbDZzlIqxytHj8LQcTVYnHCw6qXWRlLiDR+vudx3Sb60q2boeAP61T12XbUjk8V9slN88XCeBC4+i6z36Ue75oGUvxTCkMxwmWLa/qp6lyXGpXCDQrRTWuT7ZfO1LFaKzdXlfUtnYYqor2474M6jSvte6a+jZS5Xis7cg8NsAuiyPFYKgT11fJeKw4sRG1bRBqK2UmRqXtdkg/chRZrt1WyJtJBv3pMCvIO3Po/lipLGY6dcVyrmM7VVFmyrJdjTzVhV1Vpc6q0r6nv0999R/egXO2ZMhHx8Qyw2cuLa3ItEartw0333ov3vOXN+Lo0RjMVZVJH6219Qhf/ft34uyttAfL4HkdpMmKkAh4NU1u3IU3/va/46u37kFacKpmNF6G5W9sysxrhU29Ns49aw6dlocbb38Uq/1UrHCnHJ9AnPZdKou4qq1cL0CmHYS+izyFdssqj+zSYXQTFRk1kUNIILToTuCDGbgpaRnlGJnkBIyFpHEsG+L1V52Gt/70ixBVBzEejWCHtNgi2zyWLHDLckFb2WyUotXuQdNWPplHsjhEVVgI5jrSiQeeB+hJ/Nh/+zT27VlCwL+jlVpb4f2/9lK85pXPwejo/Vh+dA+C2a3ozW1FrDu4/bY9uORZm+CoADHZyWoJuhojCHqYmJvGzXcfwQc/9l28/vlb8dqXnQenWEDJzEK2MSRlTG3Ge/7im/j3r93POBAEFtsuFxuinqYCfdIjyYRWuUwPrqDGA4vW5Nw3WsEHroutQYDNkxPIxY0gwWI8xirbJF1hrtVC1/GwRMuxspKi0SjPBMBlW0prTAQexlmOxKI7gsb3Ris4aCX426tfjxecP4VscBAYr8CZ2AwvmsGxfBbfvetBXPeNOzC/PMRp22dxxo5JRAFzjQwh7Oa7H8P80hCbJlp4wQU7ccWlWzDbAmy/jdGwwt37F/H1W/fhvvsfxfyBVWyAhy6ouHXRtSzMkFmY04Jdoe35ongI/AARlb31zd/qdiVHyXU9yRFjnp4BdxNE3E5eIaZt3IBKLzrelqiyAsHGnXq4uqCS4TKC1pxOsr7yva5O68dR2ld9J0XquGhlCuPxENeuHsIbf/kSvPplp8G1UmQL+6CTAdq9AGlSIE9PmoRx3OPSgqwtbQAtZjnAbADeRqFLK1MyPmitnKel5BPzvJTM8K00gtntsFpzwtpeXk5wzdcewBdv3IPxfKaZP+wZJZ6is4EtxV5HV4wq0BXlTWtjjVwyq9pCzJGKhRS0aWcWi3V5ri2qi1ResbhXqbws9aBIFQHxJ+IjVOAeB3DzCulKDH92Fgfnffzqh2/GIC/x/l+/As8/LRMA19iw2yaXlgpaknO9iL6ngDWNR+Zt3P3AIXzh5j244fZ9WFyhbRcQVxmu/ZOfPAHAldPdnsHSUR+/+qEb8fnvPmLMg6nqoopfxhimYCF5ybw/mENqK5x3xhyef84MLjn3VJx71hbs6Cbw3BFgnaQuq3pYzVu46fsP45+uuxfff3ARZUECHxWuJEqxaKplPp0VCd740l144yvPweR0hMceX8YnvngfbrnvMPLU5LxungvwpivPxtt/8gJMb1S1mrg0ig2ZOTF3lvekpDyaK5oWc43iRCxJaVm9apRU/KxZf+pU7Nlf4n3/cBOu/+4BcZmSsm5NHLz0vBm8/zdegvN2screN2C520Kx6OJXP/QtfPqG3WbdqsBrnrMFv/TjF+N5F5+G7jTze5mxNTDnSrXBaJjDSzH+6mPfxr9+5SGkOR0TSB6ggMzVvJ5sS4w3dQFXinOuquh9qSu20gIQmMIgwV1JaxVOvRmzNOPfZhy4Xo3LHNymn2/A2fXAbfPZyQrexn6ZoK3Uu+sS9Mnrnfz3DaA7tlxFFW9LGwC5Wa9R4jbAbaMGrmdpaCyWadXM9xpgNXCDoihKi8Btsy9UBDeqXuW1y8rvlJoWGNnIqbKhTQNXy41INzObL3MW4UTdKzOrdGzTzkKiSbhUuYptV8pJBHbzMlaD+LA1yBaV7fm48vJL8J53/jgufNZOY53MaIt+jGQwL/mPQWcGVjiLwysB/ubvPoNP/cs1sL0WJqdnMFhZwrGjR5CQAGpHut3aWrWiudKmE0+tvuVhpgpZZyNmjir+Hl7mLgFqaPSH++04PowzzzobV//mm/D6V54HS/EwsaDTxv/48/+ND3zoYycM6wj27tg2h5e+8GL83E+9BBed20WVLEv7GOse/vIj1+PDH/kMnvGMU/Bbv/EmXHXlqYg89sERKt3G0fkhvv7NO/HxT34Nt95uVMXh5mfD2fxclMOjSB6/BWn/AM47ZyeufvdP4rUv2wU7PihXSxFsx19+9Pt4/4c+LXbMzdJuhZiY6CIKA7RaAV51+cX45Tecj7noqCjdldtGUrhYWmLmtcLEzEaErTa0N4O/+fgt+MMPfBxJWsJtsyB2ypoKutm+L8pxLeN/aRI4VhkeQJb38dznnI/f+Y2r8PIXz8Gn3TxtkVWBPKGlHR2KKqlBMGyhP0hx/+4M//a52/GZ/7hhDbRtvocuK46/QSyUtdMSu2oZz4kwlJ1lYAgtEqwt/XBJ/Tu542sHQ+YiqqQ9eArlEDLzQBWqyZjlHKJRvqYmQ6e+Vcxv5BiSY9ET+J3r7YC5Nt0mBAQ2ubx8i/NVKTiTbCIKSLNLJkd4XUavtKEG0hAbXpP9LsfcU1ZpC7gr5rTy9wI+k5GvLKVK9pi0hdSVo3SVWq7DrXM7BIblPVgO/ctlO8qjz3+9T7KX9WHSx4Fngraizqk/PlnhbH7EcfD1hM/rcyMd3bo6qVjeEsQ9QfxiWrwGyCUBhNAxC+brgHHmc/H3ugS6q6xKtJjn0VyySmDTzErTkcT2fYuGEYxZ4T0r9tf0QhDSqbboJsKsZ4ORExEk/abOdF4jAZhj0uTi+o5D92yZUNBVKM4rR5RYrCE0VseNpbKct+Y3G3vk5jyvgbRNId1cIGtK+Aa0bexEqfKbnWlhbkojGy4JvBm2uigr1usYT25mq7T0FuCYpC0qAJkHW897zC8x6a68X1zHx+rKArrdDp532cswXl3EPXfdJdclx2RSExMAOIMt9ymPo425LVuxZcdO3Hv793DPzdfjAj/Cy4NAxjF78wJLVYFTbBfnuHQDqjBgNrQ4ltVkLTEmKSViZMLiyKqiXb04XXBO2rXlThbcmfE5GX+jrjTn8iaJXrwxFMfYPLoEfHmnkZhCh4kmasuuSXJGJ/nUi1yW/F2+L9nlLEZ3XvFyyeuLH94NvWcvulEbVp4hW13FcHUVM9MzQugy4WH//yxURlM9Q3v2k5cTPmtFAjj/n0BUxlk7tvOU23q6vWcPt/43rn/N50PmF9JetF4IysuQuW4HT3598vc0lDW2qKlmzYr1MQrYLBHuCXHUEGkE0xJSmahrjfm7ALRSt3Uw1AV8WGAQAAWoEYlKdMMrKzB6y4ziRB/FfAu51vg9oWNjpSxxD5XWWmOH52PGtvFwUeIryRjWzBwue80bxXnhgTvvkPmvkLBGQ217rlJOIGQJuvMUjqvDya3qguc/Dw8/uh93fO9mTLam4SQFksUVsHoFrwOlwrotItaTw2m7ynEqlBVzVxkFQOVWAltogoWQrlbmH8fU7CZEs2fiO7cdxChTqII2KNu1/QnYxQbAK1EFq0DsA+EIVZ/9rA0ra8u4g3aXWo1QYZWMOVh+CBXTktmGDsdQGeciKWjTpBgy3EmhihasLQR9XVT2pBC7Kh3AGi5LDEu50odKeP0x97QLOBnUaBVRXGCQd4z6ltcF5/tTBgikRXrbdqrFZW1rPVbh0UNYHCZAMqqBCgmuFhCFc46wynSSpms3GsHTitFB7P5I8qZAhrbWfCSJgcNezpE44WEwNmuMfgeOtxGq5UFbCcrhYVFgS38URKJsFCFROtKsrREwMYBtWNsm07GFCmRDOKqCDux4VRS+3BfpH+g20G4JOKKSDqyZQAB1pi7qEYcpi1CDLnSnD9XvoIpWzLFrp1DLPehiiIp2v3HJYq/So0prt/7dnE6QZ0Wkl7+JwqTRCBXrqKscb2eoCoLHOarYMZm3tHOmolceC7GprVRkntdALR+FJJRRuVpnh/LYM3+Uogqe07xrEtTZu65fGhCX73GMwv2iKng9iLv2mtdhpO2Wg4kpp1yiYDteBY4dzyeXnNCwo/2gh3PPmC0ve07HaUU+Vlc1vvrdg3h4L+tTFJ906O2ty2yLcibjslieslCNlO3vg9XdVGqLcHy6vjzPTgzVYGjl8dnK8nNYUaarAaMBXEXVLHsmnTWEaPYHPAicmmjlTIx1NbbhTCwx2kPDaqtieQJQiXJ6K1XRn1Xu5ALD2JVWpPLHGv7Y0mNmQNcq2tYIanUSmBpJ9rE1TZtxC5Wahxp2oP0EKvWhOwPxSLLSCVT+Cqx8CmqW9zGtgfsn2R47opoVsLVDcDYzQhsZENbWxaKg7dZWyw6vGa07bTXhO+VSnNtrCtuTlbaSJW62tx7kbU4/HR15Da6pejtt5IcX1/Jn19ZjLWhk+i8SOGw9Dd3uoxomAggrv1bhytCHRAdbVLD2RMuA0+tAW7pEUhB1wuFyY7QAACAASURBVLZrwHbNBpnboMqW9zmnZ5EHZ5igZQMLy/0nqV5531qt9nEAl1GV42UUrSnZHwFW2TcJgKtQxi1gigMWF51yrJ/K3pjgp7EaZhSLB0V7dTo41tmzjW0xI0RZ7/MCH14ylBxa/rYTMm05XyA5sLZMlt9eA7vymA7EMbDi5+tA3GYbzbGKwlBz/YFiCKVR5QYoNXGSinFc5JHVgO8agNuAt42F8skdOPtCthlP9XlN6tXErqpMAFyli+MWyj9Mefuj5OA2IKVYtTxFDq4czLrYX1oebOaeyH1dE1LqoXCz3vrf16hYm/dqzq1sbz3Qa4bSP3wQ+H9aj9v06+xbOTl1Tmzz3bSSXbvoRS1qmNLrhvJiD7t+WZ97SwXysAaCm6zgBvQ2WwHadQ5uY6N8fBJI4hlB2ROzcF2nl5IU6/m+sfxwWMTlBU8JtsbqaAU2WU1kkI2HcP0uIkfsc7RYHScDYQyTHcabvOfaIm8gi4rKI4KOLCCN0oHk7zaTpacDcbm/tHeWcyFqUiUDQG6DtsoEKUda6zIfqz5BpJy2hEat3IDrVDpTkcvJUmOtTBCXgCHZFoXF7F5Xog0Wac1ZaYyLHL3aepcg8JTrIaEFr22LotSjyqAhE9TWwdwXllI9r4XItXWRJsrN6XXuwxOrAAeTQYSUYexsIC1af7loObSkAYp4LAxCslTz1pRO0kSNT8q8HWlFZiyLAGIT3lyhBGNiqlTWAbUGoG1hXJjMCJOMZZj4DdBL4JnHtsNJj2Vh0gswzlMZMHMS1Oh6qcSlrTKtt7nszlIsaYgKd0hQlkB+nYPb2DhzvQbEpep2ifZgtlFKz1ExUE8E5N6wbAGPqGIjOM7HWYI/tidgbh8WVvMEPSpt01juFS7M6qSSmvcFUyd9UbZXT1LVUoVLpS0zcXkMlmpFLq+D/+pCNe6Kw5msg1W4eiEvNa+NNEuV65J9aaHD7CKyyaXjCxTVtmKLVT/v+n5tmxwpKzZgbpOBSxVum/cIJ/mOLbm43M8lgkUOWexUaljFpKvUoNCVbVWOFYUqGeWFrXObubqNEjfyHH00tZRTlkVZDmyWQEqLID0HjVSesr6QU8ltqaqo7ljZZ3/ho3+gLjklQRbThpN+ckN44SRskhTCjfjCt+/HH/7PL2P52Ai+HZgcJ60xvcnFP/zpr+PMWZo3m7yyQf9xap4QBpNIhy5e+Z5/wZ79i1Is4SSfADCnepy4uaLAUlXH91Ra0FtGC3s99HwhTlVFSoa3ps1tVKuNaYhJrZDyIpSVzRybgqUe31POtG2xXRIb4CRn9mZJGygVF6lYuZMUkVclxhQ/CTlGq/lsgHf97Nn4iddeArdawNJ8AeE0jGKEPReB5D9YSIfzWFoO0ApjjOJQHm0WP8NQBubZ2EcQZvC6m3HVb38Gex6al1xH5UO98dVn4+1vvBSdch7jhVUEdMNxZ9DbtBNfv/Mo/vpjN+AnX3gqrnrRM6GGB1EOl5AMV5gxg/amSQQT07htdx87p0N03RUJonc4yWpF8KZ24fCCjZ//o3/Hw7uPIbRdIUK0lIOeGxC41KEfaI9W447L7GjlFBnd0OSe820HHWZg2TZmeB0zNjOJ0a80PFoo01K81cY2N8SqrrBBOVjSBVZ1idVkLMcmLgoMPFtCyvj+IMvwcDnCJS8/A+/62eegXR3B6NBjUC0SfWxU/VW0tlwIb2KDMMRcv4JOCjD2UgBBxpbwGqsquGz8PAdVojHoz0MvPY6SlsjRFNzWDGy/g7179+G3PnQD8gMJptmua4UNZLY5LuyyQMsPRbEuucm0niMxge2vZJoDnW7XALadtuTBS/uUlwhHCZKIFpZKnvc3tdGaHwiIvbixg2BxDIvs6jiDyguUbCPImA1dYW4vbWyJinQSE/rR/jH1DyuP4H3//dV40ZYxxivHjCKubteerk1qTbZgt1vIhxoZmeP1QlyTuDk30erR5itFGudU9aHdskWhm66mSNNCrJUJ7PJ5d/vpQGcbPv7Fe/HRT92GZCnXLTdgugctcpRYPquwdMQer7QKnYsNXiV0CIXCovWXAW9IjjPFbLaxknuHoiTll+VDFistNS7Ksp/HaqiW1T//8avVFec5wOAI0n4q93q08zTsfmSId/7Ft3H3/lW8/20vxptfOgvVP4JkOEJrIoI92aOtAhBGotp/6FCJ2+58CJ+9/iHc9tCikDlJ8DOFId5bJT7+R6/Day72gf7h44d2dhf27Rnijz7+fdyxe573P0rtIM00xnGOUUIg3Jj1rh8LkpQkYKmtcP6Zc3jFRTvwoot3YtcpU5hoe/AdWjwq7DmwgOtufAifuX435o/GAlKmAkYq2uSgVF5dODVFUrbDo2KEjAQCyxbCB8lPRttU4aJzZ/Gn//dLcf4Fk8D8fmOz5zMnN6otneuCIsFVgroES8jUpWOA3QWCjskEHi4CgxWTpUxWL+35mJ/Z24RvX38Pfu+vv4l796wKwYPjBp7P5543gw+8+2V41jOYFbdkwF9uv+rhnR+8CR/9/P2wartegrhUz1/57Dm88sXPxFmnbcFMj5ljPg4eXsInvnAXrv3Gw1hcihE4oUymqMYUUJsALicv0kOILSlTmsWkn2QcXpccAzL+gxQgTseMDt3o0cW+0YiGRE1rUtx49Ew/TwB3Td3K2s+P2PmvHyVQIUugldv/YX/f0B1YcudiWfba34rtQq2uNXbLx22W+VtTJg/QWVjyTKWbXGNpNjASAU7LdiuHZqFlziwoang1JSTKDarKjSglxLhMHaQjOypTqHAir6pKWdnAJtArYJRor9gRZlbltSpdZKLkZbhAUXEX6EpzVK2ODllZleLSSy/G71/9ZrzkeafWO6WQFAG++JXbsGfPAVz1qotx3rlbxTqUJf/dew7huutuQG9uFy56/kvwwB234AvX/Qe+f8duLC71hdjXibaWnfb2SgylHbei9bQwHgh+5omTsihK0o0b5Fnat5YHe50kXcTllz0PV7/7TXjuJTvgO2NRkC6uBvjDD34OH/lfn1k7w52Wj0uecxHe8ZbX4rkX7oCtB2j7Bki1/Qj37hnhDz94nahsgyDEL/3sa/Cet74IW2cNy7rMXTgk0Dld/Nt/3I33f+haPLD3ccnEDTdfimzwOOKDt6Ldjszf/trl2NheRhWvShtZeJvxiS8fxv/48L/isQOPIvBdbN86ixc+/3xc8KzTsGPbJuw8ZSumogHa1aNwFUkhJKlMyJwqYRGIrklRSywXF0ZtfPK62/C3f3ctDh5dhhPMivpVlD2NUv2EGWY9K+R8efQ48tETAlxd9qKL8c63vR4XPmsOM5MpooCp0nQ7EC9MyblcWO7hS9fvw0f+4XO498G9mJmeRIdOFf2B5AOLnabbg9feBtghdLYCna3yzEFZAbTTge11obyuyfYWsga3b9jshpRBOTjtjKEIhhpVaUW6vrnGWPkRokedS1qDqZJNKv84SKwt49ff1w3AuQ6kXLMW1mI8v6bobSyVK6Fb1NtdpwIWq+WmUMPvOGGfTFsjcIQlaaDalKsqlWjqI6lJMdbJrq7Mc3HAMa2dAJ3yHruHeluNLbEgmXUGKInO60Hb9eztNWVjQx2pLR7l1JuMYAPO8v11TgxNQ9Z8djIjXNC0uhbBvk9yX2t1MpUtDelDVC50CSK4aCwh1xaOKZRdkj6aKdthRKjyXItTGgL5PKu2RjXUys0YyyF5qjz35lgQhK0BTLExoO8RvUI8zy9DEbiW1iDNXf6NrXMSqaVVrYpMrYG466yeTZZtnbMs58AUwo9bKJ/43ChuaxJU/dx1LWyY8jDbzcVRiKBtd3JGzj/zb0V9y7pPVgoJkceJR53jSzarBKZJJJTzzV6OChO62QyH0HmM5774xQjCFu6/7wG5skgurOjsxWIo6xxlKoAuj0sURTjjWRdhdXUJN33hs9iSpriyTRJ8gT1FISyJlIRraExTKSt1fWOXHBBHIgG5ND2lKAiJqdEimfN4GxhVnL5oKQtxrNeqlbq8ovgeOUbMrjZgsNasd3WVwGJYZtSZqHoVRlUFQivcjw0CaJu7prl71uAItgmeB1tAXDN+2PLylyGYmMD8/Q9gcP8DUAR4mOObpsizXGoKrDH1jFj/ScsaUE33HTNyFTC0AZLXg5t8TuyjWQQo5fwgDBG2WlheXHjS9tlvPN1nzd832+Rr2w/QbrexuriwBrCevFG5XtYxUoi9MAio+Y3rX/P5Ct152PLW9zTn2SEjMLnzrE+d9NrQUdY05dK+Erwd01WK8wkKTqClJnGsPkts3VgvXZD7xtgk0xWZL3jHJ5WCz4MthBo+EhQxQxjSejimZaQQ51t1K4SMIhXZRxMhs5qXiC0L07Yj26b7KwUGd1QlbkoSbD3zHLzgZVfg4Qd249CBR+DTpjNLoEjOdVtImW3ebkE5zG4MMLtjC7Zv24E777wND9/9AOYmt8JJc12mieK+2W7LGNVblKKMlBfY8FjHyMco4zGcIoPD3LIshUcr0DyWvOnRYAmTc9uRqGk8ctTCsPBECWZ5HVhpR6xrq2IBVZnCUiHACEVO2CJyiGyoAcUkC1C5J6pOgpd2NAnb2ggwrsAaAn3aPIdyIyqyKGhK0q5JRqzUuT341jGkYwVN2998VWqbtj0Bt1XpdGQpFcYol2knam5wWrr7/oSem7FOYArnWaWWDqw4OLJHx/0l2R9Zn+05bUhpW1zbvDfXquHNMCTbQRnRD5mE90blSxZHBCtv68rvK1oq0iLNAE0enNYMkLmoghVU84uwxyuipC2ZTSuCFZMHKRdPA/6ahlpUeVTlVvS5JhBKYDePTwRvWy0o31QzedysYIo9McDxjU218qp8v3YJ5rVRuvNmJtFyBUjXrRXoYxYqf0jJodZRqtQo0JoqJidTyFyjwp2gO5uGWsxhR0OjuM09WEFulLgxLVxt6MSH7Q6P59uynk4lLomCDICxSzl24jKxBgoV4loJry19YmMNrUhYjDtasVFpgFzuF58TyC36pjDL/Fuu8/+x9ibgllxl1fDaNdeZ7ti3x3Q6Q2cmCQQykAGQIUwKnzKIgKCIgj+foMzI9CF+nwoIahxQQcGByYAiIEhCMIGMDAmZQ9Lp23P3Hc9Yc+3/We+uuvf0paN+//PX0/2cc8+pU8Ouqr3f/a53rcX2q/1wa2CXbOHNrdJXU4Oy1e54WMFwkf5YHCBYQFYBfQo6aHjRxHTZPOXkbVha8LC4Oo+VBUtbZCWwMK69uaSUs2pOlihTVY6WOcixYLzQVmMMzDA0PlXGmn7AeXfashoFim6gnM5qWSQN5W7vaceZQHywKdNvjyTyTTkFoTCYzx2LedGJA6VOexYlyxUlsa1mqcuBWEkoq1UKsTHMFBzqMRcQ8JZg7NqNSxbtDNAqgUEOPnJ6wYEOB0YCfdgUSWVZLEskiglw0sKOnq6WMwUVZigGlaftccAsZZrJzqV3bQ3WVt62nHdX7Fl3okO7yGJpENlrvra1v+1Gn1vZbywKBesyyoYFT99Y5s10Ght/Wj6lG7ZjVqxYslQEcXlt1qV3GaRkxwiIV960FXDLdfis8rwJTtfbtVwXnWiEVUr9c9Mx5xZUZGMMSPZ95XNbyxIz9zEzAd91ECYplkaUm4/W2LXjY58VNMBoicp4PGg76otPLIHVRtwTli0/q5m5IpkcsoDDtEe9EPjkIgAui0o5/yAAG0wKeKvClvQzPq1MYKugiAUAbtqiqi2SyeNyydKulYft+FyAn3G7a99RopsEp3GQl7+tLHHWDrACgvl50GgdBz7X68hvUhMTCouW8WIN1I6D5+w3qhxc/f1agaXcI0YyWcBbtkURi4bP/zUDt2bqMtAYl0+ugdkTMXBN9d5Y0pJ+if4U3MTIN41LLJ+I0XrcVa3+GGe58qMaPOZ+/ju+uDVwynU3gsNkwFJChIEOg1nftjGkDIfloShTrNCQvUoO1udVyx/XQPd44rA+thq4JThbA7g89o3HPM7ApQciwVoeJ5Nl9SJeuKwoG2Ph5sXI9bygbDWbVi5SaK4AdwzQh8kQGUFOMIChpyiTvayYczSrMXOtVRn3hYXLyj3fZtLN5LkExB31FHmraToU8FUqOSpfwKG2dJH2lOETr5dlk43LRKbPqgt6FxYZMtdH7enFY2JSlcHmsCiEJdunR21ZCOu2Bm5rNi7bgO/ZPrUvLtfZ7DpYIJBWFQ2M/z1+77CKkGBnDRAzsKzFvCn/HBRknVoCsnIhOCpspvaEDnSmnEYDU2FTxtgWE61aow9LJ6uLikDB8qCPXk5AJUI/jyW9Rj/W2vOWE5ya5WruWQMqD/ORnGvNUOY6bbeBpEgksMmykXhqipxgxcTlsZqw2oCtlFTmxGXKM96yE2Vu/CLXBJpNSxDA5aTiUJ6iy+dwbAIgTl2VF2+9XYK2tT9a/dkmtlHVsG0vkPuSQK4on5GlnUZrYG4tmcz1CDRxXXa6W2wb3aLAVsfBorKwCRpHTsCqrZm3R+nFrIHtritg+38HvnVtR7yIeWz1KyctE2ETC0pjyQrKBZrP0l/OpUwKEz8GEHc6LVUOR5rV13anJUAuK6+ddktZcaw5yae0K8Fe1WrKZ5ogb5JSalk7raYwchuuh6PDrChpXpRlijLJBGfjjE6VVpHq0qJahcs417aVquSVOeD2RgW8MtNpNlCF3YKifLAig5W5pbTy6Hakhu3R/LC69k/fjPN30LdwCC+YQp7Sd4QS2Apq4lzcdNcevPODn8Ly4S5820NC7zid6yuvOkl96DefgUmPMrpkb1EafAifUratWRw5PMLPve1TeGTvsvQZTMazHY13rfGBIghAqM5hZalSVuA7YFm94zBZQR+Dsmw0A0V5beYaRCLEJlsSCH0PUVygoVPdbIXYYdu64dkYObby4kx34xirSWqZ4o5S7iP2zwRwqbdCttf88Ag++uafwlUXT8Miuz0bIF2O4WyaRjgxhWQ4hM77NDdDls7CUkOROlZYQbIygNe0ES2NkEcFNp21G48cTvDrH/469sz3dKEL9czLd+O9v3oFtk5lGO0/AstTcPIIztQM8vZpePeffxtf/9Y9mJlp4Xff+Bw86awW3MWHMFrNYLd9eJ3NDGng+g0MjyzDSlbgO0SsbLSnQmD6PPzNVx/CH/39zVg9NpSihQYl3lkgYXsmiRK2tecFOrBtTLgunCxWKk0N7FFJ4fJ9GPrY4rgYWQpTBAEGfaRUKKBcG8cRy8JJysOSzkA9iagElgkkUzK8KLFI2XzLwp39VWx/wna85XVPw+mcqx19CEuHluDPTSP0FLoLXViTZ2FitoU8W0A66MJLR+LxOMwacN0SqhUI+EqpYk2fUxY/MfiihBwnmP2+FBz5nc1wW5vwc+/+ZyzftYiTGi10yMx3CdSWmHM95D4lWOidZqHJ4gHLhk/PaY5XVB+QMZKyyh24lG2jF28/QupTrsdDM0qFhevHGaw0w8qODlyCtnGJ3kyIxuIAjZUI/YmGALfDuQZaS0NRrjjmOwSdcOOh/XDPbOHXf+lKnO4fRpL2j5NLzgtL8B0OnZzMWpRrsVzk9Gt3p5GqCdBih75UK13K62phcNXVfraO0XI1guQYrDyS4gdWj1Mti+xcMnHrhYzcXjaN13/4m3jg7kU95TbA/sYtKauqFSX/mGhEHmsWcagyUxklrRiPWQ2UTFaX5EGykIPSypROZtqG4pa5ZnW8bYdKxrE8K/tZVO7Y5dq/9+anqwsmVzBaJEMN6Mw0gJ2Pw4P3HMNvfOQ6fPuuo3jJM8/F23/pqTjFOwor7SElANDegrj0sO/gEm668wA++/X78ODeZdjKhSs+qaZf5yhCMPEJj5vFR978LJw3M8DgyD45f9nfthn002nctZ+J5gRNJ8Ny7ODQaob7Hj6G+x5dwNHFLlZ7BZZ6hcQ7ReXb7ogvmBmD0iJFp+ngnNPn8MQzJjHbcrAaW/jKzfP48YEefMsHOTCSoJTjq0cdAwwb8MyI15lkljk+egqyH2W7MdU4s9nHx97yTDzjqs3Qjz6A/tIyOlunTXaVEyVWXTK5wkp3VqDrKSwMbSz3IhzYz6SIg1NOnsKOGR/uYD8cvQJ0KO/WADIfaG7GA/cdxNv+6AbcdOcSbIusHg4oGZ54wRw+8o7n4uxT+ZDPr4dDrZ1400duxV9eexc8kekxbFqTa8mQ5DF2bZ3EmbtmJJl99yOLWO4mcC3KmzM1IyoK/M/6ZmF1iNe7sjVrNUiyk0S1pJkl4aVTI/QoBeU2MnHkMxgM7z5CuKbF+N8ToJdJRRNpEMCtWa585ZBiRPsMG2T8/XjMV4PCa7BI5Z1rGF/rS/37+pNE0paK0s3mCisTFfJHjMN4VMJupR+vFGgbaeb6e27P01qTiUuNj5Lmg2KDIWlRPswKPiWYtS4T4w8Lsm+9NqspFfN9/BUthYostZGNbAK4dOjUScRHxRT16ZJASils3DJXZTKQbRHgJTCSZX10B3vsUbKiCN699+2vwGt/6bkih8olznzc9P1j+NBH/gpu2cN73v6LuOzSc6TYI0uG6PdN1Xa75QhrhsuP9xzCx//2Onz22huweOwoi/t0u7lTh+407KCTE7bP05GszD4alqM5B8icUGfpsur3HrajrI+ff/Fz8PbffCnO2BXAtY1E1OGFEr/zoS/hrz/1ZfnbtS089fJz8Y63vAynbp2Gjhex/eQJAQcItgzzCfz1p76ND3/000iyEhdf/AT86quvxjMvmYVVmISAXYEJnAf1oyau+cRN+MNrPoPVbl8kmvksk337U095At7z9pfhyRfOGSlDLvkI/djHn/7dD/CxP/si4kLhkifsxpvf8D/w7KsvlVIEVkJTsLp7dA/y3jymZ1vCDOJi/G858Wbc4ePB/Tk+85VH8OWv3YhHH35QAFRO1N1gBg6LMZy2keOri5oFIDJjiSzpqgFxk2UBj047dQeufvqleMbTHo8nP2kr5iZ7KChnUtqwPQffvb2PP//bW3D/Qw9j565T8LSnXIyzTp3Fvffcj3/+1xvxo/vn0esPYdPLjcU8TGZsWGy7AS/YBBVugu10RKWk4PEIOCie9PRTF1BzI0N2DWRlGUfFeDUNUqke1IB1weQGkbL61Kunrf5bXitGKl9lvxVYrKk3s0HKufLH9XRRsYDpM7AOKB/noatNmlnGHmUbEBra+PkK0Mt+bkyeWYpjOFdgorvqRurzWEvyGNbTGmAr7VVLG1fnOH5uBGU32MvItuvzNnfTOuN2HPAWML36vgZ6x1/r78fB3TWJ/tof14CJBrytFSnGylykDThOg2B1mSrLpf6N77rlCLZLYJKGC2TySoK3km2uJZrlHleqoFcyZZXpi8sik6LUFl/jJCGaTHZc2fT9LNWwhmnhKs4/hYnLtt5YKFe1r3nQNjBt6/uruk/HCn4J3m6eCTDTGmJ1YR88r4HW1AyNdMT6JMno/0oDBvPcyjjPnFCeI45iOU8DvhoGN4cxv9HCqNfDsLuEiy65CKedcQ7uuPV2pGmMsNFBNBqIzLRcY4LRZDBxbmZ7OOm007F5x07cfN2/IX7kfrxgcgY7gwDXLS1iICph5t4R+y7+RoBL42nLIkeyvqXJpbiMBXfMwVC+3EDp3A/LGsR7R9qQksnCUtcBC2Vl21q4JHxPDgiBQ35m01ZF1mWOqJRieUoscwDifrgdHhPxM4K89UJv3yDwpe8VKVnHlaLKMo5gZxnCPEeUJIiSFI0TeT+O9UF8aieVjSaLo1l8arGoXSPSpXzOHja0GDNAFNd4LFM2WaFr5U3GukrsHH6ie/svP2C+hKzTtkWw08Sny4WWfbJXoMLRiRa2yzEZG6gtYY6rfuXxn2hhQWDfiHb8xCK+tJXFnRAHOL7KtTRqSZyLS8q8AnJFRrt6b7SBIfkeqqc52qjSkaUhjpQ1+g8FumeyVVmCxVwSty26W2zjKmfEaE32TWZupfiSlAR5zW9I3RCqvlYYQONsv4lzJyfw+aNH8bBv48qfeip27L4Q3/mPm9DvrsBttAQItpxKgtP24PjTcBvMDcQ47ZQzcdpZW3DtP34VPZ1gS2cb8kGmYz1Sru/ADy2UOkGZDGm3DJ8esf1lKM71VMKzkXu20WrLnCqjqmAao7uyiM70HMrmaXioO4lh5lDtxCQG2VjdUpdBrKw8FPam8kKogaN1K1foWVo3BkoknTzW01mwmzOwp+aMVKZ42g5gpVNQU6JhDgT0kZ2VWigvcOG5JSY7GY4cKHQRLSgd0/CzhFPYutVQ5eqgsLUaoexGIhusnBBOp4kgUGXbtUvXYgkNxA5M9fqq/8ijdu/IASCl5CuLQX0BJkoCAFLkQ19fA/wICYd5VjsQoEOYr7zmo1XTT3kB9NypsNUsdLMvoGARD6AJgGECVhyibPZQ6khYwhZJQNV2CASFOtejkr2QA4K/IgXM7pIkIpaBuPSyXQdt14qTmMtstWA3fZRDDbuYMSzb4RSsTRrlUiky15RPFu/fYQwr6qAIV2FFDZRNFuVPQfsjlEkElRF8pbSVVgRyy2CkrLihS147JnNFlrICcMMhipTyyAmKvAXLj1EmZPUK+wZ2vzfGwmVuXcEqY+TFJGyfkrK5kKcMYM2MWGKKh6i2KYC6X/nqxihSMq0dYNSWklLtxcpKQikSKN2hwlJm7hkCt6tVn7Dhb8uxy9bOrXE5vbnB3OiB5VWUE00Eqxl63QXNZMOaxz0LpLwpJT6yUa1CwNGkA6sjcsxCrNdFvw5qoKx2qS2ODJqAACzdrya5BJU9rUtL5cvTSpi3YQp3Z7f0T5tWU+2pYnB4aGkV6M520SWUOcXivnkn359qDI4ogoYICEbyPmVSpIp7RRa5CRW7pW5Gll4aQXfIaHbWvWiZ6/FmUSbHTD/JnO30NPTIgWrmFCQyRAL+M2Z0PwnKChhbfV8D4pYjXQAAIABJREFUs/SmrUHWCca6GzxqKW8/vlDJYtz7lr6yBGprwLYRSqct4HGjCZ2ySGOMAEjwls8D5Yl535gH0/jTVtsRVnC1CNibGkbs+MLP6XdN73c+O9yeFdKrlvlr48e7xr7t9dc+q6WS82NLZtcEbBMDXBeUbyYgXBMWHQ8znQZ6qUZK6XLmhyjfTPBViD80zShEgr+JTEBUYf1zHkel1AppE+9YYeGunBC4Zfwpw1E1F5EcWK26UoG3BITblMsvUhC0JXgrEsfMY7GIpgKDud5GYFhA1ZqFy/csqivXVTlkfyHtIupG/8l1hOzgcpQzx7nmnTtWJMr9yHc1g5ibq4oqZMtrligMCUdCnGCx0Nrcry6urHJKcpvX0snV8QqA22UFTJXorwMEJssJmDFoq4FaDvL/mQduDYaeiIE7DsxyPfrMUkJ43Ae2TpClwrY7cYAzftPWQG3NmOX2/jNp5LXrUU27uC5BVf5ufDGfmypVJsoTSr8qF6HTxiBdxiorh8YA7FogWqqOKkB4PdlnpKEpyVwzhQmCjPvongh0JjNxHIjeyMQ9EQuX5+DYTWanXUpJBl6ARPyNKVWeIc/JwuGgY2Rx6X5V+E3KowiIK/eX1orsW/p2tjy3tAlsZfkaiDuqqvG4LkHgOEsY3IqUcp8yTAzyyYiqGrQGcenByE6UCZmY2u6cxxQlutEqVhgYsGowoxegAWh5zDVYK8lWivBViddxf1wG00wLsn0J+rJdx6WXZUJSgbZyXR0HUcXIZQDTYc5xDHRuey0EZS6MAXOOIdpWDr/VhjMxrZtWqSabbWw56wwcphxQliMejbA8HKCb5FhaXRLwNibILEG2wqTO0SNYy+1VlWkEO8myZWg8YnXcCQDc+rtYWFUFYpFgMmMrgVapbqkm/QRxa0Yuh2SCtx0vwDTZvOSDVJ6y+3IDWC7yf1lglZWaJElrrDFxx0Hm4x6MCnSeozzvBhZu6Hg4kcft+O8JsLiub3w300R8c3mtapCWx1X7Zta/Iyu3/uyIyPlYa4zd8blYDdaOg80EagdJhJYfyutUoyUMxazIMUwSHG5MlEdFHkutySaL3JQUPpgeiJMPYaOwP2SlsqUEVGJBBxPUOSudLQvNwEeffgrNxhrAS2YuPXStOEaU5Uo1GlBch/6cMZl2Re66Mp8tJgLLyjzPKiizIf4J9CEpkRZWKoUZBFzzSBGIzu0mVBEhVq68RgWKuTND+4/e9XxMhz0kgz7C5gSyMobnhCgyGxOnnIvv3PoQ3vLBz6F/bKhdN1DDtESpClx1+Xa8/1cvx6S9IsUZrPDMIlY+JmhOb8bN9y3gjb/7BRw8uCp+h1IqwIosyf04BLy1Z4dSleorqygYClqWaoQO8rxE4FFqqkQrcPlsadv1kMSZopRsI2SBQok012hayKftUm0JXNWZbaisn+oiK7EURxjGkcUq9pjXTqqGmTgwDFwGl/PxEv7xQz+L8091MTpwFL4dwaM0c3MS8JsoVxP4TSlFRBo3JcFphWTvL6JIh8iLDKuPHkI2jLDtgifh3+9exvs/fgP2H1zF1i3TuOZNz8alj9uGuDcPK17AsEspswCbzjoL193bxf+65is4dmBZ2P7PuvJ0vOUXr8DpzRXx7uTkudf34dkZ7Cn6dviIl1OEug+0m7DDCQyKFt7ysRvxvR8cgS1FlxYa7J9cv1KDsNDwGzpwPT0dNiR5wMr7cjSgIRF9gLTO0jUPFXrAeo6FLazMiyIMixwdP2Q7YsoPhEkfs0gJFo6QKU/QtcyxEo2wYikcTUY41gbe8bqfwmWPmwRW9iAbjTCMAnizTTgNV5J9cl5WgsBNMVxcgadzhKGDsmEkmUSWiZNeArZjyhVkHrPyjkCvZ6cymVUz5+DnP/A1HL7rCHZ59Cp1sMUPhFXVkbkmq+RSTDsekiJDy/FEcYGS9fVrMBYU0UKAkwYyI2aZqZjsILGpdgAULR/hyhCj2RBBN4LbS5AEvpDgmKwYuTbcNIMTpViea6KX5OilCb48/2O84U1X4OmP34x8gdLJVRUlxywqSfQsBH6JsN1E4jWR+NuQ6BALiws4ML+E+/d3cWCpS6833Hb3AZSjHOeeuRlTHXpfApPtBk7dPIFTd3aw65RtmAmHCJIVtJwY6XAk7Nt66czNYn9/Cr/5R9/B/fcsYMZr6iatBVizLPGbowjglnByhzUWJMxksbA5pPyHQBxZ/VXQmUlcQO+NVCoQc0pHKkflopQCdLOoOPf8lvW21z5Vnd1cQL56PIB7z10LeONHr8Otdy/giedtlT7l4u0azck5PHhQ4yu3PITv/mg/vnfvIQwGGXxFewLCe2Z8kgCV45QUeSR48y88Dm966UVoeytIjh4WeWrboT+wBzU9BzTmyPkCLCYnmOSsyrGSGHv3r+C6OxfwT99+GHc9cAxxxEmB8WQlU5D7NJGDmG5LG/A9wV0WqDCBJclOsm8Zi0mlp5LiB9F40QZcNNKDBHDN5IUOiZplEVqBDprkpfFc3vCKi/G2V12CcLQX0eJBBKED1fAMCNveAp238fChBEeOLeP79x8SgPu2ew9iYWUoBUXPuexkfPANz8CZu12gu98Av2Tssv9rb8f1t6zivX9xE+59aFUKBkQVTBe47KKt+IO3XI2zdtPr6YhpZCdEOmzi9R++EZ/7xoMiBeiIj7KNXPHup8qCyUEwCmLicQ1LYKaBbCSBYyxN70yCt7xyLr35eMbieStGK0woCxDKtouNYBr5S5T041prdeocVVy5EnW7mvHXuPxJstpwjsYAWIK8fOZSYcEZCD0TF8D1Aq/x95KKr7ZjWL7rADC3ZbR7yD0U7jnLkjRTVdza8Xo6QuI2TrRjsszjsU4N5DJxHlZVF2TrUtqYP6K0cs0o5jnxO7FVDCczNKbybW7i5EWpjw0TpZK+rctcabdJRr2gXBxiJW7h5xbLEoyUMhnN/IwgblHmqhcfQS86bJF58qpXvABv/o0X4ZST59YO9abvL+L/fOhv8NC9P8RLfvZpeM2rfxqnnLxZwFuRVxZw2vCRhXnB5IIX4OCyi49/8qv4u7/5OxxbXEHDncBE+/Tc89raLjI1simmm6uANSdeQ+SnkzJ3iuiQHgz3qaxI8Jtv+AW8440/i8Bfn+vdee8BfPoz1+Ob19+BURTjtJO34dUvfw5++vmX4/Dhw/DdGLt3NoTloMI53H4/8Pt/+Fn86Pu34udeeCV++RVPx5mntFCyOLjyOq1fC0o4BlO455EcH/zw5/EvX/uPtXbwgxBvf+PP4Z1vfCYcZUBMsWiJC1x/0x78wZ99HTfdfDcufPwFeMdvvRyXXXQSer0hfN9DIyjRsY7BLSkTWCVWyMJg8WfAQjVKsloYdEv8/Zd+hBt/tITpiRYOzM/jgUcO4tAhI5vpeCzq2G7YrnzgKuCWc6q1hZ/lfRTDA8jTVZSVfc2lFz8O733rC3D1VZsML8tqgLHkPfd3sX+hxKknz2Hr5hl02lSXWJV7/Y67V/DHH/8avnHd7VitkkSddgvbts7CD5sYjVIsLhzFyqoZ48jUDZsnwQk3IXXpS1dR/gxD3cgMQ7GiQcBcnoOAuwKGroO7TCiyrzGs2Go8Gwc7pSOuvOTMlVgHMoW9W0kPVwyj4592+uOug7nVmLJmx1G34xqTl1LGlfzz+HGb34nxdaVTwQ7BHLOlmX4ynx/HMpZDrUDimoVTj2prDFnj5bUGVK8B1pVs4ngnIszZMSauSFqPMXDlfeVxW78f/33ddtJO1Rc1sMsPCJzVPse1ZzDHweq9JH5NL2d+TLBMpOUq79wxz9xC0fy8BoErH1/ZF99XvrNj/rPSdwnzi5LONvWkhXVblKVyqUxg6XKUa6pTyzlK/1ZLKvNYKuarQQT+M/C2BnJNRoIMwS2bQmyeSDBc3idgrB80QOnnRrMjSjAEWmMyidmV8n+lkCJMzEJL7CYfMpYgMOkHSJIIw9UFnHnOWbjsiqtw8PBRPHj/Q0hGQxDq9ljAl6XI0hHyNJKiKM4dt+04GSedejru/sEdePTOW/GUsImn0vc2y3FfmqGtjIoT8xE105UqKjRlNwdYShTiWeJCKiCtNA9lruW6GR4l70oRs9ZkyYuVAVdh16RpcyBzb6WQlQQEWXwkILAUIpK1ybwFdynWFJXyEgFbuUM32K9xXkg7l47vCYCbM+ciHruGjcl8kvh0M75mXorzXIkcKjloAtRjYDDnKNMsEBe58yr/wX0oJeAp802cKzEFy963fhXCJG1XyCalFD0tJB+D4fsTj031Qc2+JfgXkejAOFAZPIqquARy+R3jYyN3bH5oXPu0HBdVkPq6RFtZ8srPDhsp+rXdMh/2WKBuvRK3TZYyz7sGeWtQl68EmZkrYcRFcJVWa4zIyGMy5A9KJAMUkVWawKsUxhmVVstYhda+t4z9mMtkWzLnwv2KrohsgxFddeF5J8n+pK833QUDG5MlkDxfX1ki7f1USmIp4FPRAN7sFJ73vKtxaBDi/nt+IFZijkc5WsZyk9pmhbDTQDJKQNuH6d2b8bjHn4Peahff/OJXoSMbE9um5VlNSTpwgCYfBk2DqULZ0UD8lTlftGwW6GRwXRvt6Tnko56w7kW6l0VdvR46U3PIOmfh4WMdjBJfoy0BvmHdNjgraIAa8Spwlco8aDeHlRPAHMIuJ6BnIugez7oD1XGhGhn0wDbsUHsSViuFTgpo5lV8G8EUsPWkKa1sS+WjrOwtJLobR7bWHjCiwk7J6rdKVrkPlXRgTUZw7Sm5w2bmUPSz3Jr03GKYZlbv2IodHDkIAW+TFaNGYLOAl08EYwYWdVFVo5ojiRQ9hy/6c1IytCEAI23vCMQSKCibU1An7YblbaZ/H8p4CO12obsKKjEKV/QZLvUh2MNlicnI8l1j4XI+lI5QeqEUoUqwTAAqsgwoOc7K5fF4HnRiFA+piCbsQea4hg1on4XWvH9K8z7x5BWRizJjYX4DpVo2VQ2OgspZsOyjdAewoiY0JZCpXNTXBogf+YaRO/INkDvOwOVcklL1tJNgZ0b1YHYe9Mvtksg1MgxdN4Wml6tfMXAteqd6sO0VFMUUrDA2bGZN8NYTUL1m4sqtyvkq1aNGlMo21RXMGapmqFnfWg67j1FuQjDZFPTZroWpk2fQwwRUmKNddJE0t+EMr42H8pGO5weqjHqsiJZxWBi3awttkyagi02wvGNUyCq1HQq7dk1RjAx8h5SMDHnHtdx0oOGVStNWozdJhXBNZnu2tMlydw5Ka7djbdm0ObedkbKdnpXGWwrbJmVakC7k8bx95Ps9lAcGRjZte2zYspREXpkCvBS6TTLBFFTLKGYV/YEwRwUUJROX+VgCtlNTKJZJACglVyoALscVjtesHw3IKFWGSdtqoxhU8sc1u7bTMeBq/bn8VqPoGabqmpTy2OcCeNahFLXLx/4251iBr6OheOhyW/KcUPo4yuHt2IRimcUYGZA5Au5ZDRdFL4E9YZ4pYcmOA6/8PedieSEeuFansQb21gCsgLfMG5PANdVEGWVwt87AWl1FxmerYvTWx87fETDWSYlyxCKFyFg4cf+OA2duGnY/Qtzrrcsdh20hX7Rd5zgfW55z2Gxrz/V1kiVqXbqYzFtTyFqzYnkjENwdl0o2DVTtuwJExdKjjhHFt7YCzm0bBSndvJuDEBMxEYwNfrMuJZwrhaD1m339upGFy35R8KoCyEZSlLrWNizQHGPf1hLI9N41BYq8HuynmNUwRayUXJb3Y6xcYfSS1CZ9b8W+HT+eilW7tl/mLmmpJ3H3hiKuKm6v2bdr96DxwDXMOLI1CUrU4EXNHOWB1fK29Xxj3He2fm9AS/5+Xb6uBieranHZLwMCgplcm0njeqkZr5Qo/q+YuDVYyt+OSyif4Hr9xEc1ADie3DnR73g+BJrJeLLtKRHeH2UReHxJBTIb318jo7zOQj5+fsZtEyiu2Yj00a2ZoHLNK4ng8XaIpPLS/IbbJRM3JMutqkQwbWyJJ6TjNnVTUQLHZixlERwkuMokNxs5cHxECYVvTHRJCWO4IRqsoKPMMRletqXJeWXFVMBqIKWVazmlNzttZcsrJSN/MnF7SWRkjRj8VIxg3tJRWWp69NJngiCqsXaWIQMzzQ5aDqUsQjRtC5kwI0sUeY5ePMQgoezhCIOilOTyiUB4smcJvPI+HBS5SCtzPzOuh+UsNfKGFXieVGAu247v57wAvTyToJbQMIN6LgL8MyitgFyGNgRsOXGhRy8nTQLgehb8qVntI1WbJqZx1tOfgu0XnofBcIQ7/upTWFpdRgRXd7tddXDpkHi5MkGymBeYIutXpLkckRR2vBZ8grF5hMD219i3PB4GsbxCBGfJzCVbSqbCVVVz7VnL5HxWedVw3Zr5I+1dAbpzlH+uEs87ydaDEj/aumCCDFwKTPQpqVP5BdbbDUsGvMZjR26osVcCxQzMORFiaMiWrNm19f39WM/gDscFmbQBJ7SVby5lYpk655kfzDJsdhy5lvVCcJc+mC3LxnyeYzvvA8s5ziuX6862O1gdDoUZyntrHMittzXb6sh9S/CWE8xjXkMfznPNycWAKKploxkG8oz1REIih9MIrGQYlwz0W3nCBCypbeJPSbllArl8NotmqKL+UBMwmggJGBOobahiGOlhmklylsdByfIsDBU9dNLBEG4Y0gMXju8JQFZ75TJYyaOE43juqMLJtJ0RyDXnVihWOY3KjIGW6msL513UwUff9mz4WMbhhw7DmQhheQ6abole18FpZ+3CTbfdj7f/yXcwXMjguwH6ucYwz/D0K3fgY299NuzkIPq9CGSaE0BODyxiZvcFuPWuh/DGP/wWDh0ZCuhC5j3jTenvNH0PNXzHI9gD1/KVB6fIiXRQCj501TAp6I2IRsCiEhtBEute4ShWZBO8ZXI5iXPdCF01WaTlnEsZUgb0NopcY7G7ao2yTKSTtdcC+0aOKwRdWZU+5H6nUlzzvp/FaZ1FlN2jKPwQ3uR2Cegsp40gJANc4+hKgcVuJEzGQysOrjw3xGzbQm/lKAYHFmVQ33TWubjurmP40898B0dWIvzPVz4TP/2kbcgOPYwiGcLr2Ej7hWw/C1z870/fim99dx4pgyutEBcpXvKsU/BrL74Y28MB0jzFcIWeqxpuR8Ntt2GTjRt1kQdNBLPn4FNfvx8f/8xtWF1KdMN2FVUfGlDiAyu+VJYDzw3QdL2yM9lW7VLrdpmrLI4VZYV53wm7mGQ3MjCbbd10gC2lcU5cLguG+BgmMU52G4hdGx2qI2QF9uYRKFWe60K8pfdkI8QdB699xSW44pKdKBbuRzZYxij2JbAJt0wgSJaRsldxbGTdDFYxhN1pYLjUReDYCAIyNjSyZkf8mEUqOo2R5zyXdYYqr5NV5PBmduGO+4f4nb+8EcMDA2x3WMEfYqossclvCIt3kvKvYSBMW1N9bzzOmaDhKxNQFFVhn8npTS2pzPus9sdlsc3WDBieuQWkt3UWBhiGniQ2KK882NpGyPsjA3onTUCtRlCrQ6xYwANujj2qj9f/8hU4v3MMefewJP7oA1c2msLE7S31ELJ6cdPZeGh+hFvv2YeHD6/gjh8dwMLiUKTjJ0T2X8k9GXDCwIdcl9Kns1/hWLVaZHjyxafhRc88A09+/G4043loygiPBXbBzovw9TuX8Gd/+10sHhjojm36fILYvk13vkwpy1OshhaRVxYrMVEkPiQsRgmFzV+K6C2lnnIUlg9FwNbykHGcFzFbFr0k6GVxufvcpnrba65Qj5tYRtE1ssaUdrZ2no8bvreCd17zTdz/42VQEfa3f/kyvOCpu4XB/2fX/gDf/sE88kyJ5DpBv9qtXfzmhQHKxCRVAHJRB/7wW5+Hp+9KUHYPEH0W8LY5FYoNxGhgZKXZB5HBTqlDArxcOtMhsOkUwJ/CPfcexjVf/CFu+N4BLK6wT2fREKV+bUm4mURT7ZlrjoOfG3CWcZD5zKNqrviJKxl/GGuElf2HSCxKKZZJVecloVvj1cdKzUGZIfRT/MW7noLnXTUtUsj5MscqBXvH2TjWb+NL19+PL/z7XbjroaMY0RfTJLYFoOR1eN3PnIF3vOYqzFAWqj8mJ80E/ORW/PHn9+Bjn7kXXfo3VbEZJyc/87ST8f7XXYWdmyNg5YDR6950Oh484OOtH7sO377tURCEZbKuVnnJKYdsGBiVvLEwSISnzZStXCeqLwBK3CEpMS9xKcFbdkOMnDQz+jqQJ8twm1hmzrWYSinh6CblaSuwlJHLWpvLlnJZn8zcGlyV76scIS8Eb+lx0FfyhrUEs9i7UbGBxyMi53A14WkD8nIwrlm+bDH5XYVyZFWKkvKMsYlytbBZ1u7Y9Qjnv/LSrcd9/oJMWUex6KiksHmV6pX4Xtf+ugRw9cSWku1WJpGm5zziVYdSxDxmV5HC60B7DbLZQMatdlsF670kQVsWSmUjG5ark3RVrUYHVZSuqsdfcDbe99uvxfOufiJ0adgYS8t9/OknvoGbb74Xr3zpM3D11U8G3T0dlUlClzEU71HPTZHnGnkcwffp3UaQo8Dicow/vOaf8MlPfxlpWmCisUO3w61a+W2GmcrKIovHyXPL8lSocPFwL3qjA4p9+3vf9Rr81q9cjiwiq4HzT+D2u3tIMxvz8/vx6N4juPpZl+HM3Vtx4CALrfo48/QZhB5lqAYYpC186nO34vrrb8eLX/Qs/MzzL0HT6a4xb4lmGAagAZ9UaYDZ0t+Caz59Cz74oc9hMDBSzI9/woV49289H8+7YgZFYtjAlF0+uBLigx/5Cj75d/+KTqeFX3/Ni3D1My/FdTfchrvvewRhQG/erbj0wjlcfLaLmWZqGHaUH7abSAsP2nPQ6nB+6CItpqBVU+KhwSDHl758K/7k41/CfT/eL36TLpWpWrugvSmTXBhn3/I0akZuSd+5vUijY/A9F7/4smfj3W95AbZMxmIzQNVGxuN5FsCyIkmuFhGTRgOj0uyGKNytuG9Pik/8/bdwy+13g6opF55/Jl70gqdgy0knY8/8Cm745r/jm9+6FfsPLghT1/Wm4E6cARXMmvkdiwdkLrIO3I6zWQ0QbfrlGliV4glL6ZjgacUIXANlxwu367Gulm2WJ6YGEyvvdrHvMFKRAmYet5h1Zb9UiaM24k9sY0xiuP5tJXks7N3K69ewfbUc8/j7DTtc//M4P9qKOVqD0idiyY4Vt/3kNscB7EqOWTxtK1byOMC98ccVE9awpSun8RogHweS6+9qWeUql8PrwoJveYSkrcdsj+mZyxG1zMrE8lzxu5W5aiVrLIAOAdgx6ecK/BWwl+vTmsD1y6aj8kQra1TAIeODMQj7bcopCyNdWBOJKsgrJZuJLAm5HUzxlQFyx2WVeZwCYK4dM8HbuRkPmydzxN0jkqdqT8wgYTFtGqPZ6MBtTqIoCox6qwLuCiwqyKkD5ZKlXvuesiLOjApRPER/ZQm7d5+Gx11wPvbs2Y/uYITpTVsQDXqIqWYUMEZJEMUjmZNQYWRyZg7nnHculo4cwNe/9M84U+d4ViPE4aLErUkCkvY4XnK8FTlSnkrFUmeugmOJyHhXLFtikzxWXyltW4zn+RUjHfYFpQCoYgSvWV0hTNuqBkNzVBFgkKAvFcMYHxKgZV6LgC1ja7PO8TcYC71MwbwBV4nJTDJpzm0zDqWEMi1JagUB9mclJUJz+HmOWdrOkdFKpSzFYnIDFm6npOuYTDJxtJp9Wx/BOHhcs2EJRlLwk04dMzbdE/Xa+8d8Vk/wRQ3cMl9AYJQsZL4y78HjqwFcgrPMYQjQyXxKaQBdzkdSlJiTPNX6DnhOBHHZXvyullkmgM02YFvINZfy6fXCpo2HyE2yrZnTqkHdHh8Fsozp1wiFBblelgCzLOiXw7BsIUPwXLgucy8C6laMTOOXaxRmhOFb5Wv53jB2yWU1TOAa4GW+ppZW5vZ4R0rZnhAvzH6GBXTDdvA031OP6gJfHY0wc9IuPOOFL8WxlR5+dP998CijCw+OFSJwJ6mlKEouralZldk5BsVR7D5lF+x+iW9+899I5cTMtpNRhk04npAxtHIiVWgb+eJB5AtHQQY/58VsacezETbacGyN7sJBIbW0O5NI0wS91SW0p7ci8U7Bo10Po8zICovfq9OClTehG6lhnTr0IGxCtXygHRuvWgKuUQGLfo8JAcdYfDfVNlLZqaxD/8u+9CP0o2Qh3nTLL4OJQEXLWXksaTiu7ulMdZSXLes0Ukr5BGwoVzuE509qt13otu2UJAlOTylBEvKiUAtHlpzooYdh0WIlWa0Yl1QNWAdr1/rKceBWcBNagAXCwjWBgelTBcANJlDOngSnuQV6EIuHqB6UUGyDhpE3lQ4nGsIe1QVzbDcCLgZkYS7CsGyba+8psSw3fr+EyBeLsH7ls8uyUJdgcik5KKtFuxcLil6ZHYJUHlTqAw1O0INKJtk2AC3vzK7SmLSUHU0Cm9jmqYC6VkELDcZ6BLNzVjFUvriF1n5ECrtcP9urmLF84GvQdu04maTVwIj5rArE9SJh4BZZB8pnAXQOi36dfEbskNRosY6qC5mMb24Iq0yQpzOwwgGKuMPOCrRStvy2yHGryNdlNFxnF/Fhp2+vGYhheR2TUXRtqqIoPddDvrQKytcGjTZ2dXZiZSotVldKO1jSGAwiU10iQG612AGK7HRtu3tRFKfDmY4ISskKOo8tOI5Gk7OmoW3bq7AYXw38Es1SlXNzioBdtq8oy2FilUsh7J1laZ2s7dnpTtFuH7F70c6i4cRwvcN2HFvCMjz68ALKA4BmZ0UAd+vQyEbzeg9b4h0tjGh+RlYu+xHPrSSQB7ACH0WvfzzjNkwF5BXmbAWYMm4uRxmsdlABu7T2IoO3kkYmeCvs27HPa3CY8awwbVngYCFfMmo8huXXrO9VAAAgAElEQVRaFXcyL879RZGZNZY2tFWZrjqU8a4ZshxMCyNPzN+0G7DiCZF3Fq/eds9IKKeF8andANyu75fANecWktszYC8VN5Yp92uhjIaG4VukcGZIzTPh4QRzSa53POOW58LcScuH32pidHjJAMyjgbFEabYkf9wZxVhc7sKO16WrS4KYVB8psjFmq0IZto8HZo8DUNUa05ZMXdFK3aC6IXLJY4V4BLYlZmBfQGuZFs9JoaC/dhyBGRzGaW3e1LrAKKadXMV4dVvrcsjSgGNgbvVewFWCsH7bMH3HfGfF/7ZemKfKBibeJD4zHndW/aVVgb8c58jKlWGWsskV0Fv3kwLirhVQVmzc2ttW7DjqYlYq6K0zguX2ol1VzbolC7dahIFLQLIGWsdf157zypuUf48Dt+tnefy7cUB3nC1Zx34b/WHHfz0Oxj4WiFsDyv8dr9vHOkZ+XrOLN26nZs9SKq5m4E77LaRMqZddrKaxAM+U8d3YHhvPvWbR1udVf7/xb7nP6otSvY5LLkvlwhiISwYuJe8I4nq2o5sWVGC3ssCBS2licdPgpINpsUretn7l5glEE+Rt0B+i8r31sxhB2CjTNFHNuU0q7w1Kb2ZqDcDl7wjiZsNVxQlI5BiBXvrglvlIUQ45Ux5cTUaXgYubToBNrSYaYUNkLZthC67tYpgOJYAaJrmOh6sqSWIkhYXFZIDlPBsD8Y4HXAmmkxFdA5H1/VWzdQnqksFbg7dk5Qa2hdUsEz/clSyVYJbtWYPCnHg4tlXJEBsA1fWaaLL4zg3RmZoumzq2qOHemZzGqY+/AKc/9XIcmj+Ie7/4L1jtLiMeRjgWJVjsLWIkzBPjV8urSoDU8doIGZyLJ3EJRSYlGZ7Z0DBVNuqrV9LIJYHcbISyyBDZxrO2RZCciWbLokyfJP6FjUdAepw97ATgMMRigXqp3I+EgTvIY5F4pjwzjzlEedx2uS3K2pD9W7+OyzbX2663+Z89axu/I+ibFDm2Ow4yRQNw44PL60JwhqBqUr0+kibY6voiw12vx0FgnY9sZJHH2bYEQsYXsn6bPhnjmYC3fG0HoUgprySZTDRyv1lGE22LEq2sEm5EcYlhXw0sl55+a5urAVotctsEEg2YG7GILsvhtJuqrKSUeRxGbt0sIz4/pVYNCzoqoZqOVeZhQ3lposnSzWlpS41h28IotXJf5VJqV2hLgNy0tIosj6xIuRaKAYYl9LAs1c4zA3zkrc/FDA6L1DEnIPR92RbSE7SJ9uZduPY7+/GxT90KdyWR4oHYsbGcZbjisu2ghLI7OowjR0p0NjGgsuEPj6K98wn4/A0/xu/+5Q3oLUYCvMh9J+dEr8cStkixMqj1xC/YsQPFPt6FVVCSjvV7Ew0XcZLrMPCUk2baDkMVJbkkhNOEfo86145tz1pluTVw1KSdW/ZcB8OVpBytdtVimqsh5SeYeDT16GqYxjorU7WUjXDlM3bjLa+6HLP5XqSseGQ1kxugM30aHnp4Bbf98Ee44+El7Dk8wg8fPIQ0ITOuwLte+Xj8ykufAb2wD9HyCpyWRmtmCx7uT+DgsVU0Gk1ceNoEkr33I+n2EM6S0Vyd+/QUPnfjfnzy2h9gZTkVeSkGFryLV7MEb375pfiF558Ht3sY0WpXQOM8Gwi7pSkxQgI1NY2o2IJf/tB1uO/BJZFsFelzShBRQth2DbBiuWh7rg5sT0/S/5XsdU4uyUhXuUoHfUVfi6XS0hY9vP1AN31LzTDxwcl4NELTcRHbNloEPZtN8aeyBxG6LBygzH6e4zY9RLI1wKtfeD6uumgnVPdhLB86hCzJUdo22ptnYHkBvGSAeMRSjgS+R1/bGEErRNDuIMuZoGZRWIbUaSAj5459VNZF2ivgsvqwTJF59NdJ4EzOoPBn8Y5rbsX3b9+POcvHlGUjdD1Msqo8pHQy5cSBubCBESd2aSLjV5rE8D1PEkKJ52GCBR4EY/m7sfwHZZUJ4qoowaztoZhsi5Ry7lhIAg+NQYwkcOUzvvJ+TmwLapBgcUuI/ijFo90uVnZovPqlF2O3fwRF7yi63QgB12eSgOt7PnTnZFx7y1H81Re+j6NHelJsNBs2MO36wrwgOM/LT7ljHhNBV8o0M9HF82Bc0s8LrOQpjtk53vErl+EZT5yA6h+FS3nwikXg77gAH//GHnzh2jtRdktMWLamoL3juNqxXdIt+N4k8MpSUcbOorSYBIRkKkqFfK2upiJti4QLgdzc8iQZm5cZcuWKJDAl/dVkgve+/hI8dWeKckDf2kLu6+auC3HTQyO87+PX4wECuNDYsX0CTzx7G+588DDmRZKYnqkVcCs5aeOLKBOlun/VJZIiwvnnTOM9r3sazmoswYmPwXEtNJpMBpJaYks169GDXWnzIHRFipSxFYHeZsdHPMowGqaY3Ub5rVl89sYF/Pk/3YMf71mhY6Gsyz6KY69IAVdMHvJKJX0l8oPmeynQY1vR55kJGLaNuDuxSIFzf6oVkD0qsKewcIXVK+2eY4gco6SHv37/c/Cy520HlvahWBkI6OXOnoqP/MteXPO576HXo4UDr0vF/jW8I6RFjLe+7GK84cXno5EdQtZd93DjuWXBLN7+57fin67bC1eOzcTpjIFe9ZwdeMevPAWb2iOkB/cgjjJ0dp2GR4+kePOf3IIbvk/JZd41lGkl10aJbzX7HML+hXJAt3TK6ZniTaZ/xWJEgFGylX1oRYYNZ+SBKsnh1bL/imlrSsCM163hPNdloEz8SZquOmMLQSWdXHvkEkQ1tQcGhF0rhKrWkwS7Oa41pq4ZLymGSf6JAWzN3GWdNTvuh+tW7Fuux60J0EuGq7S+YeUSdC7gaB5PPZafKL36WN/xcwK4BKAJaJIhWwO3BHNrWWjltXIVdPJtQWHnWgkDl0BopBxl6Uz5LCXzGiUHIZ3HNtm3ohZTsW5pSUnRQOUGeb//iN0fHRT27Wtf96t48xt/HjtmmYjPkWUxvnvLvVgYNnHBBefB0ys4euiIFJPs2jmN2Rl605dI0hILC6uIogKzMx1Mts0Zcm7hBW185gs34Hd+7xPYu+8IWs0dutXYLiWnvu3zliHTWijRHiedZa6X44PWcHRInXveOXj3216OFz79JOhoQSSRV1YjHDyiMblpC1oNVxQXqKLx44eP4o4fPIxTds3iqku3wbOGSDMXd/84xvfu2ofzzpzFZU88VTx0dTGU+JrFHuxLy4jecVQaIKJJ6dJSgNn/+P4C/tcffBnfveVOtJohfuP1L8GbXnMVWnreAI70AbdCfPH6A/i9P/pXPPDgXjz3WZfjl17x0/i3624W0Lpepibb+KmrzsfrfuGJePLZtsgcS5LNb+OHezzcvdfCE86bwrm7TLEbExU5C/xAO4gOvnLDHvz5J74scsZJWsBp7IDb3rUmbT/O2GRyVIDdfIR8uB9pdBTnnXUy3vWWl+AlL7wIZbIsAHScKzwyv4r5vccwO93CWWdsxkTHle8cL4MT8qlrI8sCka0eDFJs3dLBxCQVHCjFNoRWDeS6ge//aB4f/bOv4mv/fiuSOJbj8ybPlufYs93Csh3DsK1kiGswN9VapL4rLu06a5UNV3viEhysqtplBlz7u8o6Yom2zsat2af15+MA5HqXUvUvNaO1/qJmx47J8I4lrM1NLWan5rKOf8fEkkggVx6y4yzg8f0+1vEIcGsYp+uYDNG4sb/XZI6rjYxvV46pYtvWrFwBJis27tr3lZTy2nFUb2rwbJytu9Ezt273jf64su1KDlrGbpYwice5QTZrFi4sXXLw3eB7a9qtMhiQwmDWhlN5kcESN0GmGOMAw8Y1hRYGvPU9r2h47hoqnxbKGuSacs2KifDjgFy5ftWcTwqtjD9xfT0NeMsCixj9Jcome5iYmhEgKuP8j/NCeqq5DSP/rFhUGiOJRpK4c/wW87CIhkP5DbdP31tKR/dXlzAzN4cnXXY5lg7vwwMPPoyJ6VnMbd2OTZu3YjhYxZGDB5EmCZrtjkgL0+Zk08w0Dux9BHfcfgs6/R6upgKMVvhOksBTGhOqlJw7Rz4DVlJxy5SJEeykWDInVyy0EVt2HpMBaUWLhEVXHod1GcqMAwCvJlW7jFSyaIRT+4FFkSLxX0ssc8Rmx21c1k0sTUyDe1/zuh2bYIstAi2pyMapAF0e+zSVdUS2tfoV902mD3MgTFZLQb0Bbglgcl5Jxi1lkk8E2o7P6bkfX1iwJZqWAiV8+UpQuQZwKf/7/4V5u/F3BjA10YCwWscYuLV8c7+6TjwuArkRSiyUJXYIo91gVgPGt1pjRoBUs84x5qxYiKgsLJWFtAUB3OWxnFDNtJUqLsGRNFY3sH+J8UgSWZQTDShLAJd5IQKvQ8kRmXXIy+YAzbaRIi2LRbHmDjFZmOp3FbArsU4ln5zRe7kCaXmNhfRjOk0BctlGnHcIyYVAL/Mp9FMuinK751kXuT5uSRLcaWmc+8TH48qfeQUefHgRB+cPwHMcDLpkqhd6YtM2bNq+VRTQDuzbq1a7BxA4GS688Ak4fPAobrv+i2jNbkFzbhfczgSL27QmocWHCuI+sqWjyKMuXLuBsEVrOA1aSpBtRjApy1M0mnR1pqBNipXlBfjNSdgTp+PRBRdDZazitOPDbrZhNehRT/ZpW4Bb5XbMMOGwYygQOCO4K6tYEV/XQBi6zoSFwqM6DyVNGY84sFoc8xRcV+lNoZsP89Ia5bY15RfFSlzYU4FdLIwyh8pmPDbar075LtkrZM2x2k/La5zqvDuwho/O2yuH97PQ73iWbVV0Q6aYbEhYYyyyMZ7zitYt9cL7pPLIlSvJWInSts0JlFyPAENSAQdjYIdZt4SV9CUuMaLtVXFVPYbW+5CI2kXJ5IcoubF/UaI4VmQNrcPEMGFTX+sgYikolB+YoZNz16BjmLcNMitbxjPY76KkB+qoidLpkwWjVcNVVtGC4vmQnUnPok4CrASAnaLIehV4WwobV+jzZD0TTK4fVAKMJKuK1rxolZvOjw9MS0Et5eKXWySBSCcrkmPySdgBwS5LpJM13TnTJmy/b6otKCWfV/66LpX2yOLNUKAp+1a5CyUSytwfT9+G9gqotqMwyrXtDVUmcgcKahBo6VA6Ssm5N3pGLpoF/GlL2+1JpWZ8eM0SO4opHNU5hsciaALaXHgvhbQhaVdIqihymQYQIMqnnHlRbI4daz7V+YSGbfflQVdDpyxnmtb0KduKleVFu1wewF7NymKTZ9kdR8jBmzZbWEhcbPW7KAqFw4cdWL3DKIYrAO3uo4YA87o5EDa3DiNjNzLwgVYCDH1gKhJglIxSAd1J+upRGpxxgpLnUUBZgrBjQOv4GLHG1CXLdpyFK7+xjbTxCXxppRmYH2u1DIDLvnOQoBgMzbPDPn3kaR3QvJp9Qqh1MzHGmkEFAHKcI7hKYLSKHwmOWs11tqcwhAk0t/x1qePxEyBIuxoJQMtnQeSNOx1QBpvPZL6wIp/X0sk1cHxCT940QzlMhDVsUQGMonQKWGGheZShjEdm4kz2e8MTSebaC1cOiaoOG2SPDZhbA4/rQOman+zYuXCcaTabeqAdhWHl6T0OqJIcRpY6Y0ECpQLemrYMWx3KGIlcMlU0RTJ5NDDZo0rCWIBWngvZtbXkcvV9vZ2Nx2Ul3TWglQzbjQt/t8akZZFlNQcgGEu1uo0Li/ykqbKqwLBaQcBb6Y99aL0uoU17NPG8rgFbxnAbwFvZHvtCUxZvZJSrpZJQpgyCYXTWr6y8+/97+e94024ERI0/7XqqhO9qpuW4THF9rP8dgLlet/av3XhctQctpZUJtBr54hC+7WgCMEtxV5KsPU4iTtBI43MvSc5WLFq+1nLKNQC5EbAWWdxq4ON3ZJsRhCRrlOdGAJNMXKmQ0xnoOcmlYTu6ZVuq7TcRk6nG8Zoej1m3kjqO0fQb8h1lWOslzBPYQVtYuG6eUg5Iu5bS4glKEGtqQsXDkfh61p8lSayGcV+NqgmMkVwyoDBBXAZrBOH4WE/4LsKggen2BPywIcn2dtBClMUiU8TAKRlFyJJUJjj9dIDDWY5uTpazYdwSxGCb8jr0CbxVrzxH44/LCQ3HYcNW5us4C5cVpOPM2/rcWVXKIHrGsdErS0zbRjpQOozKh7bpNdCemCo3O9ryfR9Ju603N0NF8LnI6XvbRUyJUkqPUm5zsGLAYzLmhB1rPGrlnnIbCButMksTZScDRdZbN48NmMbEecWeHQdzKbOcOR7SuIuYDOOqQrWhCwFba9CVrwRChVU8BuLKuTiBsJ64XYI3oWXhcJ4K25nHSRZuDQpzO0Nlo6ML+rWtMXBP1BfwPg2dEGTSUPL1/xbInQqaMq/cUu3T5vOmFA5VTNyjeY6ObUklKUH/TQpYhcIsZacVgShWF68/gQRpH4t9WwO8lFFejYbY2miLHPJKNETf8zBwQ72UlTpvhqQISvECJ/Iy2RzzprKkuipUahhpNALVSHNNMDgtCvithpVGcUkA1puetLJevxwmmQrowVmUuiTgRsmerLAUByiyK21bnrdawj5uNq20P5RKM3rgBjpFUVqpo0qupggaJxnyKB/ZBFcIKaxkQ33x5TPqXa++BFg8hiLJMbAaaHcSHFoYoZNkOPWCM/Gha+/Gl792H5pRiTYnkJaNY0WOCy7ejve8+lK0B8viY+pP2ViKJ9BsZNh+2nn4ky/cjk9/4YfordIDkYUDNmVGRT6TbS51/VXyS5IfIlvO8vmQTEMBcRtcXUvdlnK0IkPXbrnaSkr68RSSZA8aPpCk+S7fUZvcwi4nGxj1snJ5lGA5iY1IGKt6SytXdmknmS7LMlWPRkvWb73hWfi5K2bhWn3kCSWoGfV7mJjeiTd99Bv48jfvEUlA9hUWvXZYKFBk+JWXXorXv+hS+NkBdA+vIO4to9Nuo3PSqfA5uStSxIOj6O07gGQ4gBtMYPKUbQgm5nDdLT/GBz55BxaOJQLSMUXhEcShJD1KTGxpqne+6kpcfkqC3sF5xKMYfnMO7ZZCnDkY9ZYwefIWJPY2vOdv7sB/3LFXI6XUlq0oCR44HtquTzacckUqTCH0fO07riaDh37XHA+aKlf+aKC6GQE3yrkKPVrY5Awc67GcY04rTaXSniNAMNGRvlJ1B3g4GWIpKNE6ewYvf+7jcPZJLVi9PSL7Q19Xpu3o46roj5t68P0Crl1gdTVCGLrwmg3EThtRcJLMhVZWVnkpEQ9K9Lsxtm3u4PQdgDs4BKdIBPAdDggWamx53BNw974+fv+vbsPyviG2uh4c10er1NhMj23PwyRnBSyosgnejRD6PlZtXyOJlOe5onRg54VI3HLMWIsHXEfkdaT9Om1sSgokrQYKJvgtC+3VAeKGjyFBYSYaCibmLIxmfOhuJP64EdnfZYFHrATzbh+vefmFuGCyh2R1QY6f0lwry0M0GpT23YRhuQnv+cRtuPMHB8XHuEMQ1SVoa2GCRViOi4bjVdJ4GhNxDqeS1EsshSj0sDQaYJQm+F5/Fe/8nxfg+RfPYXhkAS7lwshiD13oyVPw6398B354+wHMuiGalqsJejfkXrEI2GqC557r6oT8eKJHTNHlmRKGBBM9fJZYa4SSvGjNtou1rTICBMLTMMVSSZFpSs8/MlpUH3nb0/Ci8x3Ey0fkGmZpgand5+H2fQU+8Nc34b4fL8ORCbqJ3CjlxsSeCPdxZzVoSqDQmG9VUKUZu7OyhOvH+N03PBkvu7IJ5KtIViJh2C4vDTEz10J7poGEstcV67bXi+W6u54N17ERJxmiUYpm08fcaScDzS34h+v24MN/dzse2T8QKXhPilEIKjPhlQv4yePmvV4UsUygHctIUlMGjumOujYzLenk4sAhYGr6PgHhRDiPctM6k/XtMhF55X7awx+/8+l45TM3o1iYh+1QJ90GZs/AGz98Mz75xR/BqSYExm3RsGXYNgS03/eaq/CbL9kN9PdjuGImPxnl6bedi/sORXj/X96EW3+0IoUeAtizKAwFXv2cHXjjK5+CTfYKsqW98rvOrnNw/8EEb7vmP3DjDxdh0wNLrpFtxnvlk1EruVymZJhMNrXFjikTU5YWSUW5jmTC2jonoIdCyTRFfHFNEtCrmLSc5fL+GopUsuQepN6WdwnZtqau2dGc/nCfrrj5EfAl7mPYuRvBUSaXuf36+5pRK8zpMeCWWzafGaBXEn3VcUr6ekwGuWb7Gh7zOjDMY6oZuOOs243HJH60hvEkX9USy7alyo2ArXy/DjeJh7C0st/I4XdyOhAqeuUyh5QMbJ0OHOW3chS5gLcx42I3LALKLuU0TxO0VI8sR5VpVw2H+zDKeurC88/C+377NXj+1ReJPHpRuuj3KTto/BJvveMhfOc7d2DXzs147rMvwexMC1GqsLCwjNvueACf/8K3cPYZO/C61/4MZtu8UpRW7ODI4hD/eO2t+Nu//1ccOXQQneZJ5VS4RS40/bR5vtprFllZWFaR6CTtWYPBvB3lPbz4hU8V/9tzz+jALlaFJ7ZHWKgBdp97BpxyFUnm4fCyh0//wzfRaQd41SuvRiccQmUGpNx7REMFUzh9Z7AmmZxkStj41FRcGWZYXukjTixhz26bttGgMmMQ4IH5FB/40L/gi//873jKFU/Au9/6Ulxx4RR072EBL1W4GXc96uB///G/4cv/dpP8/rf+nxdj18mb8fsf/Szuf9A8S7Mzk3jJCy/Hr73sIuzenEAnS4bVQs/x9nb8xecfwMc/fQt+8X+cj197yZloevSAZyLYMILJ1EVjB77xnf34wO9/Fj+4+xHxw/Wap4hHnKH1V0nE8YlluopsuA9ZsoqXvehZ+MA7fxa7tplRjwykG2/bj49c8zU88NB+PP2pl+A1P38JHn+GKcpRnDe6CeA1UWQVS4cyX0UOO3QldjKfF2B1uRXM4LqbF/C+//MZ3HH79+B4k/Bmn2RAReNxLAm1jdLF438/lkftcXLE9bx0HDytGIdGRrkaUSSJclwdyPF//2dg67g08zjDVx5aJtwqoKk+lvpv6S+q61DPOdb+rp7kjX8b9PmxgdYa1K0B3hOBtPLZRmC2Ovfx30uVSw2SjTFe63Y7DiCWkzHrj+HbhsFcfS7fEWMlU5ae6hwECN2gdGybEKvDv0t6fI+xcLlNskDY8VkWnVQ479Si2sXxtF43pkeDNBvBVt5noZHzlEOz4NpO2fA8yQxKhZkp0NG5htXLtMtt27rQhpVL7IA+uVVirGbliuwrvbsN83amGRnwluozZOBUTMKSPrdUNaAyh1YIGh00O9MYjSLx5/Q5T1UODu3fj5WlRZSF8WfneOB6PiYnOzj7wieBtiWPPvgAXNpYWIpJR5x97tkIAwcPPbQXveUFNFttzG7ejN27tmL1yDw+/el/gB5FuLLZwTnIcCPtdgh8Whp5xbLmaEW2LY/N5JCMnAVtr1wW0IqEMS2moFPW/jK2F29b9u/me2kKUegqyaLVYjVlmbIomy6VomDDJKEZ9XzjhUsFCrEDJcDIbRHr4DxkI4jLvEmbc1Nhp5o5OT+jehZjPBb21gsVArhwrs/Mzrzrwp2chp2kCMikEouBAtMWpXcNYMrCqRMtg9DFvokO0kGK6X4fO6gGVVkeTHHfFegsvsAn3sRxm2V3azxfCSqv/4B5ouXqvPjpChWLRPlHyT55fGwjSjqPLAv7GgG6jQBhUqA5HIlcNIvT2DIEdAnkHmCeppKNrjOJ3AaLePcVuXju1sCtyXXx2ptj4vHUzNt1WWVTzN8XlRg+LVRRMe03XZ1LpGg5YSOmbC6V2WLGzZCibJFNtsiANt0pwyIjr2zYu8wtxbznqDhWMXDF8qLU8oxxLm+6wKrMv7IbkS6cuRkNHWmtz/IC6xTPx7VZgeWZFn76ec/F7nOegvseWJAismGvh8L29LZTd6uJLRM4tDCP/XsehV0o5IOeWOZsP3kGD958Peb3zqOgN/vEJhQdD0W0gokwwElTHcy0O+gdPQDfa2JickLkSlcWD0lkqHQCNZYIZ5+TFxrLS8cQNKdhT+7G/IKDARU0Gh1YrWnY1sw6cMuHqkl2bYJyNYUVHUNbrLK0HqmmcqxZ2JM9NGIbfcoqTwWwgwJ2YetMTsSC29K65QflKM0t5U7phl7UcVGqwLZ0UpZKQFsuFXArfWo7sIpeXJYNzy7mj5bD+YN2vLyg08GSEp/bMdBUCicc5gAsedUpwSfKlycyrq8tleKE6WstkUGW3VoWwv+Xt/eAtuMsz0afb+rup0pH3ZZky5J7Axwbm15yTUloAQwBDPxAiAmEAKkk/CGh/AmBEGoSWoAQQjcQesdgXLFcJUuy+unn7Dp9vn897zdztI8sJ+Su3DtrSfvsNjN7ylfep1Uquj8YmI6PpBj+Y3538ZmiwTY2zFT6kTAnY5tEbJlPLJxMcFxRg1WLoGsjqEoFm74kuR44VaUYrRf0zVc4cBbCEQF0T2KmbHsc2ouAwIFu9ITNmfeNwlYat14B3nKWNhpDz7tQIzkwIPCVQNVoqztANhgYK2UvUiqsaCrfBDDOOZYhuaQgHYnyVhnb506RYUxQlzdMJy0ybzUUFaPGpsEAtxKjQZVhqbY1GbmWFyIPGrAI/CZN2FawAt5ymmMFNUmfRhNKdT2tXF/pRgwbY7BGemhmCfo+88oVsqUQmBcTItOHl6AvAaw8hg4HSlUbDFlHZXRSbR5v4cAyx+6Uvaa06ilODe11CeLSGaFn0aeIjIFs/TpViRvpAEuOt9zLScWLR5uWZedw4zljGzsyAZUQMp5VKibgXfQKtG63J+Ekh6CVD1oss1HJj+fQI8tQ7VED3JYgrrw2DkzQAb0HxSxmDGCPNpB3AKtF4JZK1VRstgW4talf6RllbvlYfoYAb7mQWN9snVDaDgO3ZT5tqdotD6ZgKolR4RaWynJJ8l/F7sEAACAASURBVDoICYIOBDQVYLZcBFA2ZJDy+hXCA62Lo9CArLQ4LsBdsS9mranun8i+FcVmYW1cPhbZtjqm+pakCwf2+Ihc9xyvU41KApzVJDDsrbZfLrNuhzJvhSPZo3tPX65Zd5RxfrkAyDJ2CxPZB1l3xCzf+goArZLQqG5XFK0nlLVyGZbWxAV4Ogzuln/XqvQtAySvlj1F3DWqVfmOhgoWV+yMV3JlOU6r1GGFpm2oVTxNxa2odsvDXQCt/E4J0pbbPNV+rHxxML9C/FsF4JYkleJRFMEkwsg8yVQrHrQMY6Ynk1eGPizAb/G+rCsJVwDcYXCWbbEcV47jCgXusBJX2mMqcBcJ4g2BtxyonQqYPPVe/+qvlhbL/9k46lR2yMP7UloKP9RWT6VsfajPlgrfUwHLpeUxmWkNhypOU7oLtI9BvADaTtO+81RLCSKWVtEEgks1LX/Lf8fy+VRq4BozAsTSxAOVuFzI3mt4dTS9qqg4qC4j0NKL+tIRc6FiiezLTnzCTlkAXF4o0mjyPnJpc6yrYy2knZ4edV0MahWVDGitWkXS7pLqiaXeskV7mjjuwfaa0tFytDGIeohps6pTGaTSvnK03kKt4qDeGNWXPOJSdfGVl+PwvffjZ9/8LgaDPqIgQCyZoIEAuByALsUx+mSBSeYIFSFKVGdxlqNa2CnzvWGwtgS7+cjiLL/Dwntps0yQZfjaG7MJNGtEucaoy1KiyWjhMaIbfdPxUHNrqDVa+YSjVM21lev70AwuLTLi2v02kjDC4X6X3njoht0VIHb42lgvlmU1qu+0Q55gFFh2Fot1aSmWJ8BK+16jyjWTVlopk7kSpKFYKktWiM6xrGzUaR0AC03kkrHLwTT3X0BjTpiLu5jnt+ZUV0DiCZu5fg66tDYhI7QAcUd4zoaUvcMK3GGb5vJ3ERhmwTtMQ/i2j3Gxejr1wjFWkQ618oG1fg1BGmGN40phnBbKBGxpl0z1LdVaR9MEju2il0S0jxXV7hQnZvyNBGuGNjdSq6MXBqIceaiFNsoEcM+pjWKWtqGWQiccIKxWsWBV8tkoXlF3O62GyvoDzY62XMrXCIDSkEVlmSi5wySGl8Rq4Lhau56AvFmP381gvhPo0PVEaduPYovQfrUYqNdtKx9k2qK9sq4x94WdG/sVMnOgRX3rKofFXEVr5ThGN86RxWmS5F1nIY7yKx690fqD375EtednoNM6lnpLUEkfLKyncwu49FGX4pl//g1MH+5hkldXkoI52R2dY3zbON760kdiQreRLh9EHERY8CfhVJu44KLz8Ifv/x6+84O90LGlPcFhPFGTM0tR0iDF6s8QgAxFz9iXEcz1SUiz/CxVjnKtnAhOKjxyi07NBAQTNUiVrrla9VMLdUdjkwM96tLCidAusBRFWOx3LE4asiIv0Kr6iIOAE8psFov2P/7Fk3HWJJm1CcLlDJUxB8pfD785iae94V9w1z2zxlpK4FCTtbSUhviz634DT3vYFJaO70cQxbA9G5smPWR5E8ncEbi2B0tyZIB+fxGOm2PThVfgjr1tvPWjP8Td987ASglyWDKQkuuf9SAyypNQXfusi3Ht086Cmt6POOjA91sCsnBJwiXUqgqN0y/Bnk4Nb/vI9/GLW/ZrP7VIyFE1m0Cto1hYIQGDIBjhpKrnabouNF0HdZv/mNCeqf4gRD0KkAhz00PGiXZRaCBkIvlWg0BywG0qxh0Ls4M+COfN1jJc+bgdeMZVmzFWszB/ZB6VbBGunYh1MsFwtlR51EOj4cPxjPo60yQWaWStcXTjMXz5xiN47+duxsHjS9IOVWiJblt45XMuxUufugs4fj/8fIBawwdBNyp7J868EB/50VFc/+W7ZDJMxwK231PMcWfer6jla3BFWeXApl206whgqx0HE46xiB+EAWosBg3l4JbK29EgRd/mHEEhHW2hMgiR0JonzZB6DhbiUBS/vcEAdsWX4lkSc8BdQT8KENGuORrg49OH8Pu/ezmecn4ViwcfwKA3QGu0iihI4FddeWxtPxuf/dksPvaF3cj7GdZ5NVOsolLV8zDpMcPYluuxkWpUmW0iWbBAz7XQVRrdIMBy2McPl+bw539wBZ52ro+0s4z20gBhmOL0nRtxpD+O33/fjbj/3nkwl7zuVzXVC9SQwPV0TdiILmA7Ok0TlWgo3yWoy8F2IpYzrElltotAWJRu6rKCg8wa0JUlNZbKJIpQmRsrD/d1j+Hv/vjJePpOjfkD++Ayz4nK5XVn4Sf7I7z9Iz/F7r3zRf9rzImpcBVdq+UY0odigqqrtWYLz5gAgnhG62Es2Ejk6uOPXvQwvOLqdXDCOSQRc0Q0lpcCVOsumq0G24dVjlDddiDHplEFJid9AZbL3FxvYhPy2gj+9MM34jNf34c8IgOVbRRBWBe5YtmPpCUeHAuJ8g1sKFwIWmCZrEGT98oiH697kxPHJbPcXDHFL09VLvQNo+RNNF1JbATRoqj9X/y0XRh356CiJXSXQzQ27cLvfvAWfOLLd8p4znzPoBMsZBJG7Gch/vrVT8RLf/0MoLMfeX9JssV5LdQ378A37wvw95+5HfsOkorFY0nFIdVNIa69eiuuu+aRmLAWkS4ekn111mzHLYcz/OU/34Cf7Wa7WIVnGScMy6pojptcnSsSfHhfGfBWuN2gtS9JZCk8gfdDSYGUHkARsDNZtqlk3HIkVQK15SN/3TA4y5JQX0ycjb0yAVmCwAxwKDVqpX2xSY81KlweF9obsyTNsdp/hueIUrBQ7LJkWoK0ueXmJnnRKGC53nKuUX6GxCL+PazAHQaDTwZzS5VtOV4o1bZUxpZZt8OKW9NdsHCq8sDmSJeRa0meVUayzG1kVtInvUtybQdpJOwCT+ea4C3HkV4Wy/4HlqF9+nmmc2bfBkdVO5xRVN++7BUvx+uveyY2jFO1pjG3EMDx6picaOKnN9yJ73zvRpx39ml4wuMuRaVqY24xxC/vj/DlL3wTP/reN7DYCfG6V/8mrvtfT0XUb0uR9p59bbz9XZ/B1799g7mmLA+t5rasUVmbZ1HHSR2PPiIq1amNLNR5tKzCpI0kG8iY87W/81t402ufgZF6DMfJBLilLbrMUxpNUdmmmcL3bzgmIPKjrtyJKy47F+lgFknnqLjBOq7plwkOCACjLQRhisOzMW7afRzf+fF9+MnP7sLxo4dw4Xm78MLnPh6XX7YDE+OjuG/vNN7zgc/j1tvvwXWvfDZ+54WXoamOwMrpdpMitNfjA/96D975d59Gux+K+valv/0b+OZ3bsCHP/ZF2S7B25c8/0l45QsegalmH6lkx3FCviTFlsQZx+7DVSTWBC7Y0UBdHRN1LsFdy2usgBoEcY8ut/CO938PH/7oF+F6TTjVddCc6IszLHt9AmpGBSIplPES0mAaaRrgmb/xBPz565+O7RtIeM0xv2zho5+9FTfcdBee96zH4ClPfhha9QC6dwQZnWHsBhQjDzwHdq0OxX48dkQVTGieYwObZDqVIEsqyPMaloIG/vb938Z7/uETcN0G3MmHS3vNaBFJ01zpc0ugVUawQ/SEE397bC6LnNxVoG9JlCzn1QQRh0FdtiZix3tCzTck5v8vGoGhKoLklxqgUJby+UojUvwh4ObQ36WVM/dpGDAtwdGT3y+/L/tLJKkAYmW7heXzSs7tQ4C0Rfbkg3JkS2B3BWAeAorL75QK3eF1lDbTfE980otTNPybykkyieKiihWnp4xnO6LNC8m6WZw5CnnAoWexrAZsUyo8M1vpPCBYe8pja+yPxaq9yN0trZVXSPsyLjLkPU9lAh4PkszxPT9relZCVe4gSR1kocpyWoFlq4DcErwdqw7QnntAbMJHRkaEeGcy1ghMmkRYmW8xc9HyTXIs3bvoGFap4dihA5g+cgTKqYIRfELnsR2MT4zj7AsuQGtiEscOHkDUH6BSZU4wd9nD2OSYZOzSaWXQHyAedHDGGafjtE1r8MPvfR+/+OFPcaHKcKVXxd1pjLvjGA2CppIVwMx2kctKXIHEm8vwxNCLRHmrTJaAHEJxDeG+cRRR2C8Tcc/N6ybn9oTKtqDzyVyafTkVk3yN/S2hF3HGMGCxrJPWymyJqC0j0GgqFMWtcAqAVeoQBbBb9nMng6iHshz3nrkLD7/mtzE7fRx33HIL3CzF+PwMdhw7Cur8WQVaJ5bKJ4Bczgv3KYV9l5yDC655Fm6+8zj23vATnN6dx7YgxMZehKkoxBpGdomdMWtkRu0rt3wB3g/vD1+bh8KdJI3aCuf0exgZKsS2LRt7alV06w5mLQcHGhOYGYQ46/578VTPExCX+3V3o4mbH30Fnvy4y3DnvmXcd9cdCI4cw7mzD2DrYgenWe6DlLdU4Q4vpYVzCdQSCOffVPbKeKGoP636EgAmu/6yOQJv53nFyVHwkggj00cRz8xAOzbikXF427YDzTEc+8mPcFoWS63QdKYcs5ocYap3TXosXdxKRxWCtBzjKY6JCnex8koyI1exT5br1LQxssdyvdhSb/Dg4Kp6E4nr4V/oBDi1AU972gsw1lqHm27eDaoM/bEWXN/jhtGJ++gutsFgj7jTR9qexdqJBhoecO+dd+Lg0Q6yxhaojZNQdg9+ZxpOu41zduxEpWphafo4krAL1/OEbJvFHSFP0SnHHCTGP5r2lw4kC4tLAuJ6kzuxrzeJMG/AmZwQshgl7Qx0ZI1DqypU7zjS2Wnks7OS95pVW5I/bztroCZyoF+BauTyXdfXutVCTtFfVkmUa/uawO2Is5gzC7c7iFXTdXJm245VvcxyxcCCzAOlfFdl870si2IVaKhuL7C9Y9NoLy1LZq3YgNIhiYBtMYcRAIA1Os7BXVcP+j0BPQToLRZpb2mhvApsNW+ybkzybxhFiu20lfRXAcRDKzFZ5hId4YptNe2nmZMqtrGsDZPURmCRZFGqEitNIQY0kOi+5SmrUhcCQQng0qHQioyiLq+2BLSzqjWg4yG3jKWtOXEszNCugDQfDz6tricjIbfmbebm0vq6sIDNLVhhHXnTxGaYhiA36kbO8QLX2BdHFWOrzB1yNOxogKxCMn9h+zxC4J47q8WhSxS4BG75e8vMW1pSk19EBW7F2MOyq8yjCiy/j8xuQfVT6IlCBZ2ZgBoV1ogIiy1ynvW1sismyKbmwfIzNOsdtBNmpg6MXTQBZwF9tULH0fK9tCct9oolq7FcVlaTivFarrNAaQHlC6CcNtXm5jeKXNfTOHPUXrtmbTr7wHEb7WnQZCpx18AZUbDmjgMJY0yYS1HLszW+5Y0sw6pt15YVqiikUjGDFc4jt9dCLc5BL1FNaxkAV7JuE7EZF/UtwVyCugW4i7Wsf49D1frIgxAWgVZ2g5Jl2zB2yXyN+1sqcF3HKHQJ5paALV/jkaBtchCaTFrefAUAXFojy2EoAFOpV9ij0Nmi1JgENOYj1atUytZc5D2Cp5moLMva8CrlbXltcZ+ZLSvNKgFeWhwb1xK75SNrhwLeUk3LxxXbZ26Dlsu+I6rfYSC4BIkFYE1iqTGsgLcec4KryNomd3dlN1Z+m8lY1nFqQNy2sUdmRrVcY/WWgMAZtynrZsPv0Z7AKOAXjsp9TZXsySrXclsnFK4nwF3WoKQmXgCwJ3aM+Qkd42RSZMiS9FDm4Q4DuOV6pdLAz5AgyzZvZcNGyjW8X2yLCTjzkW2zXC/VhnmtIJGttIesX7tFrjf9woqM2+FHc7/kJs/25IVzFjpEyslmuzvkbnDyZ8XGvuAvcl0nA7hFLCvntFxOpciVzVBkUAK4PFn/0wrcYXKnaR5KRcYQG2/oxz0UsEu1a/ndXwUE5ip/VZB0OG+1nGMw95avk2dJ20OqaL1CHcHiQ5CFOM5C+X+hUi4zcf87+8PPDquIh9XAVOISTOZS5riWh4/Fv5pb0Q1FB4kqkixGxaVlbCgghCkS2aKy7bBwSxYpFV1pJBm5zMUgg9WSjtVBzXFEGSgXEIvl9ZpKBwEbMlHidsNYRYOOiiwy6wzARSvlLB2wEMYyAEKdyCBsrFaBqtYwUqvgyb/5mzj9zDMwWO7iu5/+ArrdZfQHA0QB7YoCUfHSynExCUUhyoWZwTwOZI0yF7i8TobBW772UArcU1l6c70Edzd7HpbSDGtdKnLMmpkN7Hl1AalqXhW+42inUtWjOraqno+OV9GjOldzbNiiAeIkxkLETINMgFaSDHhsafFULqUK1nd81NPQqJ9sF1SdUv3LI8jvek4FURqiSZvPQtXKz1JFV4K4zMLlmWlTjZonksnHQRIH+EbpZGygjd3SsAKXbFxL1kNAKOBAq9hXFm+5Pe5PaafMWTfBbNMmOStZvMPtUQni8r6QiedDKHF7Mik0E8lyYSZuy7YFfHaG1LcEcZepmiOTWVlYCvsrKsLSepn7vYm1BILtxsbrV1oI4PbjED7tZAsbZSqrOXC/Xzl6Oow0M2DKcg8LVMay1FwbfG7TCiXLUalXrUqa5UEYohYH1sD2WA7WTqthRUGU0/qH3yVbtbRRlnYliVSkOCpn4UDT4lsYl7xvSlBX1WoyYIkTRetk26rX+VwxJ80miBv2EaQqy7PAemCwpJ/5m+dbr3zG2airORw+pjC33MZE3kboV5Giip07TsdT3vQ5zBzqY5zAH4sCtiN25VvP34C3vfoKLM3Nit3v7EwINT6OXWftgPYsvPAt1+Pgvp6u8vexrMFccFaSLV+skhzLVnkaa8IvolKyqHHKtbKIOtuoqZwgdBZDiTErpc1VZjTlVk5ePmsMlbprR1Gqar6DybgP3/WES86iw3IwsAZyThTi3E5tJBZZ/TzpC1mgrrpqA373OZfAntmDNCLoVEFtTR0TG7fg8KEOXvr2/8D+g20hgpTFdxIl5uI+/vFNT8Vjfm0NOnvvRJ7YcNeMQA80amMOOssprIiMR3NfLSLH+tPWoJ94eOVffxu33zMtrPUKlXty3ZMRT9WCpSOVqbGpGv74Bb+Gi7ZmyDsxvIYDJ2kLMOPYEICMikLLncDI5o04mK7B2z/2I9x0835dy2xFdW1FucwnlzaZNmY89nXX0R6tMy0LY74nOd4NgVUyVekP0HBctMMAXToLZDkGTkXTPooggBdHsBn3Uq1gAQHadoqNZ03hhU84Fzs3e8DyfixOz2EuqaGqA6g4ht+oYnLNGJKRTahkHST9HINugKrTQ5Q48N0Utp2hsuEMfOfeAJ/+ym7cvPuIKJ7ZT+08YwpvftXDsHNKo3PwMJJBiNHRKlzfgVdrIHC34E3/9AvcccthrNUmi7MOCxvqDU484aYZ1ngVwPOAmKacBsSlyoo2bCNUk/se6lArtsk2HSQKNS1tspIkRsP10UpyUdzWeoHYJfdaNfhhLDbKBHMX0ggDWrfTLovHr9cT6+gOiSGugy/MHsblV2zGs359B5rJHKLOPNLA5A46Li2Ic7RO24zZwMeffuhmzBzoY32lJvvW8H20XB+TucIaVZFss8y34VN9W/XB5FRvEGEhDDDwHSwHAb7bm8Ofv/7ReMLWDIuHDwtAyWXt2Rfi+3sC/MO/3Ijlwx2MMWfYq+pRXguuD0cKkCys+5oTcbaTKWkUtgMOzTncFdt4iSMW77wVS2WOHSLlKippyOaN4SHQGV0C1P3dY3jn667CYzcn6HMiVyyjWy/CrTMZ3vnxn+DuPQuicDVWhI5krwllwnJz17alvmiyTBl1ILGmZvAtgCXBbCXZ8E+9cgKvueYybHSX4eVLyFWFbgSo1ByoxgTmAh9L3RSdQYQ4TlGreti8ZgSVLu3Qp4Wo4fsOak0eGxvW1E784p4Ab37/D3H7XfMCdliMfLB9A3pqFjYI6DI30kKS9ZFadfgc+2W09vGMXTyt8jMDO9rFuFAz05RtErOMs4EAwLyOe3koitMwbuM1zz4Pv/3kDain81g8uoAwTLB+17n4yy/ej09+9V6olMVq1muNkkEWZrhlId7zpqfh2isaiBceQJ5pIT+kSYbaxjPx4e/P4mNfuQudNkudhrhGRQfBnd971kV41TPPRTU+BvQXRF3urz8b9xyP8GcfogKXJI0qU1+1q0h+qCDWiQDsTDMX6x45KlTXGqtjWiyzslEVfUfZNZoROkcfseh5qL5NVnJvy6xbM/WR0hl77cLUj+s3rgXShgoIfCIftwR0+Xohll0BYUuAtbQ6PvmR13ZmkXVu3KEkN1D22S4U0+YwEwSlarZU4w6DtLLHoho2KlyjpDlhzVzeAwRzCeByO+V8hY+lGpfvlVm3JRDN7662djZK3dyrZ7lTkwGclYVWHvUdMnH52a4SlgUJfIxVF9PMUi/M70ZpXy32D1n9uL2ivr36iRcjZlZjL8Tc/ACjY6OYHK/i2PElsQ2cWlNDr9vFPfcdw7e/fycOz3QwNe6jVbew1M3wyIdvw2Mv3yr3H1Wuf/++z+M9H/wCuv1I7olqbUpX3HFtZRHCZEEN4o5ABSxcpOIuY8ai9ZqHNZNjeM0rn4GXPfdSg2M54xL1Ui5WsghFINUZxw23HkY6WMRlDzsLbm0ccThAf/ZeVJwIrbFJOR9ObQSxNYZjswkJUPjnT3wNP/jRLyQWhWBts1lDp9MVNe65Z5+Fiy88G/v3HcDuO/fg13/9Srzh956Jbesy2NFxk2VtN7DnCPC2930Hn/38N1GvV/HG1z4HF557Ft72t5/Bz2++4wR4e83DMN7MRNU/N93G9vUWNq1lYYcjGwe5RaCW4w46rrBPqQhYFFstpMpHHCeI4hgzcyne/8/fx7/823/ALh2WOEHnuMKpw3HpViNW2eIOkGaheQ5gav1GvPiaJ+EV11yMTetsHN5/CIeOBDh953nYtJ6eIHPI+m3k7DscZlgxCigxlrCJJ7aCBLroZOFWXIRhLnOafthCP/QwCCLsOxrhXz//E3z769fDq4zBHr1AbiQWQlIWswji8mQSiBN1DzuU4eyplOQXIYFkujRklwauOO1FgKeMMIepnsX7AjCKHOwEKCzEwaF1iPuLKZCtet0M3IsCBNfxn6hs5bMnKXFXAFhaa5f7VlQLOMf7T98vgdlyuydn9RaM29IGeSVJ3VjlrqhihxuUslBxsnXyQylyH6TgLVYwrNhdOXaFypmAvIDUVOBSUUplbTJkmaxEfavyhKgpST6KsyID6lqusczluowyyZwXqoPEZ0CcPtI05jyh7OhMEZ0ka24zi7Vs02aiay4i3Fxsdczi2nZe8/whe+XUCuKYLA65prheksNK5e3i9AEhPY1PjIhrUJym4tThsNBGkIAgLo8TayVWBWFEm04HtdoIFhcXcXj/A4YkQsU8FcmWhXqtil3n7MC6zZtx+MA+hCHB25qArFQpss0rbfhtx5b4pYmxJrZtnMD+++7GZz/9GWy1HTy2UhVgi7m3DZm/k0lkRBTsD1nxobMCJ/0xgVpR5HKGpRUB3DRXinMDmj+Yy4T9hMkflsxb9sl0nKnU4fmeiTaXyrYZ95WqWyG0FepLjllIOjSZt6bv4+fqotA09yTJXQRAiXNwDj68iJ1zGKDZ6wrYx4WfadEyslDD8szfbXkInv50fPgDf73y9TBT+OLXf4D3/e7v4cn9Ls5wHYwpe1UGLo/X7WvXoP7yl+K1r36RfLfbG2DP3vvw85/9HDd97vt45N23y/ElCFvm4o4V2+fvGWgD6nI8x9/AbNqfjY7hl496LLbUa9Bf+Xect9zHCF2noHDf2DjueMJj8ZTHnouRifU455JH4taf/xx/+dLX49ndWexwXBEE3Ln5NKx7/evx4uc8QfaLdvZ33LsX17/nnVj+wrdwNufMD1XsLO4YigpoeWyUrmb/yoXfpTK5XyiCZSxR3G37lYPuYx+Hz3zqvdLksb4wu9DBpz/5ZXzh/R/ExjO24+InPQ5XX/0EiQj6wNv/BuFtt2FtAbRx2sC4KKpwTY3RlrGkuYqYl0uKoLGa53BX1J2FnbL0BxxniZuL+Zs50bwqqRrkIs5XdB/ym7iyXsM9mYXvBSFO27IdL7zmxTjWHugDx+cVs6IHYV/G4oxMoWhQuxnSxQ7i/hFRa49PTKA2Monbbt2POT0ObByHdkPow3ugjhxAE32cfcE5yNIA7flpVOtNo8hOu0IP5Pi/uFsw6HdlUkJ7zk5ngG63j4mpKdhrL8ShztkImOE6bkO1FHJnraEYBkeRLUTiqGMtHTPKL7+FrDkJqzkiKlcdaFjuKGza2Y5kxM9JvM47cWo1PVvOYCfTzrp1rTzthDnt3GmdrFxLeeN121NaDeI8J3ibdHtWb3bRbvNYBgHyxSUBbwV8kf4xMzEobGMdP6dbAX9TxXNpVcYsbsXxWV4CDcLFN8IkquA4VuPnVi9D+e0EWwhyDFson+xiwS8P2TGT5OJ7no7jWImwQiy+jUcQKg3el9IaKbeKQFmKRN1VS0ni4jyEysqAERnsI06MF7nfNl27fB9jvi3jkflBAl2AZyevjyAO595lHmUeR1R8Q/cD0G6Ax5Ip4VhWwERx4/FBAqELde4y6YnMzB0Cy0Q1fBKQa/kCXOe8LggCs37YIYjuwaokyJpNCZ4Q9W2pANaMD2nITEVn1KxzjAFgTCm7WoNeYCfbk8aaymGV1rTxLmdec1NJP0rVngC5xUKHuNa4Yu1EQNw8VNCJouKS4LDcGASl4Wk4FZ1P1q2129dltu3r2dvutHQttVJnFM4IoGYXoOeo8o2hRh2oqRacRoLW+LmZ5++3Zw62xeZZLxnSoXZi6GRIeUvQluAtM29HC0tlvlYJYeUtqLUKeY/nYNkAtp2OsTMugVmqbyUHVw0BuqvtlA3IWyh1VwBfM58WULhaESWtWDOXebkrubWGyFICvnaruQKKEuiV8xJnULRGj4TNZYDZ4XHj0EUn4CxXWXGgi/oNQVs59nyM0qHMXAMmyz5RXS43pwGCV0Bibp+q3koVTsDIPQAAIABJREFUyrWN8nYIvC2BZ/NdSA40P0Mw2pkcR7awTBcqDKYXClvkRSPAqzRlrMacWq6bIiMdcjsVoN+BHXRXsmyHrYhPpXSVTYu9coaM91t3dsUOmc4tdJ8066gUxJDCS5PjL6k70cK9VOaaw1CCt2w/HpwR659Y50kWyvw9UdXkAjMzlz6QgyBYycwV0t9wtm157k6hohXFbDlWLj/3q4K3xfeUXTUgcNl2DgG4QnIRBf8QcHsyzli0vysALtWkw+Dt/5QCl2DRsBVzqfItLYLZXKx+3wwShpfyMydbIz+UHfNDZdKe1Cud8mmZ/0sAl6rZNZ6PKMvB/FtOBzgUobqzEw8EVPyvAFwZ/hQXwX/H2rm0Tja/XWPU8WQgNmwZTTvhErSUgb5SGHHruqYYj2Cj7jUoLrS0VnmYDiRMoVTgEpBQcR8Dgg9kGvBoVEeAsCMFOtrVpn4dI64jPnAug6+6A22NjVjx4lLujptc3HbGXPMUgVgnGwYh/4+10kncVQkZR54FZse6lQpq1SrG6yP6nPPPUTP37UdOqX6vi7l+F2EYSU4jl14aIVQe5qKu2CnyWJfDilqhouX55zkiqF0em/L5agWu+cywOpfP+bsI2Io1DEFbx5HIAwJOLIATxK3YHrxKVTu9RaVrLW3HAzVWrWOQJ2j4VfTjAGGaYTnN0A56omKhIpVLZLtie3xigmqAVE5cJ9hYOhUBSzPa6TA/QdiAGrFTRSVLMI4MbVpuUvfm1hFmtL7LRJ0bkI2cZ6LCHdEZlsgUVgoLaQaqikWARbatWDibPpzbpoK33Mcec3ULi2SCt1T1UnFzcsZujZadnAz7DWRksQw1JuX93XBriGgXojWajo8RjutPusOoqBWV4tDrVWVhjWOL4pbq23WOI6XRuTTDKDtp20NMJeMQgCuNMDM4aXdNdWYcYotNdvapZ0Rlnm65P1TpVhwXC/0uRqt1OTpjkxMIOl3M6BxzQYhFy8tLG6EwTSzfdnIBF8hCDQPLm5wEBgPdDAcq8iq6kmWwskTxaBM05ySHStw+O0zPk6zbCu3EmM2T5YRuV0DBsABuhw+XZDNkubZtim9yqsxEhWshdQa2rzxCoSpHVvEQ9bo41F/AM5/7OLzyaVvgp9M4cGQBYZRhpD6GkWYG359EkDfw/L/4DI4faqPhOWgyP0cDs3GAZz7zErzyWRdg7shRLLb7ONa3MVbJ8bDztuNj37kP//Tvt2HQzXTF9oXhzmPvKjv3LSdPtLabHqcZrma5n7l9mWaGlSd26nVbEnGyCJZFFr9Hp9vcYu1BJxwr6DzLlbJzpdFwYHFiVVWaRWyZvPKuEHCb42qyyFNkdG1OWBXXiXU066p3/O5VePhZU0gWj6DbnkXXqqPWWIszzjkDP775LrzlQz/FzPHQZMaaoYD8Pxv38Z7XPglPvnwzOgd2o9froasaaFRqmJiwcWgpQzVM5T6crFYxtamKgdXEX33iVnzth3sRBVT6M3NJGYWsLeCOHuSp2r51DH927SNx3rY6lvbdCeS+KBF7YRu+W8VIPUO30xWVIG2Vk6iDyR3n4WA8jnd/9Nu4+dZD8DJXe2yDLEfxXiEBhxwxsVL2q3mFxQlPbLhRVznhbjUSU/mgsBwOMB+HmHGYCetognbMB0rzSCnPQugrXPKIzXjSxdtw9rZJxP0+ukf3IA97ZvBU3Oe9yMfEjq3o5+P43q2HcNr6Gi7ZtQ6YPYSoPY0sNjbIXBrrJzGyYSfaPQt/86834sd3HEaaZvjD51+BJzxsLXpH7kPU7RWqi1zUHWvPPhc/vmsOf/OJW5DOJFhbqaCqCcQqNCsVNAjKEsStVDHBQhQLBlEgFstkBvJi8JIU9XoN1IMz45VLnfbQaSpteZDEoq4dDxIMGlWxT24u9+HGJyaBKY9ToyJALm3O270ewjhmnjV6tDT3XaoKcdfcDH7aX8Lll63Bc66+AFvWOQiP7sdgYRmNVgVZmhdWyjvwO+/9OfbtnsE6x8dYrYaJWh1rohyNagUb61M607TSJ2vbR0z1bbdLBAjtNEU/TbAQBFha7+HV116K0/Q0+nPTcJiTm+eY3HkB/u5rD+Br39oLt5fSnUDXaTtN8DvPVeZ4mhnKBEPJqM1pZG4xn4Z3PZ3KI8nKFMtcsjnZF1o2ktxOmaBAClIsNvuJYmEzpEFunmB/fx5/dO1leOKZQNY5vnKdrN11Pm4+qvHX//xT3Lt3Hq5lspsd22dFnt4MVFnCVUblIsN1ce2gytMogYXpr1PQ0znIEzhehL96zRNw1ZYc4dJx+BPb0Xer2PvAPG7fN48Dc8s4OtfH7j3TmFnq4ozNk/jfL34sLp1oY/qBB1CrOdiwoSFEAsnD3X4m+hjHGz/wE/zg5mPiqiLaT07EuU/KR6YDeSSIkmbM/DaZt5J1C+43QcbVagkZ9xQKXKYDFga9yDgYLwCG5XgR1z37PLzoieuQLR3B8YNL8BwLWy/ciS/+coCPXH8X5pa5PUYlWeI2QphOhhOWxhtf/Hj85iUeBkfvR78Xw3Us1MdHcO9sDX/80Tvwk9unTZYvM2mF7Q304y5e/7xL8bInrUeycIh9lNid+1On4xeHgbd97EbcfNc8M8sJROuKRS09S5VSRJdENVrykZRF80wWk00oBPsyavWoW6b9PcFaFnlXf6bMviTwGonG3GTg+kgVjVypE3KRKgZ+MHmW75WWyHyPCltCMiWgK3Z9RU6tKdOb3NsSzzjVY5mDW6qay4J6bkmfLoCtMAiG8nX596lycemLwdHQQ9k5yni/sEoeHo2QJMHuisAFO76HAolLIJdKXQGaLVt+XO5WcgqtrGRgJXlOubCsnn5mVN7yCcFcsRLVGTqDY1Y7nKZnumTfvuE1z8BUcyBt8d17ZlCpeNixbVKuTa/SQJZrHDs6jV/u3o8vXv9jbNm8Hv/r2qdLJiqXhJlx/SOiWrFrU9h7KMZb3v4v+PyXvyvE1mZ9Y1apTOlwMG13wuNIsnDVYIwREmOjDYyOjuCS87fg/3ni5Xj4xWdiajQy4IlVh5V1ClNtAtYd5HYLuV1H1J2FykNUa1Voq4bMHZf3nehoYdPXRGitxZ5DET79+Z/hc1/6Lo4fPSz7vX3LOjz/t34dl166E7fctBtf+vrPcd/+I5JtWb7/h697Fp7/jIugkmUgKXLc7CpmOz7+/uM34sMfvR4XX7gTf/T6a3DXnXvxl+/4OBy/gmuveRJeec3DMNXs4fY9A7zvU79E1c/xmmt24sw1fbGdzRhXM2jDpitSbQRhXsVSVMOx+QT7DwY4tqgxO9fGzMwc9u8/IDm7y70TrHJf8t+URM2cvBCcJoDUbNVoc4htm8fxwmdcgqc++QxUfQJYbAtMO6UcG0lUE+JTnFvoBxk63QxHphMcOrKEbncgIDXPN8e4x6c7mJ3v4NCRGey9/37s33cU0/MdUfLYLMhW10G1doiqRgBc5rYTYZCsWIJwxlJ5NWBLdb0yyts8JypogNbCJtFYqHHCyrR1ggAkOJIPU9riCgHt1EWyVYBrCQCXebrFkTsZtH3QEf3/6IVhcPdUm1hR4J4YizzoY8O5tyug6BC4O/zbhhW5p1LplqBwqcAtlbfDALEQrwownA4e0q+YeS3PradUZuWJqHFPWCLbBWhrwFqxXCYxmX1KYW0sCl0W67M0X1HvEnQYzvzitiyX89fMsa08VK7rpJH8HdkVcb+Xy2bFV9zslkR7sg9i25iTTOdgaszSY7W+6i4clszbeqOFwaBnrEF9z8znclLGSEQwyGXO8YDlw6s24FWbmDs+jQf23Qc62cMbNQo3jsldF6edtgHbd52J+ePHsTA3g0azJYRDNtq8L5KYBGnAr1SFOFWtVnD+uTtFOfHlL30Vwf578JhaAzTO/AndXkAyssm5ZWpo2b/R4pmjNm1lmmtnHAYnQ4ww4biJfSApU+XkmvN6Km3FcrWoy6dr12DTVY/B5q3b2abwHisEyAbANE8MPYqkEfNo/hn1ZPH3r3ibkNR87NZbEH7jepzGISj79gJ4pEUxFaWc6+8fX4vJa1+CP3nDy1fW3BmE+PS/fx1/9/o/waOzAa70K9hkr1bgUrG6f9c2XP6WN+CKKx+z8t0kSfGTX+zGh976bqz7xQ/xCM/Hmba7AuAOA7lBzvGMsXo+nuZ4oOKj98TH4RlvfgN8O8NXPvkp3PyRL2LHwiK2KWD/2nVIXvZyvP7V16CoyeOu+w7hnW99LwZf+xyupisRFG4//3y84O/fhQt3bpb96kcpvvzNG/C3b3gTdswcxUWuBwLJJy+c37I218k1FsXO2BGwnGpnkvzLhftMqh7nO1z4nOd8HDkOWy7ixz5+FYA7M7eIz33pW9izdy9e/OIXYdf2DXLd9AcB/uNbP8F73vZeTC5Oo8UqJ+dXBZjL0RXrNqYtMGBtCRYbaTavUsOIM7m7WmoWxB+Y0Mh6UnmRcS4QMm2TdR3Hw5JfwwavhQs9Dz8kQahSweVXPR6XX34pbv7lARw7egRu1UdAcCP1of0Y7iCVumUUU7qgECcZNm/biTip4vYH5nS/Na60FcKaOQx96A6o5WNoNICzztkp9whJSSyPxQEBjOL65lWYZzKH5bwqSkhGFsWqsVNurYG75XIctM7CIGc2ZAg6kGnm3/ZmxN0sW5yF1VuEitriZJiNb4QzPgnVb3KyDlWLUGuM5q1RnTvK0onOFWNsoyxfUdyON/w8r/v28kzH5N1ynm9pNWln1uFOmudRrAbHZu0F/pJOH9bytKg9jZ0xlZ/JivUxx44Nz0qXo5yBt7CYZ1/m3jKWQZoGKskygE4gpNG7VQFaozhWJ0BcY2NMRa0BExlNRZpOYvJzCSyxfsz24lSKMwFyqWY3IC7XLQ5LXhV21Bd3qLzYH56fisp03zKUEdbACESxpiI55LSPTWNYA8b50Y76hIqWTnK1eivP04jVb2RRt7BolV96giQmfZ4LXW2R8K4dny2v5DarQZiobDkFRjSsOEBWHYeKiixeroZnpA2oWnVFnatUDDvsi6KYoNCKowfr62KfTAAxh3ZcoziWfkFBtRNYbg9Z2oIaYUg5AdciR9ULlTVoyH6xH1SWVyhqC4DWramciuIO7SZsOBWF1LeUZiC2HLghEHe4geGFz/0StS1FBq1M58u2SIytTKmWr/VypJSq5TrtMsMA9pqmHjljY758/D5b86PkOrkpdNeCpltObgFrImDNVljBPJJ4FK67CL3MPPsUmOcEIyHIbH5fUJW4BLQGUN2muf4aVEkXKtygCWsDwVu2LZ0Ttsd5Dmd83ChpqcIlkCsxJYzHSkUCQsDWbhbq3HpNXkuXliQvlr+bqlRR63JdY2OixBWAtt1eZa98cptMYLaMBh4GVamOJfCqGDlCkc5ysAKqluvg9+h4ZI9UjC0xAdvy853IqHD5OFIqoAuwVhS+Q0SKUwDDw+s2it4CZB7+W+opjFa0BGxPF9twJkYlE3rMybHc7hoSF/Noi7x1tqvVWl2TeLPMSqM4s2lRrRKQ5VLWAcx7CnmlBisaIK2NwemX6vjV9sorx5VjeLaT1QlzuWre1wFKta0oYtmeRW2xLM5JkC+iNUrAd8VmWUKYMpN7SwC2MirPBQBmdm5BIKVtc8emN6lpD5ye2UfJzD0JvF2xRxZHxSIwa4ikUmbfrrJRXiHE8ODwJimJpMVj8eNL4LbMzpV1sB2mkns4F9ccGdNuDWfiFvtRgrx8VBvq63TAA/g/mIFbzgUeNEIp8mtXBiKnULCeDMyW6s6T1/VQAO7JyttfVYkrAyGdS9GRAC4XlkaargfPrulYe8pHgL520YsWJf/2ofat3NdTKXBPBnLLotOpjlW5DyzIxToTILIc9tULG+WQE2gyIx0HI0RsmWfqEaRqJBUHbpw5kWenPouwBACsJACdxEt1rkfVbZ4hoF1eTjtYFyzcMnOg5rorebgtglInWSmHlaqKg1DRtrQX90VBE2ilK0qrvtjzauRkoXk2QlthvF7HiM/JT11XSbpiGZe2w/0Ogn4XLhWtzJOn9bO2dDvuqaU4Eitl5uEOkRBXcnFLILe0TC5VuARzT35tWKHL8zDuULNmo1kAjlTlleCt71bkeAjTjipmKV6aqAHpMNhQFoNtDmJ5ftIsRtWmyaA5S4OUecO0YTREBgPmK2xwOHm0Bay1yQ4kMEtVLkF6vyngMQfjNJIgl12T0c4CMtXTSSBA7PBCC2QCnQRtWXClErehM2loTbn1BIjLrN0yc1fAMcnqzaRoLhq+YhJRZuwS9KqclKlbbpugcJRFYp9M4JptCMFbkwBhltI6eS6NMG5TqXhi4rLZdTGdpjid2RfM3VHWCpDL10cKEHcmClbdawSzXNfHeqXRthyMcsK+6uo4cXSOJAnWOifU1XyntFEmgEs7ZT6Seem4LmbyDPPa1nNhxJQU8Bqn7XESDpTrerqZJWIt6WcZM45Vo9lAZHm5DnrWsla6lsaq61byRhJZPdfPeVzLxQyMNYJckWApkzUO5Ieva7nn63WE/Tj16p6tw0DR1VkhkbkVMwkyAa5YzNZIBgMcCBZx7YsfhZdcvQvB/AJUPg/b4vWYYKFdwWmnT+GmB1K87u2fw8JMF/WaizG/DhbfaU393N+8CC/49bOBmUM4sBxKYY5KkW1btuD9X70TX/nRHiQRS/vmt5CsR2DDt6y8F0iAlGJxLrdsy9U6t21FQ0dNgMhTSjTMLuvQYk0Ky87yPLMUy9OZyoVfyKG+cqquZaWxcjmmlWK5Rj+lIC23WLOI2VdrguL0V07RjQc4/6L1ePMrLoM9tw+DuVkseRNYV6+hXq2ivmEKf/bxm/D9H+2H4v4XlqRiwKkUjqcDfORPnoqdYxnSpYOYQQMjeReBqqKuBxg4LQRzS/CnptCamBIW4Ke+ey8+9bXd6HeMfQmPBa2mCODynuY4YWJNFW967mW47Jwx9A7tRdBZkuzcIInQyT34OhIQyNWJtD9OZQIqbgNZiMkzdmF6ALzr07fjhtvmtZczM9VTZMMTzK05rq7YtqYrxIhXQY2M0KJfrWSRcsO+EgtyaNwadzHTMnZsKleoNCtYt34UWzY2ceUZYzhrc4sYKLpH70MWdOBQWeN4SIJlWBYzXmqobdqO3QcifPK79+H22w9jsR/i2qdeiKc/+lycNrKEweIM+ssdUaCWy8T2nchUE3ceH2ApTHH+xkl4i/ch6s3DqYwiZ9/AdmhsHezJCVz33hux5445rFUOJv0KKl5FFAzNOEaNFsqSiVoVCyybNm+WRYMdBAQAg4FkzMZrRtDox/AjU/Cl1XKt2cDIwKhrW2GKSpyiPd4U+2Sqb4cXKnFLO2UnTtHzbES0sMlytLtdATfbUSAg7pLOcGN3AafvmsBvPXUXzlkTonP4IIJeIHbKVH1WN+3Eq953E/bfNIN1XhUNz8W4X8PmVDHRBvZIA/Ukh6p6UL6PfnsZHd7XaY6ZloeepXBkfgGTO1t42XPOw5rgKPpzM2iNVEnuQH3zLvzOB27C7punMeHVNEH8prZQ86viHOHludKOr3MWLWiJ6VYIAa385IBEEhYwk1hUHeLURzcNo4pEltsZgdwoDa0oj0HlfwwXhwezuO55F+Pq85pA/xjy1IAhkzvPwc1HFd7xkRtw//2LcKV4Y2tm4DCPTVHZqnJF22NSptgXOooFSIKDtNUlIU5UkqAfRcKc5KSPlz71HPzW489HtWHh4JFFfOHH9+NbNx7AbLsH2vUSSBSLLp1j3UQFb7n2KjxiXYho6TiaIxWxd2bechgkGJ+oo+9twhs/vhs/uPk4ag4NpwnQGrCUwCXbNWM8YuyfydIvetEVsLCkJ7GIZqwKT/RpLN7mnERohSQ3tj38RDdewst+42y87AlrobrH0W+b/JZ1m0Zw/2ACtxzOhYhRq7jY0HAxXuHfHlojNjyfLP6aAL9Lhw8goE33BHORTseHvnMIn/rmPei0TUosj4UUobVGO+nira+4Ei+6rIE2LeIH5ppvbd2KuxYreOcnbhUA12dByvYEdBfrPuVp36qCptm8lqjvIT2EC3+NU4CuHCXTYo8tK7c9jAEQmM3BnEJSARiybCakPRoJFxx+9j8EhNl327D1wKQuCkDq6ZSeAlKUL9WuK+4JxQiLHiMEaKW4ZGrSxLq5vZXvlVm2Mg4SfbRRn0ufW6hwCajaFklFtFM+AbKW2ytBYKp9y6U848Pj9xPrsBgZdXK3znxy8ktE/cQ3zXpZjC2skorXbcsmwKEzr042gAC3srsc3+ncEpKAWBVK2V6c3Kju5TYHUdteDo5K9u32Hbvwlj99OX7raRcjiXoYhAnuvuewWODv2L5eAF2v0kQQ5vjat2/DgQeO4/ydG3Dh+VuwZpxnwagldDALK11CarVg19fjG9+9E299x7/g9t33oOGN61Zts4AqS8ERNQgX1Pj4CDZtWAvXdQTc27JhHFddcR6uuOx8nHnGRvi+hbx7EE7OokpVgGEq9ekUUipxWWC2dSB14txfL4ddR8sGwGUdLu2IQndp4OBnN+/DB//5q6K6LZdWs4GXvOBq/N4rn4KpyQp6/RTf/NF+vPsDn8Ott9wGgqMvfsHV+KPrnoiNU4zSJEg9L9bC0n/UxvDze0K86wM/wM6dZ+C5z3wi3vuhz+FLX/0hrn3Bk/Gqay7F2noHC+0MH//SXTh4PMS1z70MF57OvC8aWRbqRctFon0sxXXcdG+IL33tdtnPo9NLq/qf4SfNRh0bN0xix1nbkCQ59uw5YPaJ1pIujShsjLVq2LljE8479wycvnkNtm+sY/04iYTc/9zYJLMdtzIM8gpmF10E/QSdborb7l7AD75/A37689tWAcan2iFjv0jrSReuW0WlOgKnvhG5OyrXjwC4MS0LU2SaZBiCuAbI9ZRVWCUXF3ip+ls1fykyV+UCL3J0LaVjTRNT9gdU6xaqWLEnLG+rQrm68rzY+//fgNqh/XjQgRt+76H+liu6+OaDwZyHvDhOfqMAUow9s7RyqzNzh4/HcAMtXVzZnpUgzYm60UpjLlm4At+ZLUsurpnhsT0VhwO2mgXoW4K1rs7FPjksLZYNqVgUumFhw2wcPnhOh+ez4j1srqPh7Ra/m/AB1bek8JXq3zKHl8FRBHxtlWFqsoqJWg+dxcPwqH5tUV1CAmiGME5g2xY8qmThIMkYBZXI+J3gU63WhN8YQ7/bxcH770UQ0O2lBasyJj0VAeBNW9bj3At2YtDv4dD9e1Gt1lFtNJCmCeKIxK0UtucX4wpLaipnnnE6zty6Ad/51new+2c/wa9VqjjbcfCLOEabzi2iRzY9E4sBpFPRqVJgMkYVFMaYVI9FuTmwVNJw7EPaA28Y0qIISErR1bSakknb3LkNL37dy/GIy68yxDDbjBUIYptHuvyYvwXnGHqPBery+a96XS4vd/HxT34eH/6Ld+LKfIB1nBsNfZmE84oFTG/eji2/9xq84oVXr7y7f/8+vOtd78c3/vXr+LWsj8s8H1scR+bL44wHg8ZRAAeuuAwvfc/bsGn9lGkiNLDv4HG85x8+iq/980dxhY7wSN/Hua6HUXElMbWJ4Ufm3Ipq1rFw9MrLcfWf/gnO3WGA14XlHj7/le/h+vf/I37t8H4Zx971mMfgLe/+G2waNzmhB47M4//8w7/iR//0QTxPheKwc9ejH423f/T9GC1iRg8fm8O73/dpfPaDH8b5WR/n2BZaRZYtnZ1ahQqYgPLxLMeBagXBadsQNIxq6FdZ8vYyGvfdiRHHw+AkAPfIkaO4/vqvoFGv4zee8Wxpy3msCFoePDKL93zos/jRFz+H7Ulf1MpVR2yndcBJt4gceP4L8FaIBKwxiam/Tum+Japc1pkY7cq5ptZVlWuqbtlncQyWOZ7FsaLcY3QI9D1E1RbOtV1Mxja+kPSQrZvA065+Biam1uGHP/oFyD8imTLI+sj6EdSgh0rdEIRygtuhhWqrhs2nnamPH+3jlgNLKs8S2JyXLM5CL9wFD7PYtHUzNm/dikGni0F/CQkd2FyADmkk/mZpBMYPsU1o1E6AKUmSYHm5A781AXfb5diXXYQkSATzUvVcclFz5vXqebJv4QZtyWtNmmMClJDsYVH1m9q6NYI8QqbqjpPP9RLHdZVeW3NZumVtS1F1ay5ixhnEDJmBQ1A5ilV8dMbOs0yHgxDtKGFMi2TNCrDKyklpfyzqVqrF9ZD1cS5ABVW3zHikqq2M1BP3vSFigFgmU3AQp7INAQ+4jf/WUih2V2IQnBUQl+umHbNR4GoD5IaG0C1NHgHdSkPmIlRPug0fjSzDUj+BpgJwQKCp6KvK/oDxhpWKjAJSxmcNOorRYZqgCltTcS2JDQnFrkJ5dWi3JtdzpeILVSZQnqrq+MTvZh202jTA6vAiG+FsJIPuAnalb/Ip+TsGC2KhbBaTqZ4PXMn7zbwRSXxn5m9fkspzAX4zuwY7N/bMovotgFxR45K26lZUHtMnQGx4TDavWCYTNBsoN27okSlbtWdbhdq2sE0+GcR1bKMWTTKpN1BlqyinyAeWUeP2LehqDjVgEHTxOZ/OG7na0rX0UoWh6VBVtQLcit1xMAlrkvGLOQvJgEenOQ0sFlm3VNjSHrnLiEUNXe0jjwOjNuVpabNO04JudoDMBeNymZNM9ocoZEvL5DLjliBtqzVkiWwAW8mqFRXsajC3tEgW4JbOhQQ5mQfLz8tpYl9nG1vlauXB1sPMvI2z1epYArps0woAVqyOCzVtqcQ9obgt1LU1Wl6Hkne7oro9hfq2tIM2gLOpq/A3DWfnlvttt5jBG8MeqRkVMT/LwYu4iNgCOnMYsCaOMMs26bjJLWb7YlUqsKMA1XQg90046KlhO2Lt1FCtVnVX+aoEbnl9pvVxsEJQR6J7pBgT+OVhFCVtbUWdu+qWERVuOb4jlmKqgUloAAAgAElEQVTmV5KhTbcA2iDTEZaAq1zmperY1BNJECnBXtlWAfjKe0N5tyVYu6IMHgZyeVlVRwSA5ogPPTP3knZRrJXNUubRyhO3sgLglpbJJfC68tnhHzoE2vJzK0DvkNJ2Jfu2aBtlvUPq2xOr43jMRU4nhfL7kj1ehm0OfbI5slWrYP5/NAP3ZOXt8O/ke+V0hQPPB4EXQ+/zvWGF7snrkRM6/GLx939H7Tr89WEAtwRvHasKx64lrkrtNIutQdpHJ0nA3OAHVWhOsS8l0FwWekor4PKjwxbOqy784rcRgCY4eDIYyc9yHwncdhOxJZK/afdXsx1dsy3VcKvI4SWOyu1B3LNK0Lbu14wcn8efhdS4j1hUNmyDOZGh7aG9osL1RluK2beWY6+yUqa1ZOz5Kur2VJd5BWx4CkUrgVw5v1momLWYc998HxXPQ4tMTIKXtHGl+VuaI+4sSufKRpWK3l6mdT+N1HzcFxXucqHwLI8RfzsHoSP0Zmf+YaHGpVq3yUZj6LVelqBhU4VrjmMJhjNztuV4GKdFqSg7G6hlCa2oEZO1GXVkgtlXDhrQJi+0sOvtsugsmbVUkQBH0wjraMOhFEwSnQEvCeJWbZ+qBLEn5ICdk4acNt1UBicm95dgd7k03DomSGCm3QwZMTxHbOSUhTYJM0Uebvl5FsC7tKpFLvbH5aNjGVCXSXRk4px8r9CKWVi+tIjV2YoCl1m4tDVmxi4n5vxMqeYVxdbQvp6swiWQNSmWQ2bhcaLOlfcWAbzhfSDwxYEqrZAXkgTrmdkp+Zfm+B1OEkwUIC8zGssjdLpXwVKaYMpx0LHd/xTAPfmWJFBL9XSYRKi4/srjCPM2x0bR63ZwOM+x0OtjWbk6th1Nq1YBqIrfPRoHVmC7upbFqtJo6dxydFWlKh4MFAf9HdvXBMUjm2a/psjKJclTK4sieH6VCl9R5faznHbAK/eifNCm1RgZkqbonWnoIOkrZjVyQsUc3FiyfjNknouDSzN49tN34RXPPA+HHzgCpX1UvToWurO0KcO5O7fhtv1tfPgrt2B2OcC5p69DbWQj7HwZSsd42qXbsGG8hmDmXnSYyclOw5/CpjO34Fu3H8Ude+elHabEZ7hexmvjl3uPCjhiawqDtEpYss9pEE3yp9JpzPGq1mGglePYipa3jCdxLM0Cf16tOCrjFJCUctbhjXuoXCaup5DRmZSHRKx7YtJACfqowVKE2M7w17/7WFx2/hrs27MfnSPTsEZHMNWqYuPWXdhzeAmvf+83sXR8wDZRBmtUvYuqWSnsDTv40t8+C+PWAPbSEfRVDQ2VwM1DGfxXR1kYyNDYtA37Frt43+fvwTdv2I84pG7QwDiSB1QMBNdO+HjilTvwkqeeh/UthYW99yDPXKRxH1nSx5JqwNcJOhmzy22MOwFiy8fA8jGa9+BGfRlgTZy5C3MDhXd/9nbcceeS1qmtRlxfe7Yr+d8Vy00dZVkV21Ljnk9VN3zbhhv0GZWj3GiABao4z6zjupdfJnajS4tdTNbrqNVH4XkJ8sX96C3MiQ3ryYtN2/s1LQSNzfjZ7mm8999+ieOHO5hyfTkXC2mMyy8/Ay94yjnYeXod6cxBhPNzq0BcrpNAbmVkFAsPTCNcOsbzhyTRvLzhMYts2w7c9kAfb//oLVg83MM6twLfdTBOiy2XeTaZ5F4zd5yqeQLRXhBCeWRAu9LuGj0p0HBs1NJMgENOSgneqiBCHiegunYt23Oq+mo+KoNI1LcsSGd0dygKysMgLtXLzNeNE1pfuuhHoZBjOgRxLYXFIMDeaIA1547jlddcitHuAbEULhWya3ZdgI/8YBrf/vq9aPQyjFZrWFNvYn2mUKn68PwKqo6NuuMizXJRQB/1LSAMMXBsLAYh9vXb2PXw9XjeU7ai1TmCtL0kA/OR8RbS2ul47ftvxF13zur1lYqq2rTJdiVioe54mm1KlXRfZmVyckglhsVk09W9AIFcndDwm6QG5mw5aZpFFpn0UrTRhozF7HGSkR4IlnHd8y/Bk8+yYAVzKwrc1tbTcOeci7d/7FbsvX9RLJTNWI8TQdr62rkwN7VtuSwQCiGKKl1mM4sxr2Q0s/CpKjnqdROruHZqBGdtncTh6TZ+ettBLC0PwBgCKfAas0QkJAeNerjuN87Dsx5zBrB0BIOFOSRM26aVW2FDN7F+FB17Cn/80d34wa3HUOUEWnnM1hMDSFo3WkIrK6BZizm4HBVR0cqMs8QUowoV6CJJGDB238NLnPXkE+JCIEWEDIO0hydctRnXPfcijPWPYPmoyaPlMrLxTNTGNoiKLc01kuUZJANjzUVlfp6YSQZVQDx9Hpl5a7bhUMfD3/77zfjFXcyxpVKKExTOjVl0IwsmwFteeTmeuMVC+9ghIYey/Z7YfjZunbXwzk/ehN33zYva2FU1zaxvKncIAHM2zcTxVNl6oJSioZLJKuYYz4CgHJWwAOLpRFGdOvweVbnMsS2BXY7HqK7mGMbR0uKzxG2sGWWsS9V9omjKbIyVRW0rlqsl7mBUsRb6lq0q/Lakr3P7qeoXecSuODsYoiPXzbxdrrG0jOR7XrFVbbk5lbFlJu1wFi6P93BurvGcNCR26aItlZdqWoKnZZYu3zsZJ+Hz0kaZK3F0KgDsycBtCehqyxMA11zfBqCVbepY0UyU52TFBrNQIhfgMbrBMbUcHKeIFy9/1Svwxt9/ATaOGSv0n9+8D8eOtXHx+ZsxtbYu15Tr1yRHWshHjPYKlhnxACvvS5+bstVMFgRejyQYbx3e8b7/wDvf9Qlz7VbWab9xGnTK4ugh9JOeetYzn4I/feMLsGHSx/JyH42ahSqFFUlH2oso1oiDLmp+hgqlOhyTW2Po93P4aMNmATmlDSnV6JxLm0p4vxtBOy15nfDEfL+C679xI/7xY9eLepULFT7Mpn3S4y/Hy174eFx4VlXAXtvz0M/G8A8f+RHe/b5/w5bTt+GPXvcsXP3ISdjpEpRk1y4Lk1tsw3k/eaP42V0hEnsC84s9fOgjX8Vll+7Eq1/6KKyvzaDfDXHngUQINRddsAlVj3lqHVmPqFD9tehlddx+bxuf/eKN+Pq3froKuBXlCmEYIdbowvkiw2Ouejje/Mbn4YpLxvDAwVnsOWgKIDxW68cVptY2UGtW4FkDpFGIPGgXhU22XynizEG7b2NhUMX9RyLcefcx3L57Dzasr+NJj3uYrPNr37gBN952P9pk4ctyol8w+0UAzZIYE/ZVFb8huYA7dl2EqQ3r8cChaVHoErhlITxhljyztop2WSqWZS5u+RrVtCwwDec9lgBhCSjK6E9cBDKG0IlaVxayewoFLp/+ykDtrzJLLw7Bf+PBOJSQjTEMSxV7OvTe8OdKVxMBOwsVlBz5FWLV/0sg92QV78mKXbF5NoSkE2arw5m5w2BuYS0pgHBpp2xUuGXLRgCXY2mqbzlTCS3H1amxVzaVVB5zXs9D4GyhrF11ra1S3w4BxIXVsrFUXl1E53aNwkFiTTI7i0zGbrHQCnzNuIvRSg9U3rLmMDLKTLvVhD1erzEbGY48xLHQWMLajitWq0GU4fjB/YiiDJk1AuU1DdnE9jE23sKF521Fq1XHnnv3ys+ut0ZhcbwY9KUtFeBLOguNfpdtmo1HPOJitKcP4HOf/nec5/m4wq/gpmiA+/McGwpCuKGFspczedccuDmEvsTalvQmMyekSldiMCSDgjbL7JPNexxz8GwR3OU+9HKFsbO348Wveykuu/xRBqg9BXD7PwngLi138PFPfgF//+fvwAVpH2cQRB8iEBJk5rxpevM2bH/t760CcG+/ax/+7H//A/Z++2t4lI5wlutiyrYkB5dC/2Wd4XhrHLPPezb++i9+f+Wu7Q4ifOFr38Nb/uQtwMIMLplah03VKs7p9nBGv4dxyZFlvBoE1CYptsvjozWmt6xF81UvwuOf9bxVIF6UAT++cTc+8ua/RP22W9A4/1w8+51vxeUPO0+22+sF+Mznvoq3/8FbcBUGWD+1Fs2XvAh/+AevWtmvO+/eh7/6Px/Egfv3wc9SjCYnHBUaSYozCb5SxJAD07nG8sUX4c8//G7s2GaA5F9l+d73b8Arnv1ybNERRh//xFUK3AcOz+Jv3v9p7Nn9S/zlW96IC84904grcg2aEP34F3fgr/7wzXBmZrFJ5XBtY5NNRa1Lhw+xpDfgoBii6/z/EvceUJKc9dX3fSp2dZqeuFEblHZRRAElQAgFkpBQMsHIJBvMy4fBgLFx4nuxMSYYsI0MGBuDAaEABgRKSIAQoACscpY2786G2QmdK1e95/6raqZndiXr9fnO+VpHp2c7d1fVU8/z//3vvalPZ1TerukqFmtzrtXZlAk6eqQMCvBoDSsLeg0uTWtNU4UUnjBj2KyiT9vP1MDJtgXDA74TdbFq7Rpc8frfxX0PPoNtTz6AsYlVcrgnQQK6vkJ50Ow6zJFh9Pox/H4f4/V6uvbwlereXzyNnftjcfLTVA9pZz+S7mMoGS2MTzTEcjmOXbh9BjKxvZCKYwXbMqWpgyOQUxrILqSqOE5FiWvXx2CvOxM72kfCI2yqU1XHGvBsBq/avbQS9eLELOu9iqH0ahnKHJMhU3Mi6J6ZjownceDFqtVRuuOE6XC9HLlBonlprKq6kYisvtdX3f0zei9OMBR4so1C10uZWys2yJJHuwBWuU1SwhAOFVz7mg50imk4Voi7QgZwBQRZFWimg3K5zFqNNNfJ6w1eOL6WqtD9rMFU5p+50w3XUfKaxSXb/pmbkpzPUonmm8+VZB2PdZsByCyfsQC38iRm6/YF3hKAaoaFgFaufG7ZgVYyofV9pBxX+4TWVNdloJT7FiEsGwaCOFZer6XgzSLNFcN07EgECGXVd43RFDZh6gKkl9/PrMrrEaQKUOZlKcTlS/hUF8XQy25mN8v9x+3k8FXP8m85ehsmYrsi+aJUqTIHFw0t80EftGhuJ7RFhopCUSTPQ+NCjWu7SvPKEnLOTF7lZ+pfuaZS16umGFJK82piMU75VhJ1so1Bm1naMPP4E5vecEB9S2hLmSu/9BJLYIG8JKiRKDWx3IXqD0EN20jnQqDeBdpVYLgLzRiGKkdIaJ7D666WWSV3q0jLfUBnXqmeXUcmlFvKbjc4j9PEQhnDfaRBAuXWoa81kPY46e9nmbWEtYNKW8ZHsnZHS2SqbDm/TCLYFQd+31+4vXgcbZbFCrkqcJagcx6S8iey2CiQ5evOK3RzGFqobUUxSyXtEnA7r5zNrY4XKWsLxW1ujUxwLnbIPFzKVm5pnMPc/PUXqWj5mlThRrHkMxe5t4PHnah2ubKtVJF0O7J9mdErj69UoTmsd2poBD7mdAPRTEteJw09MAivkiZJuznNnZMRPQdlW0srGS2MmT1fqsm+HFdG0IDPCo3MP7o9rrqf67JYhVvAVznmeA6kYpZAuYCUMk44C7fJ9EdfsF7OoasMG0tvpwh1wDp5EORmc9cM4tYQpLRPlnGH3GXAOrkAqvLgAYB7qG84n4NbqGJzW+R5yDtgszyo1hW4S7XtvH2yK6A2H3SycW1hOoskybYPXVuKC+tJXHfI9X+XgVsUI557Qz2/e4utXdgK81mHUrEW9z8bvC3eja83+FrF7RXNEHDEghELmc/3UsBUKnBpUWzpFQQopcNGBBelsAzPnPaaqkVIwxPJ83jhIrOX34Uwt4DEz/XUAlwX8LewVKYCt4C5zD1kRiInUb0okgJ+9nsQEAKGWUtrGiQPlxDXD9sslcjbOqbD3EqYkY+Q9sxeB5pdQ+JnJyPagPBvozSEiqGnhq6nzHZEvSog1xrNLJS9ak2zO52knUDruV0p8BYKXH4W5tkmRjntBB01ZJuYSYG6XYLFExKt1/h5ExbKMjvoAigLNKVaLeigkyp0ohCtqFDhLvzq/H1oqczrYtsVebmDtw2qcQdtl5eZhnS+Mv+Wh/ggwO0Ffelk7UR+Zgep6QJjR/m7ZYtX7OfBr5kY1zRRy3Ja0CIoJUxNI9CauMhsY7YN+11oh0N4y9/eN8vymgS4khGX76sEuFSyEhgzo4UDqR31Eeo2PLHuTsVKOcuTSjCnDHArD8LbAuJWRMnLInOWL1dk2nI/oPqWi0LCWbG7EfVKVkAtlLyEuINZuIVid9CamSrcskGtDsRKeVw3xeaV25TZygS3z6bA9fUsf3mUFipIQcUsrZQLkEuQzBIsrZKLY3nYtAUui7UQ81YI759nDi4tlLuei+FyVaBMteRgrt/FceUGZrVU8l6atoXZdgdukmBWmWnSGELa7YqVMU9cTkRTCloha6hWHER2KU3DOGXBu9fpKi6qXctJrMhXAVVwUjwhZSqr/twcLc6F13PB3I9TRetDLWKnXikzmrQtRH2P/jQyZLqhioK4pycpK/jMT6WdKT2+LeUHPiZ7c7j0tRvwR288Bbu274TbDzBcHUXfnYMb+KhWhrFifAjDQ6ZktPRaPiy6lJi0eUkRtGNsnZxE6PdEgdrSavCnm2isXIvlK1ZKx2bJ9NDvhIhYUGHhgznRlRoir4+2F85vm+mkDMOfxpzL7nENj22dRtcN8MiWfej2sw4iSm+LeuEJR6xArcaEUBZQYsTseiNwMRQ2rh3HUFVAMBqjy7DMolVsgrue2Yd/+94DOOOE1fijN70EU5PbMbt5CzTapSgl+aVrj9qAT3/zbvzil5uhvBSOSZBF4zXaqFDWm+AJt4X/+uzlWKMOIG43pRGEVuFu4Moidmj1cvj2KB55cg5/8/W78dQONjpl9qQ8jsoVG9V6GWU9EbXcO1+7ES89dp0UTlq7HpeCj2aVWLBHkjeDdMrjaO6ZQdBsQR8ZxkQ5gKs7CGg3Pz2LNM+Amdh4AgJT4arrH8RvH55JK8ohFEttjapmq1czDatqGAbPAbGo/WLYfl/pSaRKaYJHvBYu+p2jcPEFx6A2MoHmvibak09i2o3gHWjBiANMTJRRosqUFkr5hMB0HFRXLMeB2MJ379iFG257GkknxjhtpXTq5LIy4BT3q5V1XPHK43Du6eOw2/vhses5L5SxAC52OWmC2bkIFE2XyxqarRhW2cKatePwy4fjMz94BJvu2kqfMdSZOSZRACVRwzu6iSqdIyxbCnE817NUUEQJjIpVlwZi5d5EA07HxbBlI2DGSRBimVlClWviqoPQygqB1XZ/3jp5rLE27bqzyvM7iNmlSrv+RkXu90oWWu02UtNAPwrB36Xd7yJivnCvK2PzdBzh3vY+fOwjF+IYZwrdfbtEget7IRpHHIfvbJrBD254AvWeQk3XMWKVUXNKaBimZLlzXKxR9d/poOSUZFxq0dHIjzBrKjywdy9edPZavO2io2DPbYce90Tdq8ZX4kC7jD//0l3Y8tQcJiwHJaOUOrqBCiG/Yaa2pmc285oGlxbvgafEKUIzDoK4ge+pOI4UuyfYVFRYKcsqKwk1ZqZz0h4kEbb123j364/F604bh2pPIsoXvI1V49jvV/BXX3sI9z86i4ph00KT4JarVgobs8gCAaRigShduRzpw4TnySiDxEaIc1+6Eq8/+wisapSxuxVg0+Zp3LlpCx56eorRT7m6N6sTB3GI4YaJ9116LF535gao5m747f2yrZutCJalIQgS2CULy19wJJ6cCvHJb9yPh5/qoUSrHsnrypW31AIrSyzSuJ8JU8hDCIp58EIGK2MdaAN4iAK+GAJzTMzW7ElKS+wezn/Zarzr4lNgTG3HgR2Zqo6XxpCBsqNhZi5CpxvBoDomV2gU0JZALuhyUZ5izdEr0LTK+PT3HsE9D82iZNjyOXhcFHlztL57wVENvPeSEzHRbKM5tQNjywnGUoys3YgbHm/hP299Ar0W/Q8s6pDle0OzeTaS1+EC0Fc6HKrglCHdO4Waltf8/jo9FQ6BLGk1zPm3y2fK77EAVgefQ/tkKTbLqJKC/+bcigCY3b7Mxs0wPcF5pgIhyOUfhLGD6ljeO6jcdSVRWBMLZm4/M40EHBPcFlm4VMWSdh4K5BZAV85Z3ABZQ6nM6viPiAqVHOay0YGPOZTyls+j9XEBYosZ7GKFbwZ0s9fT5gFunMSa5FTnZahCncvb9CTQeGBRGSwZvnEfs71dWieYU4cfthwf++t34Q1vuECyb4NIx3/8501ozc3hyjddgOUTWdGKRbct22bQageYWFbFiNOFHkwD9ii08gr43VnJn7YrQ/IJ+p6Of/7aL3HVV74rOXF1Z2U6Ul6d+MGsavYnNTd28cYrfw9/9p5zsbI8xeZxlEqaQE7GOrAQqWsZPLK0LAcoMYbw1O4E3WaADWsdDA0bKJcyiOsFgM2Gfcnz40dgPisbI6v49k1P4itfuwF782YIqmqPXr8Sb77i5bj0dWdiYoj2XFmXuKQGm3U8vTvAp/7xexgdHcFfv/9VaBiTSMOsaEcFjs/KtFaCqQei3PC1ccy6I/jm9+8TEPPe338Zljd8JD12tDMTswxwQU5bx7gvtl+8Xa9OoBWN4aafbMVV//oDbHrg0YOWfAada6xhKGtEVHZBfy/CsIWLX/0SfPSDF+KYVT3An4OyGDzGeddc1kHAQoX8FKG4WRQXzjda6Rju35zint9M4t57H8RTz2zFsokRvPVNF+BNrz8dVaOFMDLwxDYP//iV2/BfP7wTvkelsykFTuYviaU6CylGGWaJtrC2OGDQyeHUkzai7JQwM9vCY0/uyAFuiDBKQPvSDGrmKs0C4PIDLgW3C586g7Ey0x1U47IFhgtFztVoizsAbxf9ks+9Ch+MsBn8W94tV3hKVuiz/H3QRlu06i8qGgd/hgzK5jmk80rSrJC8AHKz1pXi/edtig9+0+dxy6Aieak6+VD3LVHgztstZ597PntX5O6ZJbZcBMQuQI4MqGZn9GzOx6ZtHjtslBxQDCwBwLlkJoO8/E0H75fi1+DnO7hOWLzvfAav0hgHh4kRC1Wrhf07n5b9tjHCcWvxRZpgxRGWTVY63CDK8jw5v9QtUb0f2L83iwaxhuGHJSirLGv9oWoZJ514JNatX4nHn9oBz+thqDGGIHClqZYzBsMyYFgOAreLMAwQBgHWr12JZWNV3HnrLfC278bZjgM/TdN7/YDrclWlsX7KcZJsPE4zT6pMicv1BAVQBJ6clxDk0MLXZ8OEAF6eiVPW8GWNb4mHCgFcnt3OtcrRh+OKd78FJ5/6Ijk+RfDH+VnWhYqybaBab8CUuUd2LAZBAL/XFjDEY5SPqdSG5u2D+ajA99Fsd8RJhU24xXWz4+H73/8hvvB3X8DGqIdjTR1jOcDlFicgpJWyf8QROONDH8Bb37igwP3N/U/gT//8E9h790/xCsvC4bnbHNWha3QDzSTB/WvWY8OffAhv+Z3z5zfuM08/hc9+7ir85OeP4rgTj8Mll12E1avG8PNv/xDWd6/BGYaOBjNBCW6TFA4bQnNF7kwS497163Hqhz+IF7/8VNTrC+rXdqePG265A//2+X/F8evGceX73oYzz3zp/Pve++sH8Bd//RnYXg/HjJVwxZ+8F2eetXB/t+di5+S+Qx7Dm7dP4povfhPOL36M1ZqGmQT/Y4D7psv/AOXIw8mvfhWuvfqqzBY4ZTzCLnz5S1/B9295CG988xV477uuEGta3s856q7dk/iP//gmbvqv27E+7GcuabmtNqEQoaw0OFB5mwkAxemESjQaiHGf8RRTmXmeRWokScq5qCeDuqak8U/XEOi2igjP2IFllBGYJvqegdGKjrNsE4+2IzxqxTj91Bdh3fr1uPfeu+W8UqmNAmEZEd1x4EPVsnO5VR6Xhk+vOYX1K8axulHCjT95PN09WxKvH+U1EXd2IG7fh7Lew9DYMoxNjEuThWRxyyCTytzAsgy4zPSU78087AULUyrqZ6ebqI+NYfj487CtPwIvWiGWqakZQHVLqeoFoaanUaRUGStdKApLKsPsmgWMGPSPNixP1qZWqYRGv5fGy5Yn/dlQK9dV0m4lOiwf9sys1CTTAwegeUW+ajY2HWoc4xgm4FRcaDJoy+M1NUtZPi63QNSXbFy6qjEP0jLzTNwl8JbjIgUOomjl6/F/uiHCZANn6idKpWwyn59w6NBLZTZ6ytqAa3/P7asC4EqWeW4pKirhIgedtcb8cyrWUMOeOJ6IArhUTrspPRQyWEz75YalS5RfEnjzmekCljlYJlGqh/247YcmrVkF3uZZ7XLeEuEPV6+ZJbFknFMpWwAUZnHaQ+ICMa+gLVS+HPfKmVqTpYyYPydBrNyQqXGpxiZ8pdMkIRd/r7g8qJynDXWeqUtg2wCM0ENqOdIIy/tEWZyDX1Wi3IUa32dhY8X7MkeMVst02y5rCm091Zyaon/R/GXQhtfUoGrMkqZrMoEqx/QIaZfuEjx32wLVlFPJbI+ZUctc2npH8lX1al1ArVanzY8OVc1VnwSqMwu2uTJP5XYp1LeEtA0PaOY2ybyditsCoBZZtMwGHqov2CEfQmlbQFuxUibgrVUBt49lG1Zj3/bp+efOP+4QNsvzSlvm54qFcn6MLbEezrZxlkNLu2TCUcmRJZQtmwv/zsHuoBJ3Pt+2sEtueQsQOIfBCzA3XGyhXChpBeL6kuOsLK4pcgcssWVOMkBLJ4WeL1A43DcNujMm/Z5k1nJsyv7dzZ7LRg66AQyVMO576B2YSrvdrkKfbkF5FnbRjMjGOh6XZnkenrLBgtnRJcRpD4aqxm7aD8LcYjnf43LL4kXjVHGbOL2yOVbPFPacI1KME/TFGaC45nPpoqCxoSN/bAFgBbpSsZurbw8aD0UJnNse5wct36dQ9w4+/pDqWz6gsEM2OE4MWCgX4+9g/q3Y0GcOBfOPzd+k+E7yMQbzbqU3JFPoyvfwOahk64cM3OZjfT4+LQW4rKlGSR+GVpZrAbjPlYH7XGrapT/gs/27KD4stT0uQJqAq5YAACAASURBVOXzfZ2ljxtU8y69z7OHMRJ2RJn5fC/Z8gpioVynOkero2KaAcFtoMqRlfaNHd0Z1Xoe9smHes9CGfxs9s/FeUFOxvTqXnLS5vMLO+Uxy4YbxZLdWkBcfv7CWpnZVKMGJ+g6ylY19SNXUbFXXKp2RUCdnPRzJS4XU6Ic5EmaBWCeaHUTJctORx0nbQUZtDYbdRX1XRhlBwS6tJmlCrcf9OezcIv3IdBlHq4Uf3QTFR2YY0GZVtVcWGgWajbtvpRY9RZAmfm8VP64qQ43CdAKA/SSSOyiM5BHdQ0L+goE3IXKlhPSQmG7NAt3UMXspzGGCAgWZd+WUIojVA0LM14LY7oFn5Aw8lFlphVteCJXbJIJyQk2CXEbui3KlTloYoVsifw9wESuyOV3jWhRKMDchk5gwuKubqEbBeiE3flcW4LRslUVJU2h3mW2YSlmtx/hajLwPgZc3p6mAnGZ1FwoZwlzB+EtIS4hp0XVcDE4MItVACktDhdUuDotnQeUvHwetw0/W6HgKmDzoRS4hAdlKbQyz/Zg62TuG1xE0ep5qFRBEHqoGswdzqBsob4dBLlTnG4LOKc9dCIAifdzoToVxfL3s+XgHupYpI0yL5y8+64Lm9mbtLVGiqGJCfS7HezxfeztdAXi2kksubYVlWg9MLI1xRCtSQmdxstKtXrKDRlX0dKaupWUmZ+dJLJ/WbaJJIzB44f7bsSslYBmX1YqiwVNQz+MlVZ2FBdJoevB85JIMxK6gilXVOiZ3SLhLcP7/DhJ/DRgWKJKrDi94GXr1O9fcjr27NwsJWsqcKvhLCb7LlzPx4Z1NYTdBJPdSLq2166wMdeM0HVjrLRSTEcK5bCFtlaRhZJFgMBFDvOVnWG0tjwtxQh92TiSA9NZtsNwA/FcM7MksaxMMRulqA1NoFF2FmV2m1RX2jqzImGVOTFfKHppigUSG3GviW4noosLqg0DcWDCtGOEvvwMsuAyKwa++INN2Heghz949QkYsxV2Te+Xk774Ec20sPrIDbj1sf342vcfQNDM1PccJ5hvzcIP910qLx9zm/jOP1yGmh7A5j4QR1JAdSujGB5ZjXY/wXd/9QSuve1RTM/1M5tk2WvY+R7jgjOPwhsuOgsrSj2MlUui3O9NPYmwPYNOK4RbacAolzCKNoaGRqCMGrSxMcx0+uhteQa9mSbGRrkPiUoZpsnCSra3zml1rDzyKLS6Lj579QO4/9EmzNhOarR5Mk1Fqy6usvgz1i2LlmqIenOK2kSO+ff3ZvGWK4/F2Uc10Oy56O2bgjVcg+r1BBLXR0oYGmog1R0k3gzK1XGEkQdz+WrsngG+evOj+M19OxhRgjGdVsKxqH/521ElR7vXZhRhW+jhza89Hleceyyq0SSCXgux5MJUELLAzOI2HSumAwG4JVvDnF7HuqOPx11PT+Mfv3UX+lN9jBJqagbqfA9mkCcJxk0bMSepHOOZv8digsaMdgKZbIHDlpRlSaJGh2pi1RK6TFvWsIZQsFYRW+QSF+Z5Nm4xFhDYMuu2uH1QfUt4y/ucroepwINeLiGxLGZyokOFbBJhttuV7/+dPdvx8Q+fhzPGe2jt2ysqNsK3iRechC//ZBI/vvUJjIa6ZNOOOzXodQfLDAvDqY7ZMMCEXYLm+pgpG9CDEEbPxdRQGW0kuGfXDlx56fG4+EQdYWs/PC+bywwfdRS2zab4+/+4Dzu39NNx21Zl3U5rtLvk8WrYKeE3G414GHOM7sUx7MBTPheYWtbGU7g+FAA3YoYz86BYAOA5K0kQRZ5kOfJ8zCLAvqCN171iNX73oo2wW3vgzUwLFBwerSFwDsOHv/YA7n1wrwBcUzPYSyx+ClSw2rrGYmSeEcvxn5nRXNxGiGkLVk6w8QUTeOelR+LY5aksQsr1MZilCnbsbeHLP3gC37tzK9rdUL4nR0S7pPDeS4/B6885Csn0LlHemkaWn03HAP5N8GBVJxBUV+HrP9uM7//sKfTazIOnHaKZnzdYpKYFKFVsCjR8oyUoVS0sjxKwFMC2AG+DGaz8u8jho69JkU1HM3OOt93YxSknjuKdF52AEX8GB3bsQMyM9Dz4lIWjZpdzrwTVsg4780FE7BqoDjkwq1SWp5KlN772cDw0E+AL/7UJm7e2YBE45zZ3VAdLBl/q43XnHolLTj8M8fZ9iPvTsMoc91KsPuY4/NNPt+L7P98K26hKOjl1FtTtyBinzJTbi9oKFwFsFuCUI2rbKEPv0u1NQJsZoi2ocpeqc7OZGucd4bz61iNWzSEtC84slfE1sizdrN+f+tpSGouN8iC4LUBuAYEJiov1RQFzB22Tl1ox8z5af+q5VTKNKflvgtwFJW5mo1yUUAheM5i/2PqYv7UoX/PRaCm8Lc5wfB0C3OL12bDFbUuFLx8zqMSVz6ZlBStetCTQMlCc/U6FOlfqODkU5mfQVZp2vCltrj+pBXGAt775Ivz5h96I1StqAk8f3hrh7z7zLezc/BA+9L4349LXnglL9xGHPu5/ZB++9JUfodPr4g9+7xycc9phSI0KntmdQI9bWDVGu1GCA6rjx3D3/VP4+89di1//9gFUnGXpeHlVEoR9rUWb97CjLrvkFfjgu87HmhEPphSHLLguc52yRbuj90Xp5ka2NFK5mMC/X3cfKo6Bt19+AvS0i2qtkr0ni8JUBAVAnxKl2IVTAp7eFeETV92Om358j/xObAI75ZQX4u2/+0q8+qxRGGkLfY+nHr4n4DgWKK7xMIZP/+sdmJ3t4q/++EKsrE3D6zalWGA7FTy1OcuF2niEKVbIidHAnu44ploWVoymWDEcAv404M8A9jCS1EDszQm80Kmg4bhqZPbmd246gL/9zA347f2PgLbIY6M1VCs2ooQ5s7OYnmlKQ5lRWQ3DHkXUn0Tg7sNR68fxwfe8Cm+86HjYQZYBLNmbBRRks1+q0KfyJ+6j6mTND1Fq4/YHE3z9e49g967daLV7OPHYw/HH/+t1OP6YMbTZYBWGGC5HKJcVbr8/wN9+7jZs+u0myQI1qmugV9fOq3HZMU8bbDZTUdnM3G1aKk9MjGPf1IyMJXSPCOlyEfNcwbE8z90VG9yi6PwcjfoCB4vuBBaaRFkjh44BlWgqTb044gRkwD55YUZfKFxlLiAg9tDq1qxrPYeTuSJn8eMX7j/UYwsVzyAEXvpeS9cZg1A4uy+rMCw8b/Fnem6AOziaHGJFM6jCnf+bKtoM0GXWykuUuCJty5TEi4CpqG/z5xXbUJSwub1x8XdGeaRwmrX1sbmADZcsAHpZMX0p8C7skblyK5rr5y2UC0icK+BZSBRQVDRJLd6PRAWsVMwWRDdV5kg5wMSQj6l9exB4HhojuVVitnNkvwPXuZLlrOAFks+SFc/ZvCmZgxraba6ZAmnG8GPm6ZWksaE2VMcZJx2Ow49ehyc3T2JuZhpDwyNyXmZzB88PomxMU9hiU5vC7fdQr5dx5LoVePA3v8LOh57ES8sV1KDwKxZn2QTMsYMC8/xzZu1KgswE4opuWs6+GXjOggBkpMl+dfm3II6sOY5N09LMnzl68PuVlq/EyjNOQ33YhqfKsJWfeqqsKoaPfmTjxKPGcN5rXodldc6BADfS8MDDj+Ke22+AlzpwEwcnbZzAqy6+AhP1BUjwxOOP41vX3SD3V/Q+/LSEsubCjUuY2/oo7rr5bhyXuFinG2ATO2ewc7aJqcaQNM4d/YK1OP/9f4gzX3L2vIvAz+74Ff74g3+DSpzg6KQr64ISAtQ9H6vbrtQBtpx2Kt78qb/BcRvWZk09QYybb/0pPvuFb+DCC1+JN7/hVThsxTj8WMctP/0lrnr/R3D+zBReZFko0dVMY3RDBpILJe5kHOOxVWN44XvfinMuuQxDjWEBeW5sYq7TQevAXthOVSBgg/7PAnoyzxP+PblnHx59/Amc/tLz0bB5DBX38W9uET5u8d+PP7UbH//YZ7H1xhtwKm1OU+15ANzFr8P588/uuBeXX/FOaUY6/zWvw7VX/7OoIdkCVwDcr33zJzj2BUfiLz76IZx80nFSF9g3tR93P7gbP7rhVmx55GGMBF0Mha7sazYjrIhM2WvJ45ytmBzvufZnnYJDcq6wTbkmSxT99BBpHLUzJzFR5rJgQaUuQQThGRWYdCczOYdnA4WOFVWFkxILdxyYw5QZ4GVnnwS7Oo4HHn4S1eFVMK261KkIdM0aW/0JcSuoUS0/vQ9JMosTjt2AsZqF63/8BHbP1gECTG8WWn87rJTzbU/OwXR58gk4ZFvkQxQXSjLXMGCZOlx2nmWDj2y3IIgkK375ylUwhtbiGf8EpGUqB6m09WO9a/qxaZVF5beSUXAmTGcojbVIqQ4dUJqoxBF64g6YYohjQ62GUrNJRxmYYYQW+5S6LlSvlVkk57BCGsVy6+NB22NprLdtga1+lKjEKgG5c0+m0vVkzSY5uYyLISA1TbExHjiDZop/Ahque0xTTjSc6wVhrCy7JLa/8xm1yubMWerDbLA0Ead9eugTtnqtzCGAFsZU4uZKV1oDc/yU7EajhNiuQYsCUeJafoe/eepU8iZ+TU9Dv686jDil3W65hopKUt0up3zNJPQkdJnOcoTF8l5U8IqKMD9PDNbNB/Irs++cgdysuYi2yqUMIBWAWaCqL5+XTgq0kuXvxnVNOzenFyDGwbpDIEvJOS2tcyUu1bclju5Zo3lEQEt1bW6TTEcsyzLptpZ6ylJyv5tBnLQ8hDoCRo9BrJaLKYMod/NNlr+vGrYIWNPE6CvNrabSiVLRlZEuky4KHpypmzdQmTpUxUBa7UJFtKjuZnC2gLSWC8xqSBwful5HWulB9RtAoyWwcB6s0sqYIoniElOVHyOepTMYc0iZF9vI8mspGKTSlm6MtSqSXh8pHb9tET+C/uh6tYq4sEdut0URO29vnCtt51W4h8q5XZqBeyh75SIXt5w1EMwD20NMoZbeJJbEOcSVPcfQsgxb/r75uZpKXLGE5uMIeQfhbgF7B2yWBQZTjSsHWWZ3rFXpUrag8pX7xRKazXAxmHOmSk72/iUDScdH4vVgTIxmzwtjxE3SdRNpwGzi3EbZtJB6njwXoQ/llGFUbIwFLvqzMxnA9ZriRsD1RULFLVfbuTixgKGijrccVBClbOaQqpvbOcgy+SDVa/5aCY99v5ll2ha2x2ykCLoyJ5Xb6fpkZk4CzL2lPxcVtfN5ttKIksFbqSlQMLbInvngDSqQNlfXFxm/xaNo5cxm4uKySFGbjx/zWbWJL9CVF45pxfMW5eXm9xeNNnQSoG199oEXQO9840jxxosslDPrZLFKo2MCm5sHFLgFvB38pmpVZXnaH8jAHVSKPo99/FkfUpwX+YAC8jzffNv/m/d9Nhj6fG2UC2jL9yxySglwKzbtMxUqpiEAVzPqiMIWdvVm/8cAt/hehSpXBoUlS5zsM2T2O2I/MtCJU+T51tg9RwUcB7U0FbVwcUYetGSmVXHVqrFIF1paYtKut8iLI8C1eBI1bWhhpsRN3RZUiWENHQm15zWVuZTcE+Lqup7SlpeFXWtsRFS4XEQlUYQ2BQhxjG7QlwNsEBZTYcoJFxUTLC7ZKsVsFGGYqi4FUCXMDNVCGczfhZ+VJzeqeNtxhFYUifKU34/wtVjOEmgTYFN5S1DTjSOUZGGX/TZ8bAFuC/UtwS7VzATcFcm+W1Df8renhTCXYxymy8wsldSAGAHVKPlyjzbJQ5yQszieQmDpbJpB927kY4V0kCjQrMUitI2Ye5kBcypp+aZ66IlSvM3BZNCW2K6J5bGoYFiwz9+HwJcDGjNbaPhCwCu21XnRhOpYLkRpuEiFaqG8HVTgRvy9uI+xcEY4H0fwdGP+mpP0LrLfgBC3TuA7sAgvVLtOzE+QosjBLRS4cexjSDNE3VsvMt3mS0ILRzbzb6fjBI5VQj2JZBE1GYZo6Nk2oSqXVsrFbbNxBNNyMIIUcykwxnwvgtwownKjKMJzQZY97+B+xYX3XmqjvFazMKunGE00zGgJqhMTMEwD7dk5PMYJdpxiTmfirYJRr6q456YVr690JMqq1OUYkAtzIt2ecg0r5dBNdR2V8bWxkhb0ozR0Y5ls04Ld54nZ0OUk7dklpYUs4yYpQZlvlVS/31eGbQtcpq2hSzsizUzDNFbdOEk0K9KMmo1ly0q44Kx1OP/4I6RoMUPQE7gYqY2jHHew3/UQHZjDyuWjmE5SeHECXbpvI0xYBDspSsEcmqoik3gu+HnyHCtZSDtTMMvD2O8lcPdOQR8fkwlZvH9KJloJP1u7l2UvKWB81ETb0xBVhwTsIljs2T++vIxueUQUNIrNJSqBmxhQM9PQyw6SXg+VZQSdnGCzEYPZdKE8VjctrJ5YhSebGr71o3vxtvOOxpnHT2DrfQ9J8wJzI1upKSBythPiz75yB1p7+ygZFqhM1DUjU+CK1Vh2ebA3jes+c4lYKNMKK9o/hahUxgmnnYhHnpnD1257HHdu2obYk15JAcRsGGDJa6hu41PvfDnOftEK+G0fOycn0ds9CWukjrjnYsgK0G1HqFZ1VIcqaKxdhal+HT95aC/OOvVIHFObxZO/eZKjIrq9DNyMjpiwq1TBaeCPdCCuYv3R69HuB/jktx/G44/PoqbZKe1pHcOUJohqFKjYdNJUM1LN67AjTlmmiTtbU/i7D70Sa8aA1pYtSMMIo0MKdu5IR4haTjz0tRKGHR2VZUeLbfOvn5rE9bc/iqm9LYwpE7WEgJiNN4bsszznyGI+N+PrRTGecbt4zQVr8aaLT8GKxgjmNj+IvTv2Iqw1KL8SZbER+5JbRIW1qac44rTjcMujPdzwsyfQneoDbowKdAyxIcmwMSzNQwQkXCwlXFjK8eVYlhTHMuGAwnIWYFKFpqZopQXNdTHkVDDC/doLRX1LgEtV7eDFHx2B0eszOEdgrTRRVEtg/m1EBUUQwS3bomqwuy66JRMerY2bc+hxv9Q17Jqbw23dA/jwu1+O08Za2PHMDti2Qr2qY+SI0/DvP9+J23/yOOxuhAnHkaztCaeCMhdwXoCgYqMWJHBdX86xneEy9J6PnpbCDSP8Yu9uvO3Kk3HO2hBpfzazBNaA5cedhF/vjPC5r9+N2Z1dNCwnZTNJ2SihpDNGwRA1LmGcRztpQ5eiC7cd4wjopkFVroxBBEhhoBLaLefFwGJW4sYB81DBMZ3Wfszz3uU2cc456/COi07BcGcn2q29aLd9DA2PwhxZjb/81m9xzwDANTRDmaJeFF0WDM0U3sUir6SBJgn6iSYWwxe/4nD8/muOxbLhCLPbNyPqtDA07MBxTBjDqxHoy/D579yPb/34UXR6VLjGuOhlR+F9l5wMfWonpnYzGS1TtFJ1S+AzMe5gdMVK9O0J/OiBSVx96yOYngrkt2BRzZJYAypZDIGpBDLMmCPQKVBlMUdbAIUEb2LxK2pQPo7/m5oeawhUQFcgSdcNZTxlPl2a9DEX9/CHlxyPc0+awN4nt6A3NYdaWYcXJHBsDQZznkuZAqjvZdum4gDLjzoSem1YCs6VkiWOBg9um8LVtz+Kp7e2UNKd+eOBcw5u61o1wXsuPRFHGC5mdk0KFC5ZnDNoWP2CDfjKnVvxw1/uRMmowGD+KEE23UwYpsDfBanycks8M9XSUJlicdyVJGQFU9ligVyAVLYE0NqX9sg8T2YAljm2DHDItA78/QhUaZxM030/j1QgqOUW4L/tNFKeKImzXFzqk0q0Dlaa/F2obAvLZCp0M8PoBYUuPycfL/uzdLNnOmqWuQl5s+oi174qiZWZRoS1hEa0esgt4wqrZAJVuS3l3rIYuBLAEjZR0XsoRCVxWdJoqOYBcfZa0v910FMKoJtoVkKIO9/Nw2JGEmt8Ht+veD2CYNo3U00cxb6apvrWn1bMf/3YX74F73zL+QLVaPv51W//Ep/+/DXYt2c3Lrn8CnzkA6/Hcas6SLxptL0KvvjNezHX7uAPrjwXh68dw/6pHvpuipWjCRxHR8/T4HY70nRx/c2P4UtfvRH79uxCzR5Hw1mZhGmoOv3d6IVtdd7LX4w/e++r8MKjK6JCi6MQqV6F62vodlqoWAEadlfYkTm0Gs9MhnjwiSZeuKGGDWsyFbLFuU/AOpQGp2LLeqI10xMIW6ma2PRYD5/8l9vxk5/fg8ZQFRe+4gz84VtfgeOOpIPCbrFE7vom/JjtB5HktLIoF5oT+MI37samTc/gw3/8Bpx/2hAMfydSzcFsz8Ev7ptCvarhnJPrgD+Lft+HG5fhlB2UmVeeBtCCA4h8dntXEKg6vECHrfXhqLaAXC+tIC4fjmtueAxX/dstGB0bwotPOxavPu8YHHPUKLq+jf+87lf4yn/eJBDXMCqwKmsQM/u7s00W7Weedgze/Y4LcdYJoxh1ejD0TBnMiPdWq4V9swm27Ghh9bjCWcewQbCPbkCrygYaE0cg1hv49abN0KMDOPvM9bj30Tlcd8PDqNeHcfn563Diuj568SiuuXkX/uEL12PHngMwnOUwa0eISmV+rUpwy6YpQ0GjqkgK0FkRJabCK2ZTCKcrgeThFsBuEJYuthlestvPw7mFs7OlGTHxCEMMFuyWs4bC7DL4GhT/5BBy/pMtvj8TMh4cFbGgkj34vkWThYF/HAyBDwbDC7C3gNmFGncxJB58j3nb6md54wx2Zurmg3+DZ1HfLrVWXvTaudo5V2fMZwtSvTQIgAlhChvjQShPxbZSKQtOschXM3hbXNgMTkUP4VJhqTyvss1VGdKWMthgPwDY5y3iqPYVkEtjiCWZhKJmyLJyWcRXtAoNWHQOpemBijB5j6xdbZGFtOQYin05P7EQKmhURkgHAVVKtPMsA6LCMOTcfOLxa3DWWSfjmWe2YeuWHSg5TmYdnkTiTmOxAK1nDZk813j9Dkq2iQ0v2Iip3Vtxx49uxPGmhY2Ggfv9EPvDCON0XMkiJVJZl6RQrHNk8lu+SmbDLLY/bIfjaSGfp5E5yblMIniyuAg2ePOh0myUQmotrC2wFuKmQEdXcC0D3YjZ1roobjteiFPOOgOf+Ns/wfo1I1Bw0e0ZuPrb38cnP/kv0tTPE9zpZ5+Fz332ozhi3cos6gIafnjjHXjr2z8oMU0NPZZ1j8ALOi+4sURBDbOhkRBWKRzgGvSkY/Cq974LblLGmuEUR2w8AauX12WOpIxh7NuzE7/69cNyv6P15bqWTGLzvZvw5H/ehOGRYVSvvAwf/Yv3SHMQx8stW/fg05++CrunY3zunz6BjWtqSOmIoFnYt2cbvvXv1+HOL16HyzXgWMOch7bk2wXMnUlS7IsjbFs1jHV/8HqcesHFUHqE+tjhmKhSYdibV88UVogagUfiiqJmrgPs2d/EcUevRJp0obQGwqAFn/mj2jCQulBxF6kxPv/301vn8MmPfwL33fIzXGCXZYZzYMPRuPIvP4SVq1cecjSolA0ctroBhwrUxEMUtfDj2+/FW37vz6FFPbzs1Rfhmm99FnHUBVQNe/bsFQXuN7/xY4yVTJxx0YX4wAfejh179+MXt9+MO+7egvrQEMYmJjC3awf6Dz0gcTPiTE6VrZ6tmQPWoZlzmyRK51paoCdV4Qp+otIk0pNUS5SuKy2lMjRvHIk0DYxbY/Q114CJ5si+I1bjtgGavnqhwil9C5VwGre29qB+2Bhe88a3Y+cBD7t27kN1bFTcceLIRqQliOIYIaFE3IdFNWHSRdk08NKXvwhzTQ/X3vk03JYDBFQ3dpBObUeMKaQutwuPdw4JIRQhI+dI7BYjKLNLMialyoGKOnnPFAGaBVUbRZpwPjGCZGICCW1h6R3j1aGqOuBEUElFckGd1EhqNSTN6VA3vSnVlhiyBBQCBJqGehgilnkd3zZF24sQEbZEAXSvPZ9bK+P9gPUxn8Pa0OCOUYDceYtlGUcya+LCPUEz7JSNgNnzcpv7XE1GjO7UhtP5187hr+RUFoowaR7M7I+1wAXsSpbpmmqKtsOExAJwOP5EgYzVVN8KvC2yYfMcR4KipNwQF7ga77YcmI6lkjiB3+kmkd9XhMyZRXIpMyLgfhN6mVMGa5edWXHloHKPICWNXCgCKJ6j5t8vXgC1A64Ri0+DGjTLEUdIgttExvsC4vIcx6zckvju9JSlaI+slSuyDzEcTUJd3L7sjxqhFq2Vc+emqm4m/STURFjAmqvfQ1qqwkGcerqtKppK+1GcQVy5r4aylqZeqil5Di+cQojVcn7e5zHDnGk6QhCgBj2ooJzCSRV6eqppdaUqJtJOwNOWNBKoKr0hU6AUQ1sGJLsU0qEWVIuQtgd4ZaR2C6qfWRqznTazRw4QtwkGtQzcisqa64ksTzftG1BOkEHYAtIS+FbqSPYki5W2dhnptAE1ESP1TCT+VDaTYzwdmx4KeFtk2S6Bs4tUtYtgbke2R7ZbZ/bKxuhI9s/CMjkIMoBc2CPnO4DYIhcwdultAzm02QelXXGuwOV1YamcZ9XKPHWRSjYVZe1B1svF41lL9F1obGrha1dLSLoetDpjGrKIiLjpLjyG4yczdN1wwVrZKUNvVESFy3GUEJewlnVURYGHV+S7KmhOoSYF6iQrblexVs11lUaOwN+LfIFrabqk6brULdjEKRbKjIYpfiMe24cSRkpDk5Jxh8c4gSshLGEpc9fZiEvwKk1ufg8hnX8IbfNM7GIOKq5CzmiereuIyIpj0+LLYnvmg06UBTymIrdQ7hbNHDL0L8DbYt/hYF9k1y582TxqZEn2dra7ZQ5S8+rbwjI+f/2igWVRzu4SNe5gBq5WjFEclwlxc7hbWCiHYgGw5FeoDq1PNXd63t6XIzwHrcK+eClgPOgVnuWGQeVu8RpLYeuhMnCf7+sXj3s2gEsbZSo2/zuQW0Bb2SADCtyKNSp2mSXTEoDrp1aUxF1zyuvgf6rAPdR3Kz7fsYMl0wAAIABJREFUYJGQj+PvJ1kmuf3S4Bm7yMVdqsLl82inTLWSQEnmjVnVtKJSsXvlweVQJeb3wRxcqqnKppH22RJOi+c4REy4w+3fn81sNZMIGm204gBOqZyOOmVR4hp5Lq45VBNbZapwbc9Ne2HMk4/q05YyX2gTwsIop2nUV1TaEAyWkEikAJWrXJYVELfKyUoOOrvMckhTsRhmZkk7itClSpgnaQHuC4B2MCe4sFEmBCSoLdS5hQir+M0Jd4+0SwKAB+2TnaiPZqoE0NKouKw0TId9DOs22nnuEY+RGrsNjZLYG/OzzES+qHapgi2ey2xZm1A3t1gWq43IFyhK4MvBiyCWi0BeCgtjAtCGlik8hzgpMmxYsY82dNTSGC0ohHnhogC5g/vXjGYKxKUSlxbDPmEt7bVpc5IDW9omE+bymou0wWsuGwlpZTE4AJf5+fjZCH4LG2W+bzW3g15m2JiNQzi6JTbQ/P04DczSdhdfxu2ydOT6oY/DqB5TSnJvqabdJ2A2U1ntjyKMEM5zAa/paHo9rDR0AcDLCS4knmIB+DIblyXdZwO5jXIFndxGuet7cnLgbaGX2dssGxuDKtmyANnabGK3Fyf7PT9TeA5c+NtVLJvF7iyfqNfWWkamvuVxmOiaNCk0tEjTlw+hOxPIWYhq3BnPg1F1tKDvJSyyesyxtE0V9900CsK0Eyd05El7Uaz8OEmDJFD9JE3saqpFZohjX7AcrznvdLz4mAkYcRPTk010PVqBAc3eHCqlqiibfXadVodlAjzXnYOeUn0xjC67/iJXQG070RGmCqNGgtkgRjWcg6eV0JucIanMuruCAPrE2PzfMkZNjOHAjhnUzKwjnO9trRhHyklfDm/pAi1NQYaCMTEmfohJswWtUsFoKcB2rwKb9RJaGDcaWLeOKtEEcS/AfsalzczCHB9GfXgVZtohntg7i5ccuwrrljto79qJsO9idzeEgx7qy46Ep1Xwzz+4H3fcsxVmqAvoLNMiVTpGM3sKSfKJI2xOOvjqxy7EEdhDpx24vQ6m5gKsPf50vO2fbsdjT+1nnmheQJKSj/w/Mmzhyte8EBcctxrd9gH4+yahgkAyLEeGDfScYXjTLbACbTgWJo46Ribn/3rzw/jxPU/juA3L8NG3nw7rwD7s2zaZTZLyfGF9bBxayUZ04ABmD/TEWvXok47HjsDEV3/0ELY8Mws71dOybqPBfTwKVWqXU82w0moSKStJlGkZuGVmD/7ufedj7TIN7a1bEFsOVL+HuO8xtgialakNLNNCde2RuHd7GzfdtRlTcz5Ga3VoXgij66JERatpoEZlYm5x3Pdc6IYBL43BNPXdoY8dgYeLLz4Bbzj3OHS3P4n27IyofUyNBSqFek1HtzQEb6aLYSfC2OEbUW0sw95mEz9+aD/u/PV2zO1uwYmUWAw3aGESJxgu2YhlIUhVJO28MtcFjqlU3I8w04oKYaoedCp0dSyjkrLsoOoGsAYyfhM2AuSq2+Gxw9OO31Rzur8I2jIjt9x1JSs3ZK5u10PPsbhWAvUknSTEbLMtObibm9Nornbw1stPxapkJ3Zv3YV+N8VQQ8faE0/DF3+yDXf9ajMqfRa3DFiWjTGHxXobQ2AGchYewLHI9330Kjb0Hq2LAuytWLhl53Z89H2n45yVEbzZGVHM04507ckn445nPHzpW79Bc7KHEdtC2XJSql6HuW0VLZoJIAWAp5wAE2FlzVvZONxNWQTJin1inU+IzcagMFA8VghdfLCxmlaItACmnaiOfUEPLzl7Dd5x0amo7J7ErvYMnHqAsWoVgT2Gv7r6Pvz2IR43NpuyUlunkpMFIG4bAmVdUWigpbHY2yZpJAvY/d4c/uiNJ+NNpztwZ/dhcrIP29JEtV1cqss3IimP4ss3Pojv/PxJOJbCX7/tHJx/ZIodT23F7GxmS1NcLKeMFauXwxhbjRvu34Vv3vQQDkx5hMjQRW2ri+ODWAmKkoCRAiyhZR0phH2iNVVsFuI34FllMbilnwX7kE1FoJxBXz5KwC6LXWy8gS8gtxt56ZmnjqvfPX8DzOYsgpk9osajSqRe0bH8qCPgGhV0+z78IIIfRuj1O5hsB+jTqTgrLWDL3hYefHwv5uZ8ga/8ZAIpGTPKxYqR4NJzj8Rlp61Bf/sueM1pBFROhCmWHb0a5ugQ/uWGx3HXAzPQDDbPMSKiJN9QxkdmmsnrgpbaqaKFsgBpRi0x7TxbTLFEx1IS28aMVEt9RdgaKj9X2A7elrKmlyYDcDdWXbCpjTC4lOpsTMrhMHOJZc6R5+QWKtoi73ZQlctfpYCzC+A2K4DHAuGz7Uj7ZEJj3sZ/ixI3h7p8H3G3SEKtyOYtwK1A0nyiUyhhi3VCNhtgUwIVsIukZvP/yNS2YkcnWbvF4xYrfpkfv8CABSaXhqLULMsPrSJX08M+ff0QxaE+mNVb2C33/Gk11xMLY3XRq1+GP3v/ZTjxqMwSd99cCR//zNX4xjU3ySdevXwYH/nw23DlpS+EN7sV/Z6H/d0ynPo4RkstmIqFbxN+oFCtEhoq7DygY/PODn56xz249Sf3SKGac2BbL6NkDrHwldJG2QvmYJVqeOfbLsEH3n4axusuumEFWyYT3PXrpzHX7OGCl6zF8UeW4QcxnGoDT2xtiVXniRtqAmi5D3bbXfhBgnqjImhjx84DaE03MdIoozHewL5WCV/4j5/ip3duwiWvPQvvfOOpWDWcot93YSWZbXKkqnBMD0bcgZ86aMbLcP1tO/FvV/9c8nivfP0r8XuvPwujZU8gym8emcXktMLZp61E3WbxpAUj2AtQpc45Q9iCsmswkg7aXR+xOYZyYyV6Xgzf7WNIn0NJtWBVRwF7BD+4fQue3hnh0ktehg3rTPjtvZjduwvVigXfWo8vXn0/vvL1m9DudGE6K2FUViHu70Ho7hPguGKigVeedwbOfumLMFzNINTkAR9333MfHnhoM844/UR84G0nY32NNtAu9FIFWp4PJ+2fpgNFVxW/is9+4zF8+l9uxLIVq/An774A77lsuVhE37+tgk988U7cctsvRAVsVtdlhdCB2TodDNj0yAIM8zYzpWGGlzIVbjZ/WQClxUx/8Xx5AVIeqt1hyeLgoH8WoLbIjM1WzFIwziQd+TMKyFlYFS/+DP/du/z/ef+h8nSLz3OwsnjAuv+51Lcysi21VM7tiQs7uMFricDIOzIL++R8nMuuNDln8NqI/NjQkHiaZYo9ZV5jyBQHkRTy5bIo61ZaZwREZ0HeBWCVimv2+EV2ywtQOL9zySbKwLZEd1DNwd0g6okCOFOqHgznWdWg71iYfZCszpGrt7LsZ57UWEjN4hQM08Ka1aM45ZSNsr89/fQOeUjEOZLnCVA1bRYiNdSGhlEql+H6vqjQNh61GuHcbtzyo5sw2vFxilnBM4mLrVGECc6LNDbksHeImqQcrGQ8HJoWi6JRYK6SJqWMwAwocAXcilubEvcoxoDk6QuytudpSQqxkvnJc3Uiv4gYNEsjNzCrm1h29tn4xN9+AOvXjIonhNv1cd011+GTn/gGVrMBXzOw8ryX43P/8BdYv2YMSdKCUiX86OZNeOtb34+RoImTTVtyZnlOp+0u1a2c3zL7lr8Rt+5eZSJ97avwja99ZvF2lMImAU0JKeVb+mLr63arg29e/QP8w0c/i7Pp0vKx9+Kl57wSaeoiCA3cfOut+Miffwl6mODyN1yEP/3IH6JK1RmhqSrjnt/8Gn//katw5OOP4NWmJVbKnPuxGZ51h91Kw2ytjg5r5/un8HCtht6G43DYkWvwxndcjiPWH4ZqJfMN4esFYQ99z0ESsmHAhdKoKqXaekTuT5Me2q0+HnzgN9jTzOIKDOXDRh+9dHj+76d2efje9f+FziP340zTlpzfHUmCp1IN+wyCFQtDo0Nwex76zY5s2+NOfyG+/C//G+sOW4407aPbM3HNd27CR//s71FJQpz0ivNwzbc+j4RNs3Ef+6f6uPaaa3HDzb+WxvS161bjwleeIrmj1RUnYPm4g+XjVUxP9XH9tdfjB9fchHE/kkZP/h9xNsaAiLwRk+M9TW7DlEFSUjGGinUYEZvsaJXF2C+NRUwg0aUxUnITTR0+1ew8jySy7yNkOkfIdUEELYhwbNJCELXwC5Vi4+ln4eyL34zHdrTQnp5CuVaTfPcu461YP9FS+L0mrIiRC1S8mhgZLuG4Fx6Fhx7aj7u3TaNPThTMyvZIw1mgRVjRlPmNCkuk90CZck9GBpCmsnieAH0luZLSaMqAXqciFqKpVYdymM3JYn8JGm1pFdWrBjSnDq0UoxSZyfCwiiNp1FM4MNc3jNYcSiltpWM4ASFMBLfvpz0BlUBJQ9onG8vz7CWXUiyMSTjtLMbKtlOBtB6DSTI3gQVr5QLKZoBTgBLHQLvOYzGtWlrU9JNsMM1BKueGMp4veu0+WxIXMhfpEEeQWzgYFOeCopGI516Ou1TCFuM9XXyWZN/yPTJbambEWlBODcOOldgVStmz4hGb7Px2e+GEzfVqlK0/XU8CkKUGYVlWumDV7GZOD6LkK0mzosRYUL02CGkGrU/z85hccfzn4+dPtMzhLAugktxJnss446GdrG4iro5IxqhVs1GN6FRYYhM9ZkPGavTyrI9sLWaFTmrXIrhxpNhUm7ldZDCQOdAqcOmYmXZ4ECQ6PfKh6yU4qZd2aLGS/TDZ83gu5jkhh5UE5FqvisTqIlUR0FYZxHUHrstK6QHz28vMj0E6PDefPUs1ruaPQg2z8SBAPNdlko7YCs9D2gLWzkPbEAnPd1TOim0yN0mWQ8tVlj62kDUrX5NW6dy/SqV5yCuAlc59zKQl7M0VssbISJZ3u0RpKwrcAcvkuNOR2iHzb+cfn+fbyntKrm2utu1kYJnPWWSXnO9vYnu8RFE7b5XM3NqOuwjKytfNbZELtW1MIDsIYykWqduQjNxDXQ8AX+H6VMzydQkywwBaleMMa3NU42c5uGKHXKlkrod8TYLdflfgtz6a2XXzuwgwjhIkboCENdjiUjRJJhl8lwYWz0UVQerLvhdLg6yKfUTVCVD5TuV5JzWU0ZuVMYjHQ3YdH6S8nT90xMKY+3VHxknO+yyEMFUscyKuHzJuQ9FAhCAIpc4hFses0RbAl7bHA3m2ZcfJcmuf5VJ8vvm7Dwlvade8EDez9KUE3BaWycWdsrbg+Z7RINm1jLcDqv5B4Esl/6JL4XTKcbF4zlI1LkWUedTIPMAtMrqfD8AtMnAJDMWmJb8uRtH/LyyUi9c+VF7toTJwn21DHer2QwHcQWhbgNxn3fj50k+WxwJMtdxCmRl87MyphLYWS93FC13tgN9FS+w6l3YE/N986oMfO2ivXBSIBt+D9/O/pSpcKY4SzOXQdvCVaaPsGJZk4Va4mM/s4hSBKgurtMUtgC3tffm3zozVXI3Lzi9R4+Ygt2RXUC6Vk8waCixciRpXY2i4NEgTWumgN3rQbyn2OBBs8UK1DIE4YWwAC0GSKXGXQlzaKTtJLJ/BZVYAu0aZEcsiMm2Hc0hNmLZUUTsIageVt4U6181taAczhVcz//Y5AC63csyiSOiix88f9lA2yqiZtFWipSgThl0wRYt9TgSVVNUWf9NiuU7gKVkS2e0cRqpIsS/yRQHEKYIbh5JFSThaKGQ5ObbtIZSSGCNScgT6hgMn9gQw066Zv0txjA4eq1TXsuOWEHc7LYZNSxYqRd4tASynCIWFMhd1UrDldmX3T26bzO1HuFvYJxePLxS4xf5GJW6YRCgxRwspRqkwzjNwPaXL912qiqUKtxnHAmdpu8zfrgCxfCwXgJNRhHFdx94oy/6tWY7kI/NY5d/cdo00xkwUYoVBUxcI2KFylyD32WyVCxWuzeOGiqE4xiqYmNUTLOOAPVxHSBWqUtjU6qS72r3UZ6g8AZCskBVqoa9oq1wLfa1r2kkpClVAayCNvyBErVv3AzRUpPSxGtx+nNqNkupPe8lcz4Xp91XfdhCKxxC7pBOewFXY66d9XVNu31W9wIXHyneNtC3GG16xEa84aTWGGxYqlSFs37Yfe/fsxFhJxxzVEAImWFgLUSs30PO6OKwCzIW0TlVYUTIw7cYIVYrRtIWOVoHjLJfO8WZnmhoQ6apthHOY2d+TIipfKyaQFUvVrLObQLbo5+RtrS6tj1PUKsxKVXI/i3pBx0A/CVCuKFGZ8TZz+TjCuRZQq2NZyUNnto94iEXPBeUHbZq1sVGsHRvB8OoG9sxo+P6vtuKVJ6/FYasAb3IKcXu/5DSRlVqrVmHV+jX4xm1P4tobH0fcTeDodmJpmiZ535qZlnRNGYSl1ID5Hdjra/jgm87AmLsVqdfC1IEAybLlaIyvxIe//Ats29YSG1qOw/zOxBiVmok/fcPxOHbVOPY8/gxasy3JkrX0FAemfVGl8Hfg451qGRNHr4LmDOPbv9iMX/2Gat4EvTjEla85AldecCp2Pf40wuYBdLqhPKeMkujaOrErAeF8rUbNwMoNR2Nar+DbP30CDzyyF5VIQ01R5ZYonWoBpcMy9LTGqZBKsak3hw+9/UxsXF+Bv38fmge6KJd0UfbxurxqAolhwC43cPOmHbjhZ0/CMqsYLWUNCUkQQesHKPuxKOqjlCoDUwpFbhRIQbfJBRdLGo6BZinF+99wBpbXfPTdrih2MDuL4XIstsn7pwJRRPL7EOiOjRgCI+srj4NVG8Eje5qiKNy+bRpaJ0aN0S7MMFM6dE7KJSOCwIAAVxNwS+P9xNQxXKlDjyIucKUBwzJ0DHU8lPq+gKBi5ufWK6jFOjTPRbtqSS4uHzMIbWPDEGjL22wvgE9FJHlK18NMyUSXqnE/EKeHX+7dhfVnrcJF52yAt/1ptPbvR9I30FUpjjvzhfh/v/sAdjw2hcNsR2yuh2wHWhhJ04ejaSizqzsK0CyZCIMIZT9AJ6KdcIqZNMGm3gw++v+8Emcta8Nt7pk/tU9sfCG+csde/ODmx2H2QpR1C9VqNW1ohjISLS3plihwfTocMCOZQFEzZLt2qaIm8HZKSmfhnRP6NKH1dMqxl+MbFwoEuZysUlkVxrHqs3EnTbCn38Q5567BW15xLILdW7B9826Ulo3i8NWj8DUT//vah/DQY3MSQ6BrZmotAbgsQeZlSPRiTRmKKVoR9riz6t2/czwuPqGM9t69aDfZWJNZ/mZ5ddlWXH7EUSiPr8BVP7wP65ZbuPC0jZjevA1ze/eJY1tRVyC8XbXxGAR2DT/6zWZcRxv0KS87H+RjpKGxeSublPM/i9mcxKHMcpOzkQaCWea6UW3KTzAIajnGW5oW6whUKF3TurJUSG2K4nMyBS7PFIV7CC0bfHXZuevVhacfAa0zBb3kwDWqmGn1seVAG5uensL+uT4m9zWxZ7ola3davxcaVo7tLHyZhJysP+dFnKwgnoh47oQNY3jzeRuxLJrB9Ob98KIYfhqJ1erRJx+Px7s6vvi9+/Hktg5KVFJpVkprOyba0jdE5iACrqmW1uGmHsuq0CVdO/skhKVU2lJ5SzjLwctjoyBSVNghTwBM1U8eNSHp2Wy4U+zvFX1yNkjyPM8ud8nZXXgMF39MS+bnoJEV3VsKQEslLi2Zi/gP6uT5fjzWOWcq7JcLpS+fy21XqH9jzUwCGWWz98+aCTKLfs50CrBbXHPuQ9VrqMzUSAItM6zkLEfxXEJXGqGvg6goA7RMKKSqm1NmLRWl7CGUt1k9IaHttqiCCXvTUkOcCAmXdd2WUSyJ+lrqdQwer5l+XaUWU8EYq9HfrTXdvRpVVR9+/5V4/zteDFtjtvcobr1zGz71+evw4CNPzI8hF116Of70f52Po8bbGUgtmYjpdjOzF+VqGVZ1uRwLVFU+9HQL373xftxy+90Cbg914bqR+yM/S5LGOPWkY/H+d74aZ79oJR54fAaf/8ptuPOu3+Li156L977zMhy5zIOBriht2XHts3CaL3w03YLb6uGRLW00JoaxYW0DX/76zwXuvuXyE0ClRhxZuPHHj6CXlvDaV56IYbuJOGD0C4tnmTWslTblNfkYozSEn983h8986TY88WSWP71yWQOvv/R8nHvuSzA8ZOFXv/w1Ko6JN192AoLWbsTdfWJVHGgNWPGcgOFAH4av15kVDWhVbNkT4Nrv3Yf1Kyy8+bXr4c1th2HXoNuOzB0NZtHxWIiaiGhXpvN8paCqK3H/9io+/eVf4JbbfwnTGoFZWyvNNGF/N6KgKeuBZ7ucd84Z+Kv3nodTD+8CwZyME6lZY4VPAJaBvowHmlnGjtYEPvlv980D/Pe94xx8/H2nyWfaMjeBT/37g7j6uhthmjWYtFC2R+eBlkgC01isk2XsFmUV8RfnwlwvKFF5D14KELlgN1wcGZl98GIV6fMDrAfn12bj3YJlc6FyzdblC/bFz19d+/xW8P/TlvbnfvUFZe9//yme3Zp6ANQeEuoOuJCICq1YkfHYyyF4YbM8b5mcrXXm7Sm5PyzKwM2aaqVAZThslExplRnHkRKoKgVoFuHzv7Ots/j1pL6w2K0nexj5Km1lqVzmNddeuZVz8TOJOpefPdsnabGO2JdRnHun+C6Ile3AZR40CyWVsYJKXoG4uT2ojPB0pzBtrF0zhpe/+FgM1Sp48KndaLfa0hDKhk823sl+yHNiycHYxDIpUNK2fnx0SGyF77j1FsR7DuAlJUearu8O6ThF5xie2zMVFzG2tBGJDbhMwbiDZ979orzNYqfkmM4aghYpcfkEEW7I7VmjmcQSEPAK5OW4rGDxlCJOQtlnJtGZ0QyMv+RF+NTfvAPLDztMjh2328L11/1YAO4qWh1qBg479wz882feg+WHrZm3jvvRTXfhbe/4KMaCJs4wbYlbycy0s/+5oiPEdQmZAewh7HrNufj6V//yWXf0Q1Vqe602rrnmZvzVJ67FBS8/GZ//5LswtoLnqBSbn9mBz3z+Gtz2vTuwPurhsMNX4dI/eTted8UF8+rxmWaIb153F67/5OfxO34bJzPyJ8f7k0ixadVKjP3OZVg5XMcdX7gKaw60MEZ3njUT0F51GlYesQ6vft2LYdX4nsCefV3c9rOHsX/HYwLFbcvEsSduwMvPf7HcHwUefvp/iHsPaEnu8sz7qVydb76TR5oZjfIoo4gCiuRksvcDLBFsMmbXsN41aW1jvICNDZgsYEmSiUIoIiGUNQqDskaj0eRwY+fqyt953n9V356rGYKP9/v6nDl9p0N1dXWF///9vc/z3HwP3vvhr2FutiEs09YSiRHqtEOYlo6CY0DzPCwxeljqJZg0dIxJIAUwrwH7yiWMn3Yszn/lC7Dp3kdwy/dugB4EGD//DHz3638Jp0qXQKDX7eDG636DT/zj1XBdG6edegw+/an3ZBm4QK/TwdSevdAtHbXhEqzSJKGsnLvJlWRskdDu28PNN96OT/7tDzDudySeiOd8xtbQcJpxYhwj0h6BOwBbFwPhTBnIjTToic6ymBob0klNdkp1rpEsZd5TehnwIEmh+T6MiOrwFK0wxkjUw5llEw/pFp4ujeDki87BkRvOxiOP7IAdMy/RQTdIMLdvL8Ttl26hjFwadVGqDNERBuvXrMb6pTXccP+zuPWxOsJuBAQe0ua8NJYnvTkqLwj8NK1sQWO/EvXvPBh4LYt05q0CZkfmwWpMYUAGIJw/FocRxw4MZzm0ag+WPZRGeqJpxYjz43TEpvGMgWYQ626qp+19XcOJmwiMChxvGtNtn93iAlkNn80RBhK3LMep1mO9lSeAWJzQ6IYjW1hLU5kKSZRABBDqZs/LTtC3TFZWxbyJLXA2bxboKRA0u+UQV9SqGfzN8nLzc696pTp/J5EPPQOdvP6LvSrrgszXpdNCfv7mOJzNLwPZt2LdbNupF6guVGbEcp8aLbqp5dqiAqSTQdBspNz7ZS4jXSsW2vUpTUCq7HKEySpKQgArgQ+zOuV6r0vDmvoumfVt/zmeP2lpqhRzMt/LIcnA9lAbi93FTh/eCgTm62mzbFeQloaQFsvQK66C9q2KNDMEhQaSVg9JtwvNL6R6wdOqrpV0DEcfdXXMscmv2+1HFrDRRo4H+aF0GMFQmpZDDQ2kadHTtBIhMrOMI6RdRmgUkUYdaNzulg6Dikp25MzYSEpNpGGiIG411bSukaKSamjx/5qmd6sEAEirnkyx5MY6Sq6q5XsDB1oplKb7PF+WsDUHrH0Iy/dQOU7LYxE3lJGGdWheFfoK2dkE7vYVtXxtBlhFbTtoyZznz2Y2y/J5BLYHya49uJVyBnP5mYNAOFturu7t7/OL/qCKWEBsmXmnA9XpTP1KcCr2wzyX1ZibrDJxaXk8qMAVG+MMtNKmmJD1oJm4tD9uE+alSHqeXEOVAldH4nWgF4rQKwWkPa6TIzBWFLdkLFTf8vGSrQAuX89169+o4rWRBomocaOp2eyY0dTr+BlU/FJBPqucynieKVVHkjgKtC6bQnjIMWO1pBTMWhxKrrMocPP7TIn7HGgqpwqlwIU3JwpaK/XhlEooGTEcRylwWcYh/0n8Ljw/guf1MohbVMcZj2mOI7N7dQrKVLDZd1382XGheoBCuG+dPKC8FaV+rn4dtFgfALJik9xvTFG2x3lebe64kcNcdTo6sPHjgHPKQANJ33Y5h7c5O5SGl7Q/zxOAy883VOMDmRPngMww57iWmbeLb/0MXAEOfdXnggL3UDv/oR7PpzeDPbj8+2Dwlsv4XSrcg/fxHvjJBwO4vw/aDi5BoEmmOM4zdWmhPGQ5MGlNJzZBhYhdjEE0bzWDLpr/FwBuvk6DIHcxJM4hLlU0tFEmpCSMZJGWhXU+z+8i14RsJxnMwjWNcuiasPicH/mixqWNMmEpB/VU4Aq8TWLYkY+A3QFcTqEG0NbDqdAWNjUNQzrBRlxXcj2pxuXZIOp0U8+0mCcJ6j43AAAgAElEQVSZNoNIj7pzYtPLASIhbNkqoc1OLQ7x0xjstSpqQDe75wBflLB2UZRUcpDQWpLwlAcgrUbEzkdHK1QQPbeM5n0OdHM17uJ7bqNBi2kuf9wkXNVQtctSeKRirxAuVuBqmA49mIaLTtRVAJfDX6so1sq0O6aKiOB2UHHLOHqWE2YiH+OGLdPJtmaimHKgp6OeGUtSQRvbJcScKLGYThjDThfuh8wypJW3TIBSgcD8m8pWAs5e7EsGnhf3CKwkE5fTWS6DILjObC9JUFOTOx5TAoaZJ8wu6kyB20k1sYvmdxhLQpnUsW+0IHYySoWbw+X8fXmWbt70QRUuP8ePfSxh5q+mYSrLwBVVEi8imZFVfmwvtlKm2pbAlmPpHVEIl4rxDNjmxwiVxATLeemHA8B1tiPnmD1hkGXjKpB7KCtlKm69MBBIZJsmGl5XlLiTxTISXcMazUFnYgiRaWCrGWPPvmY63eqkLd/XTNvOwol0sfcteR29rZsyCh6KQ71nF5KY4C9JUAs8vVYuCtS0Ryvy+uasl4ZhktbZhVR0tKjjpWEGbrhgFkC7tCWPfK1pxtqxGyZw6QUn4cTlJQxXQvjefmx9Zg4108Kc56M3Mw+9UiJVRa00AqtQRL3LQmsKyzCxaokNPx6CW3HQCyPs3dMFx6+5I1nQZYqUhoqroVAhyCgiCkJ4XgcxTDQ6DehTe6CHAWYbEaIoEZtYXYvgd3uYnQswXGN2jI6pWQKPFNWyCa/HwrAh4Ha+ScCmo9WOMFw1Je+Rk0a+jttm8Y1ApXD4Sqw8bA3avRTfufVxXHriSkyWdMw3ZhDMTmOMMTdU69ZGcdwpR+Oq27bhS9+/H149TgqGIeDWzb6kqztxQUt0dhLzswIeJ+M6PvD60xDv3YGkPScQdfTIlaiODeHDX70XO3Z0xEpEBtu8+NomLn/1yXj+ujHsf/wpWEkXHS/GyOFLoHfbmNnfRqlgwOeA2HSx9sTj0NNtfPuWx3H7fc/C8KmJlIlsOh/72scuPwcnHFHGtvufRGu2JduF7ye0anQiFGwdXqCg+ehQEYedvAF2qYp/vOo+3L5xO4oxGyMImVS2L23cy5YjNsN3ze/FG162AReevha1ckH27V6gtjm7lTkh371/Fnc8tgM33/EM9EBHjZ2NbGhJYpheACvVwf4+NubQySC2TYR+AJe50WkijUxTToxTzjwcLz1lGY5YPo69Tz2Guf1TGBuzRT3Mm2nqmJ4J0WqF2D8birLStXUYpiocEM6tOOpoDI+P4slpD9+58XHs3D6FQqDD7saiECwwK8y2JQ+L56MSj7skRTBcQcmPMV4oAkEk5++SY8v5tdT0pGHGlBBLdbYYq61K29681om7UmD3S45A2mLHE5jpME/EMeG7jlgrs5Gl0PbgGxqetBNYCdCZmYeva3ioU8fyUyZw6dlr0XjqKczu24+xYQuVlUsxuWotPvqte/H0I/uw3OVkLEWJA2Y5t+moFEtKDUyFBG3l2DgdJ2jalLT4mPY8mCvKeO8bz8Hh5h505xcA7tgRJ+NLN2/HjbduRqWncu8dw01LjH6w7JSAtmyyY57WnhwLsMBipEmvq7H7UrOcvmaJBZqeY/dhbo8FySBMeZ3k9bbr9zReLzpJgk4Uatu8Wfw/rzwMl6030Z1uwCOUj1IsWT4JZ3ylWCjft2kPKiYzhAhweV4WwzRR4A4CXC6fv0ovCrRpv4lLzpnAay44HsvdLua270Sz2UOzHUk2tFgMZ/mu42vXInZ0VId11LdP4dkn94stU21IR7GqQbcKGDtsPUK3gm/f/Bh+8usn0W0GsJhrJMpSFm55fWJOsCp1EoqKaa8oXQwBto5GFa2y35VXiUaGDR26PBcKYFTFUk1jOliOFFNNS3s61bVUzjC/m2iQv7NPtYYT41UXrMPFp65hzhSu2/gsrrlnC2bnOoKJ6bohed3Ka1oVLGQLZgV6NTLKxnkREinyJEiNGCcePYE3X3QMjhgvYdtjT2Fu75Soe8OYcNPGkvVr8Z27d+C6e3ZQ+QrTcFJqgJh1LmN03Uy5FRhSHsEE4ajKpzUOgKjsKaL6Nrc65vay01Ask6lzzZ+Tkp9YjYkiVnJt2YbHZdO+mDm6XVC7q5S4SmWrrJrzx2QbZEaXOcxVWCGzRT5IFi/Vv4PQVxV2OC5asIDliIzje2ZO8Ubnv5iwdcCNh/tnnDJXXKls+X/m2aqkYfUcoSsBb55tm6tpZf1YVxfAu3CN4662+IqXg90czBpOKUrMYsKC0lDqGZaeanWtFAVe09CDltHV1cynnMZJL2xpc51deidsaCceezj++kOvw2XnrUGzlaCHKj77r1fhC1/96QGX2KFyAW/4k0vxtstfimWjKcLOrFKQhx69XaBbJcR6DRsfmcHnv/wj3HnPQ/J+21EFP6pqRkZGYdk2Oq06Go2WTMQHb++8/NV43xWXYeu2vfjcl68Tu2OC3fdcfikuOWNIjrX5Jke0gGUVxR5e5oR+S2DDjfd3sK9VwJKxEn567e04a0MNV7zyCLRbHdhOEUFPndMtJxFVrLgpMY7FsBGxMJq52jAaYnt7Bf75yjtx9U9uXlCpUqECYOnylVi+ZARnnrwCf3LpUVhSnBVYy+J2w2dDIo/zEBqN0e0y3NoyNPwRXP+brfje1TdgdnoO7738IrzuvBH4+zdLEcst2eKkwUGWWRhFtx0jmtuJUpljLBvtpIz90Rp89QeP4Bv/5+ewzLLYKKeFMXFGiXrTiP0ZURYqQJVnhqrv/I63vAR/8/YT4XZ+K/9nTmM9XY7pegEVYx5rl3Sk+dYqjeD+HTX8ry/di1tuu1de+/Y3nouPvfMklPQpTAcr8b+//ST+7cqfw7SKsEqrgYKCFHKWya4UhFu8TqssRAVFCbcXmdKo9/StcNUyngtZlZVwDuUW7I0XVw0G96YFZW1O+hdDXUER2WcfzDL5gJ3zP/CfA5e9+Cyx+P9//Aco8P37lqvsoA9quSxzZnZSH3gcLqxJDnizj8mLRRk47CuE8jfkCtw+SBUdnezTXAuBnIapifo2u1mmlVimEQch/VQTTYFcNn/SHSizU873D/4/X/YhAG6+PRSEVcfAAsQdgP9StFeFe+6f8lmyLZUgkOM/RjUu7LD5tZR9alle86CizVSqt4nxCi58/jE4/tg12LJzHrv2zKLnRwg4TuKcv1GH53XFjtgtlFCu1tBtt1GslLB6xRgevP1GPPPIFpzpFjGhA7f6XWlIGhdFGg+nhIMFJFw5ickRG3Lx8uD5R9knp3xKZeDyuiNvzEYAUr9SajxpdZJ3U6ubKe0E6KoRDJvNOTcjT+PcXbLrU6BpWH88wM1+7xzgDgd1nGg6mDB0GatzVERHWs7VB2+7OE54wVn4h8+8Xx5mYXd4uJzlxQK9no/6fFOKveWysq6XJpxmAz//2S341tV34TWvexEu/9ML1GKTEBvv+y0+8emrMDfTQDUJsCTycORZx+Kv/vYd0AoTfUC16eFt+IeP/hv0u+/BS2wbqw0T9TTBfUMVOG+4DB9818tguhVsvPcBfPmzP8Xqx57E2o6PR6MA6alH4wP/+t+x9DBmhANPP7UNf//3X8ONN96DcSvCEesOx/v/5i0467zz5Pm56Vn86OrrceUPfiPj14qZwqo3DjwpdD0U9k1jGeeYWV2EfzG64unJcZzyqgvxF5e/DONLJ/Dow0/j45/4Nh6/90GceOHZ+O63/ufCspIIM/v24YmndmLVinHYhQLGliyVRidxhCEw4E7HmonkcipdOnd3/v6y53B8GAa465778e4PfgWlqI71Bq+ldB7SBcayzsPaD8fKfEwK7mxUTHT0WHMmn0tJiHQktlKfKp8WQ+VyUpHnG2nqpFriExrxH6FajMSM0UtS1KMU610Hx40M4WajgPZwEeeecx4K5dV47K7706GxmpY6Bupzc5ABV6ShUqmiWK3CLNsYHjKkefSEdUthhB1849p7selxNpmwSaMFBC5SuwPUTYG2WjVFagbQkgL0mrItJdxNnQ47v9ihCc0BEi+BXrGApAwtKgLVBFppEraFdGQE8VwvMiLpRY1h9Hrp6MhIHLHxtdU03Pm6CDwqYQA/CDHfaAu4VQexcvbhjfmzQRhqjm2nURRpAj17PWbOpiUTUcuPLMJZQkzOEWjty+dF2ZoDXAHlWd6sQciortlK/apuix8TGMp8Wr5PcnMXbI8VKO0uqFkzSMNzsChu5fjmqNWALuo+ur6ohhnZ3/JrAy2QnTJdG5AUq7AtE0MlR+L3um0vbYWhJuIpU081y0oTv6tF3F7tOWkkHrzJehJqDDyer/OgclZ92TyrWt2LDbPEMy2o6WQeSrjLeeqAGlcez2z4BQ5bJdhuIe3ojmaVy9CLbCxPUQhizEtuTozIV0CZ59+yZaWeaWvjri4RRA0vQuj3VGau5OIqu2U2RBnhOJKolQpI5GW8omlatwRt0kfcoK12BbHYHBPOZs8tDRRIZD202VMQUs+sfgftgUVlbCtb5PKisUE/a7ayAG+rB6pwefIQC+JciUsrYjot5Era3Jp4AMT2FbUUd2WfoRdcWY5axwEVba6m5b0AZK+vnJXX9ZehgG1/P87VurUqaxaigO7bJufq3hwSC7NWDSkqRzrlAaW2n6kLMO3fDmafPAh5+XymsO2DWoLWbFlU0CrYq4CrQF/es3HjgB1Z2SiL3TEbRnitLlUWlLQdH3rBRNKlulzl74q1csNTr8+V2X2FdgpzdAhxmzWcLAtXHfALELfTAlW1cnxyHCcWyVUZTPA8bXbn1f8l51apeA9U4EaSPZvYxQVomjdFELqyxsOGD8NG0bXBzcp6Y8GxxP2BUDjRLbnOd0LG8jTQ6frS8CZKf3FAOfB478Nc+RzjkApgtbK0hM4gcNiRh3jM9/Nqec5i40F2bhAgS7CbnSdEhTuokl3Y2Q6AuQM7oTre84aQbDnS+DGgupVV4+fwNuAMkKtvZRkEuFw3riOdcAPSmBR62MLB7JPlKywvTaYESAdT3x64t/1h/8shcA5WBy2KD7WEQ0HcfBm/S+16KAvl/LO4QxGqsSDJ28EslQeXz+UR4E64FfTSAu2IQ0uLjPmQhjYhOsEsGpF/QLf9H7Zl/rhXLbZWzt+df19+G64nB2e0siTQLRNG8qIN2vLRKkR955IG1OyyfHdaFfu0Q2ZnuFJPSJFwEN6mAWFWjIJhoRdTFWrAYrdYmsAxHRQK5dQPfa3gFESNSwUuL8QWQW6rk4bMwo0SLezOax7hOIHrAMCFoeyUmSUoRbDsy5VpQUR4y2xHuyQXJiqDm9JprRSKVA97MMB8vkYYiE12bpPMkzOVudUsCzfPxOU91bd8HfNv+X9OQdmdys9fwsGEXUTNLonalZbInSRFQawQUwSmS3s9sXHuRB4Khot23MNS+ruXR9IawWq3qfEY2h0peKmsr5m+oYArT0k7Qw+uWVSKRN0W+EroysnOHNXQ2XbI1a0E3rmalVm6+XLyfYHqXlpuENoOWjDnAJiWyDI4z6yCalmWUMQLpWRyKIjL34f7gp7SEkQXENSiDTQLNSy+ZpbLuWJ30G45z8Flp4ihWwiSUPbBMjVMYp2p0ocIsUcNG23NQEXMPRduwy5t8oBu5AuAIrANqBA+xCFD6Ntl9pJclBcslfkY7aXzPN3fp8CtOAV0Q78Pcbm/rdAsTKW0tzLRG64AriP74eaZaexrtDADMw10I/X9nmbZduqMjuid6RmZ/Nh+B8O2C7s6wqBZybq1/a7mFMppxUz0FaIKAWZ0Dd0kRlNzkv1+gF4Sc66gM5+SaW9+FGHe8LSuFWgXnHsSXn/m4SjrPeyY3YuAeXIcrMwpaBvPzcMZH0Y0U0fsB7DcIqzlS5GaJkpuRQLh98+28OjOeXSCCI9uncHDT+zFbLur1PPZNiZDveiMNWDT/BErR1F0TUyUY6SlZYh0B4dVYoxXbLkQ25aBjufD9+qYeWY3/JaHsq0Uuux0JsytN2MMVQ20uwkqJTVBpUrX8xMBlT2fENgUsEuVLxWbVGeK3VKcYrwyhiUb1qCZ6Pjlpp2oVW286OTVaD31OLr1OnTm8To2VgwVMFQswJqcwOs/eS22bmmlw6ajMXvY0OykoEFzLEvjPstMH5MqfDYtGCYeaOzFFz90KVaM6dj2wONozbUxsmYJjjn+WFzxTzfimWfmUdCp1KJFd4x1Ry7B+195Mnpbn0ZjZr6/d/L7EOQGYQq3VMTYqIvqqjWoBxquunML7rz/Wdg+bZJ41iEbMdL50Me55xyufeCNp2D6sWewe+tO+L1Q1LYEwDm85T0huO5MIq4w+2gSTqGMT1+9Ebc/sBNuAJQNW85nNXa6usWUHYxzQUfbFfZw/AnLcNRhY+h6AXbsa8ELYqxfNYKpuTY2PbILxQAYsZVd+BALdkUXSRTDIbjieViUxzqMMECJqgNmY8QRpuMe/LKBiy48ChduWAan+SxiT6mz5uYiOA67bjX5PYdHi6IwpS3u1FwowI95rkVXhx+kcGxNviNVuRNrN0Czy5hpN3DTI9O4eeOz0OoBXM1FiW5WCVXKGtzhKqpBhBGnIBN2/k48/5c6PTA1h3pCqoSDcgEFL4AZHjhx6VYK6BUcjLS6CJl1SyDc9kWVa4URwqIL1w8QGgbahgan08NM0INfdDDVpC1lgIf8Fo49dxVefu46hLu3oD07jeFhEyOTKzCvj+Pj37obT22eRs1y4KQJqra65hJo2TY7lXXQntKLI7RYA2VhLrsmsUg3sXoEb3nxsai1dqM5NSWNE8xMOuL0Y/FX330ETz04jaW2C9d005JloxgnWsV1mCFM85uU7gJUiog2KbvWJ15b44ShCS0liOdxwvxfUWUIUFblcTaQGKYBj+rNMBSHiPnQ1+atrvbetx6HE2tdhPVZWZ/ZuRAjYxMHAFw20RmGnRYtptSzVZiFnwWAy+MgTAjz0pT33chPZ0NPO/boUbz9pSdhpdZCa+9ORJzQxSxCMEutDJ/2fvAxPGSiUNBRr0diDUzF29CQg/HJIrrOCmydSnDNPU/jhnu3otMMs2Mvy90SiMuMYF55TekGp7kggRKBrUFBaabQJKQgnHQ1ZQVEDT9RKIGdn6i8XCreY5rz0nwss4XkWIDfi9c1P2WxSDlIcOu2Ig9e4mHF0ioa7QDzjR6sDCzKQD+lPoJFZRZCVAE2oQmdgNxMN5pZX/OVLMexIfuEoyfw+vOPwtrRAnY9+TTq+1XOkAz0TRMrj16P7b6Jr137MJ54Zh5UR+saAbspzilUvHK7EPwzU5uaJKprmc6eq18JbmkzfKj7HOSqPTnW2JhAvBzIUjTYsNMGIq0o4wOVo7vYIlnK8FKy5vcmSE4lGzdX6MpkR03lEGgc3RP6Rhrfx8cPdj8Ic/N1TzUeiSxmSwavuj/Id+PrCHDFPpvucgmnoGp8kmhs3BJoJQpb/ofq2zwzl4BY1C4iplJjwjy39mDDmxZRsaiYeWTREqyYRHYlXukEJmMO9nWCJO21TYJmAmfOAOa9vdpcd69BwPi2N78U73jDKajRFtCq4rGtXXzuy7/EzbfeAzMjpLROz29vfO2lePdbzsNENQLscXHb0Hr7YDvsSndw92/349s/uh9bn90lOazLV6wQgDBaM3HpS16K8dFRPLzxdvzypnvx0GPb0W4vdAlf/IIz8e63vxbLlo7gK9/8Gb71/WsFfNDi+d1vuQBrJqnsaMjc0zJdlBx2PceI2O0d2djRXoYvfv92/PBHN2P9UUfjI++6GJedOYJeqwE3mUHYayqIqNtoRiOo9wpUAGGswnneLKJeg78PzPJK/HpTB5//ulLfuhPHw3Aq6M1sRhq2kUQ92Tbv+bML8eevOwZG51mZE7UjF7umYsw2DKxaXsPION0YqnhyZ4p//9lG3PLre1BvezhpwxF4/9suxtnrEvhz2xDb7I7TUXI0GO4YprxhxH6KstlG0dwvKqHAGMVstBL/+p378N2rrhOAa5VWAe6oatqQCX8IRE2ZyMcs3DKqJVJFifdfcQE++vbjkTSUmtgqj+E3Tzq45f4ezj5pBGeta8EO9wnAvX2zhU984R7cu/FRee1bX30mPvGu0zFcqqPRreKz33ocn7nyZphmAXaZ6zDZV0MLP8rB4CHG4wd7+HeD1IO3Zi8od5XiUt14RC3OsFVXqcWWw/83oO2B323x56p1O2BjyboOZvLmS8hfu/CdBr/fgjL5uc2Mf8Rm/90vzfJi+3aYub2yjI1Z/M0AcB+6ZevC644U4rPsSHINJDHt23uaabF1hesv+gvdAiFu0XEiP070XuCb0oTwHDVuth1yaJ3bJw9YYT9n2w/sE7I+mQI7/3vh9apZR86ftIGliRaSxNMtK7f5VNm5meqf13/S0lxJbNASVcNoWceF5xyJM59/Bvbsm8Wjm/cIgImpjElTuAVXMr0bs7OwLBuGbYHQIQgjrFu3Fv78Ltx47S9xjK7jBLeEBwNP4oBGqbCQEYbaY/0UWlETZa2YJ8cpWzwVgg6RynyZiESuh6zV5HtdZpHMX4nYjK61fL0UgjNYa4kbtibqSSti03sKV37WDHZzbq5bWH7u8/Cpj74VS1YuEybT67Rw1VU34e/+/juYDDoC7w6nAvfTf44ltECSDazjmmvvwluu+DiGghaOMQyZg3BPKWf7EMeeSnggew/abApcMoZVZ5/EiA6sP/4wXP7Wy6A5SvXz202b8fWv/RiTE8N40QvPxEmnbZDHW/NNPLvlGRRKJRxxzBELlq5JCK/Zwsy0KkrnN7dgYmysBs0ZUoXUmHPPGNf8/Nf44sevxEva8zjJsrHH0lE//wS84ePvUopecW+IsGPrdnzvqz/Fjp/dgmqji/DUo/Ghf/0Ilq5eKR+xZfN2fO6z38B9t9yL5ZVhHHHR6fjvH3gFahMrlTq73cXMXqV0OtgtDGPc/usH8fWPfhUnGqnULBh5RhvsvZUayq+4CJ/4b69AeZTbmr9HF7fdthH/8vUbpJng7z9xxYJyUkhsAFgFkW6LvX0cIaEVpe4KpFWW94Spqu7PhnHOV3tBRIcdxFEsUQB33vM4/uEfvomK38LhqaMmXJxLmwYCGV2xG4LXXOWkIH/LcURVLYGdaohMCD0j/jPYgJsmpCc2c2h0ciCJx2GgrhpxJ5osxwQCU0fXMHBSbQi1goubPD+trlquveCCy/D4w0+jtX8fKkuXwQ8J1wKkRgFLlk5I8Tv1WygXdbFcXTFWxfNOXIKd++bx+a9fj73NGlWO0Ojy5cSA3QO6FtJCB1q7hLTUg9ZxkPg9pDY98uiaUeWODJSYr1REajeh+RWgqmLlUIjpSpWOlIw4TFKtFcR6HCea7seIuiac2EfJ28/IrNRvNxH6HpjtKg2ZAtUsaG41dRMPnU6731zChjOnSH0+Ra4JfM7ZqHZlkwvfx7qe4SpLZdZ/CXkHQO3g32y6ciwz9Xrqc3kjjHdcN5UsXYJfwtD8lqtcs+YtlWu7YFEvEILXC+5vbL5xqzCLI4BdltpDQkEQ1Xwyj+GO1l1Q0NkVlCvV1CqUYNim1mu2k8Brab1uS4WlFIbSUm0kZS057PHxjibA2ixKMw33aa6r2FqLZbJSzAkoZt27b3uc9pW5BLLcT/q2ysyjNpUal6pcAbcHu4kTgynKW3VLs3xc8kcNhYIrrTHcNm2RpqQoIkrb9EEekI1w+5ccN2XDZTGJ07Zpa7n6UoAr6+d0a+GYXNdgVF1wUs1zfNCLoBcsAXJG2UHihdBc5bDHv/lc/74XwqhSpcuDLpXHjVpRQVfLgmTIEoQuvuW5tjkMJbwdVOESgA6AWUJYql0F4DJrNlPYDi42t0YWJW+uqJXlDyhmB9S9ucq3f3/AexZUufK9Mkibf74AWzqBztfFJjnxupL3KusoPC+RWgtrlqxF8bdjfYsisKAXwmvREnoB3ubKWlHKZu+X/Z2/U5ZPK8rYXrhgdUwrZtdSjzmmKLFzZ4+D3YtiNwPsApO7WWZt6EN3XGkMYK6t9NXlj1GZO5B/a7gULHiAXUDc43cuia2yOsBpxz2YgctJcQyTMYGE4wSz3A50sMyzbdkE4Fag+91+vu0C4B1U4LaeA1AXAGsM+E1l254GKBVdlGtDqNgJCq6NZcsmcNiyYdzz8A743Q7aHZ73umh32dgSCWgVtSqdAxZBXH4tUdzblUPn77JWEnl9cHpA9mxKZ8ncwlydB/vwNlPTDipu1Y+fKX9l/JvtI4sslJ8DbjP1sJy7A3Xu64PbfHkD0SIikMwBeD6+FXejEJJ9y8YaqqIz9S2zxvtNMVzvxRm4f6hlcj5tGTxwZZCWWTBzOYNTloOfJfNTo1LiLr79ZwDcnjOM0bAloI+3g6lzBwHyIMDlEJse9V24YSeM7I6/H804+E+3T/5d22YQ5Mqx2bckTiUnUNkGK3jL7U+4yN8gYCD7gEK1alfSsq6MkAhxCb4IR6m4tQZUuLHfFqVtN2hLzmmPOam0uNANOJTU01KXJw3DRsW2xDpuENwO2TZa/Nwwgu/TArandTUdndATaCy5tpkCV9Ymg4bcV6iQcQ0rLenQCFNlIMLAdI74OPjPMnEJcZtJigbXe6CzLFfhLga3zMwlFKYik0uqmiYKGqFihCBJUaFyUdcwYTiSecltY0deH+KKfsYswGChJ5sZ5jbJMjkp1tLUa2nsPBm0T178uxK4OoaDNpVSVBJnCnQqVqmoze2mCVYJywlwCXmXZtalXB7Le1TT5XCTn0clLsEyLwZUyeaWx/nnUwUtv6VhitqZXbHKLBICcT1mPacx5jQDo0mEvdBR46CdhXx5vVLiEuQsXjY/g/vbuGFhPolgMjNINxBEPbhZDm6TirOsy/BgIJpWyD73Y8uReTQHS81ANZVwXf0MauTfZ1CBWzRtAb6D5w8C3koGLl8TPosAACAASURBVA51bA0qcAlxqy4VIDoc0TqpwoVPRePIsNiytubr2B34mO50+xCXq2qPDOlR10t1zoY6da2i6ZpVGRaAy8lyx++hbDuoGbEA3II0O8SY67Sx260k+6MYs0Gkp2VC7AhRu5lMRS3t7HNXaK8+dz0qhobdT0/Bm9mJdKwMs2gj3DsFozaCtN6AlviYGGdHky6Tterq9QgtB3unm9g/P40bN03j7k07EfVUIrVrOaLaF4WXxW6pVHVGBVRup9kxzi7dRJoe6lEgj7MZ9ah1S7Bm5TCWjVVhGcARk1WsGKvJwMjf8zTqMx1E7Ih1QszN+ygVddimLnbK03OEk0ZfeTs6pKyBCHwDZsfWFNQlyEuMAtafugFP7pvCj+/YgVOOXYXzj5xEqzGNvU9th9fkvs6GXg0rTliHFatX4cbf7sE3f7IJYSOWDHDmH/MCTStZHjMsXrCrierSWCYDIZ7s1PFXV5yJ045ahrnND2Pv7ll0vRhHn3kK/ubqB7F5C5U4tD2nAjHC8SeuwDtfcgI6T28+AOAy29R0aEWqY8nR6+BrFh7eOYfv3/Ao9u9rYDTb3qbBnGcqTy0GImJHt6G9409OwkvPOQrd3VuxbfMO9KJU7LE7TR9FB2I7TCUr79tejPEhC2tPOxml4TH83ffuxv0P70HaiVFlHjPtUJ1iyuOP//w0xGxAK9pQ02PVqU+IFMQhSqaFYU4UqcbXdTCjhdlE1FdxgsjcbzG9k+yVFFoQIiD8NnS0CzqG1w7jdRcciTVjJex/+nF4jQWgzWNnZj4Em1GXLCmjWGI2kQWvl8LWfZhGLJB31z5flLhdP0HJMcVBW89UuUuPOBql4RHMdubw2D4PN9y1DfU5qoIBI4xRS2xUIw3DpRImEw3ViM02gFGwkRZcOEEMzTZRiBIUA9oVMXdJZclITphhwBsqodjpCcgl5E1KLtwwFpgbuLa8vtDpYY5Z0q6L1DLRSWJsn96P/YjxcDCLy19/Kk5dYsKv7xIQwNvYutPw8JSP71zzEJ7dNd+fz7HRiQU2nr+POmwSozUe88qee/2qYYzUlCVO7gSyoqJj9aiP7tRedObbqHc0UMC46viT8JHv3o+nfrsHK1y6QOhsrEqp8C04RVBfayWaVnEtJJabskUo9gMtMqyUuW0sELQ1LXWzY8N3bdGP+j0/5fWMxz7Bru/YmhaKrVI6F4WY6rU1r5po73zNiVgRTwPelByzVOEuX7mkD3A3btqLquUIlDQNK7U10d2mktuTFRoybUk2RknYVEa3wLQZetrJJ0/iipeciBF/FlPbd6A9G8Oy6BrG614qVsm5pTLVBiMjLtKhFdjnmeh0A9z6yE788p6taDXZdGAJkOT3orkfYQ+n2BahK6jUpoqTGbBUHFMBw/mvgYKhFGZiCcuGgcz5zYuZw6ygrVg78xp5kMe4noFkH8WwdTMNk0QLEo43eAwGCKWoxh0yYQawFGcF72bXP36qMk5W1olKrcZ1jBBw3MTMMA0oFk3UahZeeMY6vPS01WLNuO2JLYjbc9Igkd+syUmklQl89doncMsDu+DojiiaPR7/jNOQ7F+lqgg1R44lduRSCRRr1LMqcKsaAcSRg8ps2j4SfjKr7zn3uYqW0JYwl+M+lhBylS6Xxy/MAsxgvm2u4GWRmQ1ZHE9yG3A5BLFU7fI2aI3MXNxDAdhDweZclZvoPKukMBL6+PanLQfQGapoE91ivUxL0lhTatsMyGppKvlwfRWu2LjJa/gym/Cd+dJiMC3Wgkmeq7t4fJIrcXMYXEJPT5xKZBou2wfSThhCZx5ufoua2O/t05u9Of2wFZP4r++8FC+64HAkYReBuQw/vOa3+MqVP8XsfBtHrVmOcqWEbbumMD1TF9BARe3FF5yFl7/4HKxaXkGz1cVI2cCaJezcaWNvs4hmUMPEWBXDRQ96MCPzTbdooeBq6LRa8LoRntoJXPnjjbjh1vvQbCrIOFQq4D3vfC3e9IZL8Zs7H8U3vnsdnty8FbWhcbzpRRvwmktWoVIzEEY91UASdhF5dVg2YeYYDHcIX7vqAXzuqzfhzOediPf92UU4dnUKK9wLJ2X2YIRuZGK6N4p7n0zxg58/iFPWV3HFK9ag6szKEdUzJjAXrcTnr7wTP/jRDdANB4X1F8NdcTrS2Z3wtt8Ob/YJLJ8YwfuuuBivvGASwf4nwYtXWlqNO7ea+MnND+Oo9Yfh3Oc/D48+8Qx++KOb8NgTWzObXmD9mnG894pLcfEZSxHuf1xgQVKswC6OYkd9CD/42cNYWk3xp684HloyJepeszCC3zxh45+/eRfue+BhWM6oKHBBq7y+xasaC+cZpnFnD6L2NsRphLf96QX4H287Ga7/rFi0O7UV+Jd/346rr38GH3rnpbj0FBNaeyucYhV3bnHwyS/ei7vuUWrdt/+XF+Bj7zgRxXgnmtESfPY7T+GfrrxxAeA6kwdySW7JPjz7XbPVP+y5Q8HdhceVqmQB3C5A0vzx50LT32eVvBi0/mHrmr9qQVU8CJSfu8zB1x1oJa2Ac64azi3vufwD/x5sbc0/PZ/t/SfA3T64VKqpvDiZgyux5cn3vz5cVa+VfEGqlzJgG/O6xWa0NIkNwxCYK2NFunjplmQ3suDEbDXZkzl+jHpyr2xCF9smD1grZyrvBRKb5ebm6mJR7io1jbrPbJTzxwZUwbKNM0vpXJWvzv2qvqDANP3r2WiltjnjBs47+2hceuHzMDPbwJbd86jPziOIgVajCct24LgOuu0GvFZb5p++10Hod7HuiLUYLbu447prkNY9nOEWsC+O8EjPxxhBk87rAYv0SiFp8PrB0QDrj2QlSFNlkJnZJIuTg1LkMsaFrmXcj1jTEFvpPCZEtgXfmAjMDYgYWPSulOBPjMBsdTK0oBrJZLuwZmCYOPr04/GR978C45Ojsj17Xg/XXnc3Pvela+HGocwLjzt7Az724ddjbKImyleqVW6+dRM+9D++ASeJMURYw5oCayzi/Uzy6MOot0REkCtzWa/gPGSn6WD1yy7CV/75XWr/SGP84rr78NZ3/QtO2rAW/+t/vAmnn3akPDc708T+/bM45tjDlbparL6piAyy7LrnHhvqdVxP2l8q9c727fvwxX/+IR67+le41NIRrBrH2ne8HJe+/AJxiBrMwdu1ax++/aUf4pffvBFHnXEcPvkvH8LS5eOyPvv3T+O23zyARkONRarVAg5fPS5zndWHHYZKedDe8sBzDffZZ7ftxWf/9We47qqbcFLiYaVpYIjZ72mKGctC59Tj8ZEPvwknbFgrQJi3RqONjRsfl+zAF73obLHSZZPPwjqrJkyBtRKdmUVKxMyGD9Hs9OCHEebrLbEBn5n3sW+6Kdd8r9vGli2zuH/Ts7DjBBPoYYhxtqYGX7ILlf5bDnmujsUags5OAY1eKTxXU4HLPZksl/PEiEqrgFEx3KO5h5tIdGa4GmnBSDQOt3xNR5HtClqqxdJtoIu7UVq0cF61htk4TR7UEu3oI9dqa488Hvfd+4CaL44sl+PVNG2UqkMoU+XYmYZrWagVijCNEGsOn8CacRt7Zj185hu/wow/DMNcAm3EAgfgKWGQ2RYbWo2WpbUGtMgBGhY0/n5lQ3JBabuU9hKkcQNILOhuDTB9BaSsIejFCAVDSytlN242PcOZmtLauoFCt4uw1UojrwlGysl5ldm7VkHmn4ViOdUtO42CQGs3ZjUBqRwL2xVRq+Y5t0Z3XsFbk4poQ9kR58rbTFFLpzDTNFMCYm4XxzSUZTLbG6lEowJWLJUJjgefTwQULFaLLZyvlTpNzumiZKOCVEEF3SzCrC5DcWiCnetoaIZmdNppKVUCpyiKIFm1/F66BcOtoDw0klgFR0/CEJ352dTrtDQtaMNwyyhUx1LNsNM+vOVnSU2jBKqSCbkJcZjtm8PbAyyVc6vl7FrTh7z9y6iC/twWhwS36kSk7FOtkljB5urm/jbKz56ExvKZfL1yxVjYztmH8vek0pbnatrL042L8NPUkZYd5U7EY7UTSG54UrShdQPU6FrH4z6HsSU26QNhO4VVpRJe5dRLfTxitqktNrvcJ+WaxnN/rYak0YExVIKyJ86UtQS5GbgVdS1Ba42qS9VEflArY1HHBkpByxvrKYTCg+rZWClz+xbKg/m1XL4se1GG7aL3L1bbyvIJlJkvTAVtoZj9rS+odHNgm4PmBu2dTSS9AFacojRSgGvR6U81qhO00k2uO99F4JrodrNxSKaalSxZAnX+v+WrvFnDxMHskQX+5tbKub1xrqoNuQ8x29aHRkjPxwslUeMOAuCYn9FuqddQOcujh6UBw4BOEEuYR3tluvo0e7BScphsHMp6TcRIPJO1Y8lpZkOA1qN7oqaya8k/ek0UCsW0xapMVuPJlbiyy/fVuJU+4BXrZK/5XAVulonbv6otVuDGAdzKEGplG7VKARVXR6lg4x//+o3S8PPdH9+JWzc+g06jLtehbgh4XqaCVaMSlYv7nJsGZZecOVn0mSHVT2rOKbtwpnDtq25zQJtB3ANUtoNAdvHnEbRa7gHwVjV/qP1lAd6yZm2rdRgAzwfYNvMNg+pfcQPwxC2O80VR3sp60yaspaI0FsFbLsLuzSJwR/trKhbKc1TyZTbCB9lqB30oz7UdVMkNZnHKhswyZX/fMg+msJWuwmxj/CEK3EPB4oMpbrk+g4/zvTkAGgS4nbSEMStKe4kVtePU+v8D4ObbLi/qDm7LPMuVAFdtL5WFO6jCbUehAA0W7IqmlZZ1Tawqinahb9G3WIUrB1CvCVs3aG8oClwO4Gmz51gOMz5hxyFst5SazOlisWYA3Npjw3o4V5cZCZW4raDLIqWsOpW4hlVOo6Ct6VYlTcKWFmq2dMTkKnBXN9Jxt6gxf9KslJG0WlJE9Zi1kClxO6meNoOm1mCBOdsozLqlypbbgnbKObjl34S6k6al8mdp085zpKajG4UCeIZpo0wVQJoowE31beyjIboLiPo1z661s+zfJotxJm2oe0iyexaNctUt91sCm8VTC4LcIcOWwWsnUtbH7TgQm5Uc4lKFW7JLctEelmmeulXtAnoRYcqCoozLI+QchJjSpZdt8xzqUpFLADsIcjmAkGxeNkemKS358EwYYoWlLKQkezLLluM65XbK+X7Iwipzb5lpzP2uG3momK504FK9TFBMOM0MXN4vVhHLsUi1gumI3W8v6KIbExmq2yrLwl6qwaRTWSmmBxW4XUL8RWpd7t/LTRPlbP0Pdf4ZK1dR9zoYKihbDq7HSt2Gnf1i02mETgZxzVoJnak57O71sK/jYY6WkrqRWiNDuu0YKDS9hF2lYaepgRDNNDHv+yhHvmYXSmnZUArcseFhdJot9AIfW3Qn2UNLnTDS4mJB071usrmxV1tzwlLt8ouPkGyzPY9tR9D1UUxd9DRaFetodmJYoSMF/pEVhIc6JpaPwRw/HFv31vF/bnkStz+wFe2ujwotdamBI8AgPMwKY6bhMnmXeY8i0CMMGGWR3NRghT5G7YJojLgPC6TQNOker0c8HyZaO+yhFyfp6HBRO/HYpTh9XRmHTUxiYriK3p6nMT/dRu6sUi3omJ2jvbCGdidGucS8Vn4PpcjNbfgIcSPNwbpTT8KWqWl8/fqncOHp63HG6iHseeQJ+J1235qZ71uxYgjrTz0FD23bg09+eyM6c3FaNByN5ztTN1NLuh5VzhWtO1SxilauhrgQbPc7ePnLj8eLTjsM3tYnEHWamJ4PsfbUk3D1Q3vxq9ufQdD05BhuxhEuuuAIvPqc9fB37YTfbPV3q+HxJXAmx9DyIzy+dx433LkFW7bPirVUTWycVbGJ/0zNhG1a9A1GM/SwL+hq73zVSXj1+Uegs3Mb5tnBzy0+OytQneSKP04aRqjXA9iWhuKKCRx1wgnwehF+dOcz+PmtT8Kf6aJEAGW5VMqmNhtReN7XaO8eMlhRJv6maYjClLb7qqilGjk4OadCuMdGDeakshZH9aUOeDz+XBMtV0fLiHHZ89fj3PVjYj2/7ZGnoEdtOKwYDdzmWxEq9hCWHb8Gvu2g0fGxbLyG3r5taE/tQxiEmGso9TVvxdRBoEWoVBhVQIVuIirdibWTOHzd4WJ3ta0RoBmmmGt18Zv7t6Gzr4uKr2E80jGpmRgyLfSWDqHaCkRdaLPxx+S1KxEo6/RCmLQ+8jz4BRuxa2Go4SEqOgJ6qVpPiw6qHV9eT5jrFR10tAStZlsG/V6S4Je7nkV7zMRrLlmJC09bjT2PbcHs7mmxvua4e9n6o+C7Ona1EiwpVVErmoijEGXHRLFYlMk7b2xA8Hu+gJTBGxsC+Jr5HY8has+g3lCwu7x8DOsOW4LIquJj37kXzz4xg6VuQeAbxwLM2aX6tmIRSFoyYeD+wO5LnssJb9mQw2IbG7JMx2Ump8DaXCXBDF4CfUvX0Q5DmSTSEaBjGVrH9/BIY6/2vjedghMqXczu3pPXGDA6MYrS8sPwsR88iIcemcKw6apmLzqg9M89bCxgnqyWMpKCZ3Me+7SMZ/MVr1+8ru33G9rrLzkKb7r0eMw+ux17tm6HHfJ9MSItknMALZV5W3ncBswlBfzwtidx48ZnMT3HGAItpYWzxZGOjCGV2ob2ySoTnecApWWVhkONptYEpbT6taRJi3oiW9fTXmqwp5ozf40WukopBfQyaGtTXJzdcpCbP8ZM+ChJNFM3Ur4+THwtyQBslDC7NEwNYlA3QRiwk57XPeknz4rKqmzGtYlTmnDxb3Z/m7BdDcWCgcvOXIsLj12CZTUX9V3bsXPrbhiGdgC8ZQOSs3Q1rn2sjn+/9Uk06qIcUNbrhOw6tazK6poGjxzfcASUZxUrM3UFaJkfbonadRG0zWHuwL38EKJsTdFEKIVdQyPOpJVyJHbLBLf8trnCl1d6U1KnNTTTCEWqi6lZlExdGR/1Fbf8O1crqvWikvbQKtxBdW5M2Jqpfwffw7IIwbSRAetcaUR4y585V9+KvngA/FKpnOg84zOmg7pcUQSDnyHNiX27ZrkWiDG3iFcONTjJrJr5NBW7iV2OtTTRBuEtf4Nmd5eeq2/f+LoX4y/efD4my0053+yYtvC5r/0K11x/B45cuwwf/sBrcNEFp+P6G+/Bl77+M2zfPYcNJ56A8845DfdtfBC/vP42WZv3/8Ub8K4/fR4sNNCLXUzV1V44VPBgdXaC8dh6eQy26SPw5tCbryNNhjBvjuNb1zyIH19zF7qeamZ58xtfhPe85TyU9Q42PTmDOx7ZjzWrl+H85y1FzW7B784q62TOM7wm9KAn/4zyGKyxtXhwi4/PffVXWLJkAn/++rMxYe+AZakJLxW4MGv4/rXb8MXv3IFlq9fg/W+7CC/YoMH09wrcCN2V2LhZxz995Xrc/9Cjor4trr8E2tBSBXA33ygA94JzT8cH3nYRjhmZQjC7FX7owB5dgx/fsQuf+bcbRGk7eOO1fLiq1BlzjQ5e96qL8MErzsdwtBVBZwbm0CR8YxJf+M5duPO+pwUOn39yFUZ7qxTku/ZqfO1HT+FzX7lOOQ0VV8AkwOVYgaBLrMRU57yCpykQ1BG2tyEMW3jhRWfig2+7ACtrszCD/RiZWIYv/3Qn/uc/XouLzn8ePvj2i3Hk+AzKVheP7hvFp76yUbJ2eXvLm16Cv3nHyaj5D2E6XIV/umqnslA+mAL3PwRvD9bezU8+1OMLzy2GuwcHp/kvsXh5B28rXwx9/zOUur97vRbWbyGvNn9sAQAPAl41PjyIQiZXMh1Ecfw7Th2Hfkqyb1UDELPgRXVKpXdua0yAS1iQ56vIT5PB08y+2E7TPrCVgrjclDpXIqcYF2TYmrLypD0nl58XxiNlvUlMSfikVKei3l2wU+brM5DdB7n5egxC2xzeZrbKfUVuZpGXNSOKSotFMql5Z3mcdBoQmK1yb6VQnFmRFgoOzj37GFxy0Sl49OEnsGXrHtRGRuDaNvbP1DE/MwO3UER5aFgsMefnZtDtdOXvI9YfJmO0O35zG/Y8SutkV6KL7g5DcfSi8wSv5Jz1MKIoknx0MZqlbTLROEf7dL/gTcYCvVRjeENapl4RmsaxE7N0y2w+k+KpOMRKQxedSgRqS3Z1Cp6FR49elb74tedpjluTsQvFkLkFc87qx0eLOP6oZXBLFYl94Pbau2cfntwyJ+MiaDEmxmo44dgV4gCkfLUM7Ns/gwc3bc/+z8cO3IcfeeBJ/OKL/471OpW/GgpZ8zgBbn18HMe95VX4q3e/UPagMOjhJz+/DX/x376H8886Gl/49J9hcpnKeW00Opifb+OwwwhQWUtalIX8Ow4GBXKpuHMQBjF+cf3d+Lv/+k1cGjQxpmtorVuBc973Bpx41gbUasW+zeau3TP4wld+ge9ceR0uft46fOrz78WSZbSX5/fMv6uYEcu2uOnW3+Jjn/oh/vovX4mLz1PKYTky6IpK++Bs2/R6PVx/83348Ee/i3T3s6IEXmWYUndgVjDzYLfaLpZffAY+/pFXY9mKleo3YDNdlCAKu3AKBC7qN+C1vuNxvuQj7HUR062o5MCx2bjqoNWKcPfGzbj+5gcxNdvAxoe3Y2KsIq5RM/MdySmW2JyghSE27+k6yhz0cpTCkR8tRmPOXVmDMZCatB2mpT7nDQYCaWXTYDJqVsoJtODlwN5KUzPhsEXckmm7XBKZOFvqoFruxFSGFr/MN1Xj3djQ0XFtjJccnGW76W2Bp+23LVxw8skYGV+T3nrXvVqQ2iiP1MTRrlgqoGAEaM9No2CZWLFiEgUrxv49M7C0Lp5/9gmYrXv44i+2oemPQxsm+OdZJ5DopMRLYZgLylrNVbXKtGeIWjf1TOhlNrLKugvQhRdD82cEpLHZcbxgJdbEWBw123qwZ78RhCHm5hrQu/OiSpPzjl2UTPoi1bWcj5hOSov5KPAU6MwAZJ5dS6gi2bh+WzKUuWWdTHVLUO8T1mZK9zzjVvJ0qazrZWo81j3CjlKdsjls4HkluErTJI4lZ5bNLblDgTo/U2Ur5SGVe54/Jv+3xFLYqoyjOjKeakVHq+sGKo1mEvW6GlXdVNAK/CSAckoouK50mKSaCQqFep6n8dqgs3HGKsjznKOK8lagrynKXlpF89xMaN1XDGfghcsSS/8BeKvgZAiNtqaLhGHSRCRuEJnC7qDnDQLZUOXNusPyCs4z+rbNsvxM1Zsd/UnQVhaodlHUwItv3O7M/uX3Z8RZzdXRtmwMpzFmLBt6FKPC+lqeIyJqU15b+cOzbgcMFWy0ekOoFOdQ53sIJV0XQYvXawJ/NjUmMMplgZzG0AjSLrObWV/gOTBB0u7AGBnuK2elEWh4eMEeWWySM1hLsFspK6Cb3y9Wx8rjLVG9HpCdK/A2s0MezLU9wCJ5YLn58mmH/BxVrSeAWZwHqSDNX8N6TWadLD8n35fn7JbLiPfOoDxcRLlkw6E4wTagswPLtSRzuVP3JLqqNdOBH6pjXqyKqab11D7Sz7bNsnAlL1fXVMZtwTogO5fKXLFJ5hWcqlqnoHJnM0eevuUxnSmznFzLNUVQEs3My2cxrzZX3gr8jQIYY0PyOZw/Wz0PrA8ZVJDTq8l0EHhdBL0AfrMO36Q/HVBGmLZSU2N2beLwuFfRUeQoVctMGkGoE+A+B9zmOy7HUgajNWmxvEiB65YWzi+Sm+1l9scEK3WUSkW41RGMFoFK0UKJUQiugw+8/cUYGy7hU/92AzZv2YF2xxf75AbdC72ugraL8m7lN8iA8eLsW2bd5sdxDm0PaLLILYtze2Tauw/k2srvnT3WP14XfX4Oe+V8TXVwphI+ANRSdRt2Fp5TC1YKXDnNZNnbgycFsUk2F+Atnwt7oKWyKG95Ph5Q3h70NMWPIcCdz2wEBmHsod6QP56rbQ+mnM2nUb/P3jhf1sEA7eB7/xCAeyir5kPl4Q4+Prh88eE3LEy6FeQAtxtFWjsx4AVz/58rcAe392CO8CCApn2y5E6y2H8QFW6+jKpuCACsOGW5aFLZejAVrnSAc3jYa8oEgLbCsgO7VdVB7LdgGxZiq9BX4fL1VOKGjVZqjw71AS4fb4SxTgUubZm7YRfMxSOMNWwFcrnsQLPgJ+xCsljMQ80uynpygMKSHw348v2T723FaRqGTY1WxwLgCQojZWuX59zmEJdFWyof86kFu0G5nUKdlms9TIUhJkyVTVszCyjZRThxD6Hhwo96KNJOjRalGUitFipo9zqS69Zgw0SaYEhTGdLsfs1v+7L8V1U0VjcpYCdJH/Kqob+yWp4Lu+iwOyyzN7btEooCVSM4AyCYlsMN3+vnHHO5synEmlHl3+gwnSpCv9nv+B48nnOgS5Cb2yEz3agUh5ihSipNMYSEHXWi0KP6Noe/i1W4RdMV22Tm8LIQTDv2Uea/SoaugrbMCOZyFuff9vdLu4B26KNGG8wkwq6QCqUDz0Y5yM0f5/LYYTzkltD0vQPg9bhTxHzQw+GWJRBBGUk/9zYIcHOQW2KXXPbqcc3EvjQUWyPnpMNR6Cbwdk3hiV6ctloNbd6wE9Sq2sSIq6Hpp7EXprM9X9l4Wxb8OIZLNaiuo6KFSoHL/IBYKXD3FcrpHtrrMF/SsrXU99Lb9z+jf+jdL8KRlSb2P/IM/M7BLV6sgi22XSuOPxrtEJian8amnR384tdPI+gmKv9X8lXoI6ByGgWoSBaz2D0SSCBKadaVwjE0rWJYaRUpqkmkVW2CQx1hGIp9En+7pq6h44eYiwKBeiEVnTATL030dtTFUNXFJWetxfplFiaqw6iUiqiUbKDuY3rPTvS6bdk/2bBBy5yxmo5WJxZL3fy29Jgj8cDeFr5xzSa85gXH4MUnrsSzD/wWjbmGqHTb3RjVooWuH2PDuWcidot43+dvxOatM6iahZR2wBYbTHSTDSssD2kIOrLdgVkVzwAAIABJREFUOTngRCHOslue7TXxilccjYtPXIndmx6HFbfR7aZYe9pJuOqhPbjljq2QjZtZ4s1GAS57wVG47NTDMV5V+TIchEzXZ/Dwrhau+c0zmJ/vZZa+tGgVI1QBWBaVCqbKaRYlbJbNNR/2tKmwi0++8zi88MzTsOv+32LzU7vAqEGr5ECfnFAAd/8U0p4vltNU5NZbMYYOm8CKNatx86Mz+OmtT8Cf7aFAS1jTAg1+ik4hLVABrTQ9Agq5zm4co2jQyFEVeai2ZX2Ax1YjjUV5G+gsEkWYs1KEOi3hluDM41fh+MkSiqaO1o5nsHfPnLK/JtlirpI0WKjf0i0WcOwZG7C93sTP7tmJux/ei7NOWImXnbkOo/4sZvbNoVHvCFSPk1SKSrznYU9LasKpuXqIgk3oqQpOy488BqWREbF6ZSnrsek2vnfz45jb0cRQJ0EtMTFJdwPTxGR5Mm1ZiVbwe4gsAwXmEtO+rjKRep261qYFA5s8egF07utUcrZ7AnP5/0rHh2cbiFwbs7QrZ9iRZeKZ6Slc35vB2//L6Tjn+AraO57Gnq3z6PmxNCT0ggRJpGF0zThGliwD6gl8o4NefRroqFgDdrWz2DYybIp61es9131ErputSBTKtKPm35VaGauPOxqbZgJc+aMH0d7bwbBlQ7Jv7WJa4OQtSTTXKaXMAdb8nqaZdqqbdhr6ntZNlW0+63dUZniWnTpOIeX5qU1In3dmZtco7r9spuH+36LNe9DDo/V92htfdbx21jIde5/ZKaAzCBVsX3visfjsTZvxyKMzGGXsgG6haNnSSCVjl4SZ3OIVLc1Fks2V7TFs8OomsgdprShIZ8KO9mcv24CXn32EQP/6nj1IIjE26KtvuY0IcL9++y784ObHkISpfBYbLqiI1EnKYMPS6dBmajbTpFTfMhyd1rY8SzKCQeWX+jBFaUs23Ik1OezYUkJBgZ+yczVJo1TXLC1NB8HtocbKOaCW0lsSw08irUubeB0E2Gkv8rXamKa98PnrsHemhds37USrGUMTQS6zJjmeUZZ1bsFAsaDBtGM877hVOO3ICZywcgRLa0VMPfsMZnfvVcXZAQEXG2hMpyANBZtmQnzhRw9gM62TWWjIVL1U30oDH6E2s3S57Xj88xzNCV+WaUvYyrKbKbbFVOT+fgUuc3A5mhnMo80fo0Nynom7GAYPvo/gePFyDqbApaWxr1mHtHZerMIlKBYQPQhrszHHYpUv1bC5wpb2yNxXbHX2zHTTdL+gOjdh1LVk4uYKXIJbNT5VIFcpb5UV8+9S4nKfipOYiizq18XCOR/DKNV+Al9L00Z7q9HqzYv69n3veBVeeslR0INp+NpoX327Z38dxx69Bh98+0W48IyVcg3++fW/xf75CK985YXYsm0en/6nH+Chh5+QXfkv3/MGvPMNz4MezeOx7TG++b070Gp3cfbZJ2PDkcNYsXwSJTtGvO8JgahWRUPUDuBWl+HJehH/8o1bcMddm0Cr5uVLhvG2N78Cr3vZqShgLzr1/YiooDDYHa6s8EoWLUItdEOOvXzonAdEPeh2FS33aHz+2/fC68X4iz89GZN4WmWyUbuu29jeW4UvfP9hXHvdbXjtqy7Ce998JpZUaV2VIgh78LAE//b9h/DVK3+yoL5de758z3R6K7zNN8GbfxqvfNmFeN9bn48lhd10DoJmurCKY/jy9zcJ/M1vecGU+U5nnXw4emGE2+/bglrJxetffjpe/7LTUbZ6MBwD193bwLeuvhsvOPMIvOONZ6IYb0c4tw12aQxPNZbg81fehZtuuQsWC6HFldCc0exK/dwzCs9cLCpGnZ0IvH2oFh287U3n4a1/cgzQ24fK0Dh+dd88PvnPN2J2roHXvvIivPnVGzBZaWHGHxOr5u/98FpZ8Kte9gL89dtOwarCFnjRCD5/9Xb876/fDNNwYZVXQXNpJaoqk3+sffJz1bVqQQdX3f6u5w52Vl0AtIcCvQrO/rHLPdQZ/D/+OOHsoLJW9jcWgbMGyrwxREEYnnH53MEB7n98LQ6xDQXiUu6TqZYF1mZj8EFwOzhrosX/oLpVLPwZ+sjmK8bSKjtLKw5ik2pc3eHFRB1nLMDx+pEE6GfiSpWSTiFhbGga5xCshmYqZWWhLRbig7bJxJl9xe0AvO0rcfl8rGDDwhH7HHCrnlJFAAV0+VlqbEyrxRM3rMIll5yBLc/sxL23/RrLV62GWxmWpsL52Vl02lRaKJDsUFGTxtKwMjS2DKcevxyP338n7rxrE0523fQoQ0tv7Xl6DxrGdF3AbETXWJZUqADWqVrK9lekEraQ0NAhFS2jylCXNFHJqxUvkywXV67PBGNU5TL2SFRXYpij/mYDdVMzseTMo/HRD16KoYllbNiV7yzunTIQVI3/dDRRTiXEbDw/uzDgA8aQ3OtaDzCqAoiZGq9RZac5cp/oFWgpXRSYb5eDRbUv/+KGTfjgu76A46I2lhh00WB+KhuDUxiHL8dl738tXvHS02T/Y87tD676NT7y6Rtx0Tlr8eVPvwaVMVoWa9ixax5Pb9mHs09dgoARFEEZQRChuaixZvEeT+vGyYkaSoVE6iE79+m49qbH8NPv3oh1O7bhebYt0HTfxAhWvvZCXPKSU7Bq+QgY537tTZvwN397Fep7duH5556ML33mDRhZslK+s5Z2kehD0NhYl/19068fw/s+8i284pKjcOk5a2RVmH+7bGkVa45YgUQnfE6wfccsPvOlm/GzH96MtVEXqwygwCbj7MzFUelskmJ6qIoLXncuLr/ihRgbKfQ/h6MJHnf83Bgudu/YgV/+egr1Zgf1+oys+2te/nyceMJSpHEXsy0HV/34Xvz9F65jzirOOfkwvOstz8edT9Txsx/fDnN2HkbbE7eplINeVkAsXp8NJLwXdzgWC9RYlPsKoYNuGeJWJ3m43EM5ceSux+ICq1opZ54JwWea8NBO9DSxNI2QhCphAuA0NNLU1jQa8HQNWolLJz18x0DL0XGkbeNwzcA1cy0UKhW87CUXYU5fhXvu2ohaMYHplJEQkAY9cXu2rARjS0dQKlQQdKcxvX0HEiPBGy//M2zbthvfvnMOHYvgh0rYEMluDbBDoOJDt2oKzoaEOBnE5WnKo/ru/yXuveMlOcsr4fNW7Hzj3MlJ0sxolIVQQAhFkgkm54wBL9iGxcb+7P399lubNfhbG2OxBixAYJkg4hIkUEQoIwllFEfSaPLcmRv7dqpc7/c7T1Xd2/fqzgDeVP90d3V3hbfe+JznnBNnQG4lFmDXsnyU52bQZUylWkqHB2ppFEQq2T9uZtLAHRV4mQQw6y/jreLxyLWx64qgNX0f/VxuuAAEhHVFAFAYmw7Sch0li76+Ko39rmI8JmPWci1kLUgh532aSFsToCxACwFh2avQu3IxsMhle9VM4k6va2fqCIw1FT7pUaa0X/Slfb7iZONapSEotyaSyE6jrnyt0DVNNMIQXsfTnSBQht+WOZ5NUlG5QlRUYjD9AC1jypVKVRJj4ygQKel5lq1dFr/f/k2iiML0tBb59mYDTS55Kt37ghfwArs4B15lDZoz9Y7CwBO1icITtx8U7jtXId8syhNpsKiMSQjJMmWyxNuwRPnXbH5CNi6B3GHGOXg9jD1QWdHvSxSUzhwwKiSYaBj1hbKgep5draE61cZcZQhaN2FUKkg7OajF2FONoK6JlOrcSSYxT3auALg8IqXTm3MCzi4CX5eCtcLY5e8zueLnsGiPuC+XP14K2vYDujxmwcIVQDbMAeP6AtN2KXhbALn1WiadPM/uzQHhXD7ZtQxUUqA2WAbVySqD5Uy1gknpUYyuF6E12UG7F6JL+eMCvPUjkVUWqeQcyM3KK/PLzbxoM9Z0wdYVUJeyy3zcOQA8z+IliFuAuZQ+ZtsdqgJxgmq3pzu1qkgmxBPTWbYPx3HOK/weUpKLdIryaA2OF6E2UoPVasNx6V9LfS7GwU302h1R/uvNzIAJXkycyx6yBkHcpDqcgbqiP8Z8rCjbn7NsF4+b9AkKENfGnuODy9/NSyb3/anY59IOwAxRGVyBkaqB6sCA+OCS/cw2ywQfqjbNdBP0ej46XijqfT61/5iaTdn/RezbgnXbWsK+zbxupR3nUsVZs1wSL8+VGJ+zf+lEofjcz5LtA3gXSSgX7NuCbZt7a/f3QQXYWxz2qCDu/LkDpEkwL5281Pe2kE/ul1Ge98DlMZYDY490n4XXbfF9f+5rwc4V6bcjHaBvf3HefsjmdwFwj8S+/S1OLT9ZChAPWa4AuPTAHbQSPRPbqhMclvKhhPLvAnT/ttfwm35XgLdFeRKAJkDJa+F7+uBm0qgKJZPSzxnDtpBS5vEpo9wwoOpuFc7QEOJOR5hd0qAZIOACLA6QEBAupJp7M3CsEhJSvA0LSW9GJPfCOITrVFByS9o0mW7HeUIm50AgN+l6mjIZ3NcOIlH56YT03cxAXPpylC1XvGxhuDpMMx8yevdSSnnYMtEoAFx2+O2OLHWL66SccleOl10/JV4LHhOBXLLwWFZ8v8KyhD1bL0TvculmZVV1J+5xrSQSP2SKDJkWajbldLNIaCGlTGYswS0ZiqsDWvfaKjJsdOMQ3bgn0tVVuwSXGRTFwpigV84+lbxEMk1tF+3QF7CkAG4LViqZtE0G93JPWgbbyUwlQDpmOgKCZs+RgCclhhdq4kGycPPzElS1WD8oVyUy2hlAUMibF68Ecvs9csm+pcjSoTjCevpzcBIg4ocZi4avJcok58crWL5LQdxO1MMay80yWQGMRz5WWS58RX/dTBZquU3YxTQ557k4oTxKoyCgeyiOUXUriwBctpMNtoMDUYCNtgPPsFDngLnM0URGOQzRKFfQ9inx7WCj6WLIsBEp4DA9rwUqAobGVsDfOorywQ52Hji0yA/XbNQExI1mfd30Ah0RKDMNqUstHt9xMGjE8wzcoOcxexL7ofGUT0YrNNlaBETvmtyt/tMHTlVro1kcOtASn5r+jeH1aqOKwePGYJVHcO/uGXz9modxeKIl7HM6ThI0NMnKZzCLzCWRCc3kK9nGHS7aDVvrNFJKZa/8L4H2RqmqCeASfB9yXTimKfWH5dS1bXSiGCFlnxP6YsbQVonH1DEZVQnSbhoas2GPu9Sxm1fgzBPW4PTNI1i3cgShx0CARq+yBsNGGyrxhPVMSdkwTND1Qjw+3sSV1z2K/VMtfO4jF6EyM4nZSco2LoBcA/YgBsdMuBs34t9u343b792NUmzCoQey7WgySTVsylRmoaPYh8MFFH2m8wxDx3XTp5qHjbe+8TictnUUhx7dDa/ZRdlu4LizTsAVv9yJu+/bD92NpE8tFgcTSYCNG4axed0AXNfEXQ/uExkqnrNCiWZmyRZen3kyBLOUy4YSnz8GS9jmEsl4FQ9HzIYdDK6r4y/eeR6O8zrY+eQeTHpz6A2OQTWqsCYPQnl9PjUAJmcT1ComNp+8CqvWbsKNj03g+rufwfR4G2ashEHLsqAseZnJv5JXT7AtxiDbsfh9ZRJqBOdCS8Mz6ffNMSOFpxLUB8u44OxjcdJqB8MupUQs7H10B+ZmMq9bbgTuKOusAhttJl44Jsqug/Xbt+Cw18UXf/QIpvd1MGaXMBUF2HrKarztZSfj2FWDGH/iaYTNCZG9pWRdz0/F/5fHpBcwP5uBjUqDhKuFdrDCasBXAUa2HSeA7o7JHr5z0xN4ZtcU1gcGBpSLBmt7xcEqZ0j3Ul/VjbJuw1dkGFtxiJ6lsDoEBipl1BIFs+Ji0I+BahklgrAVF71uB2alhFanh14YIi05uHvyIPyNZbzrtafDmdyD2fFDSHsWLCYXW6KiCm/OgHJSdIIIZuCi2tDimWsE7FdiVOtKgNn+zcxB3WIf2bwCLLOvZd23LKw5/gTsbnZx9T378dhj06j4yP1+TYyUSqi7NrRyNOWQCeIjjihvKJ1wx3a1ncRwklg1q3XYUSTSZbAdAp1ZMkIfiEtWLkcbthfKqAe2qfzAx3h3DlvPGFOvPf84eM8+i8kDh+SSV6+qY/iYY/FP1+zAo49M6CG7JIBgzREmrKSPUNGDbSFjE5DZGyFMApHdj9IQPheUORuXSYWVMRcfes1p2L6uhL2/fgq9qSYGG2SwZ4A+h7/VW7ZiwqjhM9/9FR7ZMSntUMSAlZU6pilyQUzoEGVHEXw0qOyhQ20pArsUo6KXaMDPjF9x9CXQS/ZKaioCvdCR/IZgM8uqP5GueF7LzXMJ4FIAgHcbJZFAeVHCPpfQrIlO2lGvuPhYvPmFx2LtSB1X3b8HV/z0ERwc72TsVwNo1AzU6w7OPmUNLjl5CCesr6Fk12H1puHNZkx2BtToQ8zXgQaZEdnVtDwDjXUnoGfV8Q9X3omf/2qvXDs5xgH9wCXJyqKctoDetqpIpjfTI7IkExGdls8EbYWVmnOC54FPEV7OpCCXvrLi9YOzhIPZ9zGw3NFhllAkAuCL5ZdNpIosJRmzc+C435uWZefqUBi8wuXIVxmMHfK/C/tlVioxxYJ9y+/zWZzEJPq9cQs/Xv5+qWcuB7TEIKUlk08u1jtZIqsSgJfSyhKcEdW90OC9xyKbzP53YT5Dr+RQPI4z39wjTXNUGgqAS/CXcVVDcZ4d6yDqqDDqqG7UVF7cUwwSv/3NL8cH3nwahsuzopRzsNnAZ79ys7BvubmOhT/74AV496uOQRi2YZdofeAiddbis1+7E1+64qr5y/hPn3gH3v/aMxC2DmAiqOPSr92OH199k3y/bvUwLr7gbLzg1E1Y20jQqFfQaJDR3RQ5Q3NgO37y8934/Jd/iD37D8p/znzeSfjYH1yMs4430Dt0SGqFXTNhlwZFomq22cXuCReDwyuwcagJN9iDihWBuWtJeT0u/8ku3PXgBD789rNw/okJnGQaHV8jLq3Fr54G/unLN4q3LX1o3/eGExGHbSDoIoltPPCsiy9eeRvuuf8RlIa3CfsWIxvkutID98PbcT383gze/qaX42PveyEa1kH4XQ3bqqBrDuLzX78H3/jOz4S9ZThVkSbVYRfr1jSwfs0Intk9gfHDTTQaFZTLZZx+6gm46Pzno9Pu4tY7H8Rg3cUfvOEUHDvWRtKZFvAkqWfsW3ryMtDolFbArm6UuVQW4Cu2hZXtQlLtlLBwk8TDuWefKP7FZ2xrwESIiXYJX/new/jGd65FxXXwht+/CO9/54tE8utfvkEJ6RvlwL/30vPwZx+8CFsHD8gz++KP9+NvP/dTUSigX7BVXZ8rFOcA3LLyyf0r/qydzYOA+eUfzQf36B65z20Rv/n3BWibrdv6gdyjM3+P1Pr+/fuXk4JeXpk9A26fC+AWXcJvEz35Ha9z3s84r1sSYM5ZuCKf3HfOQkKZM9Y+SeLCP9aOw8RUOqXOx/w4KMegzHKqBbQQbR8G8KzUMo3UC0MrY0GFkryxSEa5j+mbHS8D/udljxeBuZmDbCZLTdCWQVXyVJe/1oKBK73tIuA2kmOIH2UcYMvmQbzlDRfh2OM2YMe+ljDSqpUy9h2axszENObm5jA70xQ1G5uqXcMrMLpqJRoDDTgqxP4nHscNP70Go0rjZKeEXXGMSR1pgrdxCoNgL+cFLBRRQBJJfU3fW64DjWoG1lK6wpD5hhg6ZCUhyX8y7xH3xSzQK9WeiY/ZyCxynqJ8R/mLFHOGrdadczz+y8dfjMEVw4wIwbBKkijDoKTJkdZ0BKRVZkPmDjyTqG9RIRe5OosAvD4Mwp3GQD6isjB5HQQxCegOAvD63gNX3/AwPvyRL2Fj1MaxpkI1V8UKCUxsX493/6e34oXnnihPe+/BOXzh8ltwxbdvkUSkr176ZmiVgQ1PPDWO66+9HxtWVrGvaWDXnsPYd3Aat92946gNYNtxa/Gnf/xKnHXaOjzy+B78+Cd34/rrfo0xHeOc1MMW28Z6k2lpwLWmCffck/Ch95+DblrFF/7lBtx356MYjno46ZwT8F8/9xGsWlWX83lBLMm7Q42yyKGyHG689Qm844OXwWXCN39kmlh1zBg++gdn4S2vO0PuJQy7uPHm+/GJv74Wev8unGw5GDE5J+McjJZVBN6z97Oc969bgZd+5DV49avPlfUeWaNKd6ANlkuKbtvHj35yJz7+Nz8TFRnXMLFx8wp84j++QhjkBEoDr4frbvgVPv63N2LrMavwx39wES688GQEnodnn96Dn9y0Czf//GE0pqfhynxVQdEzUpJ4TdgppY6pBmFCG1xbZKAtQSSZX5EJRswwtaT5iWOz0I5NyREhYCJ9nOBRovqitUtWOdMGmc2ooByFDHfMwF3+P3QMsQE62dCIQ4W7wwCbN2/BJW9+q1gnBO0JzLVitA7NaJqBcJUxNDKE4eE6KnUba9YMomYbODw1g+M2rsGwE+Jr1z2Gq+5tA5VBqGoO1lbjvBoraF+DijjaK0ERzM0B3UXALttdh2HLCAPdllYjw2k4Pm7O0SrM68KbmdYEbwmaFrLHZM6KpLDfow61BOklES+X46SsMtmmIpctmZg2dKUhdWuoXkGcaoRz7bTVmjUIvjAZxnTK2rRd+H6gxOqItdB2YXWnMrnkIk6Xg8LZXJUe2yxmQ+S2xcvWm8mkkWUssKR/MA0zjWOaGmd+7plkcpmsYRjVEVSrNW26ZVhlR9H2adbjg2avFEEHTFdh8mYKO/ZQclwNw16QRiZjj4xvt4JKY1Sb5Zq2bFP1ZqcFnF7knSs3tQDMMhmIyg6LfHuzAX8RK1YK4yggrrB7RYadRKY+Rm4e987s++wFSdQ+r93lwFqebr5M8/dVYVozCFXSQRQoj2ILvblMJrvcEDC1Zts6tByUk0DPBmLhkm3sJwn6+T0oZvMzlu4wMYmxPQVdKzGDEapbg66T4a3EK5cyu/nQuSDTW7B68+PSl5YxBSpkEjAW1m4hodzfm/bLK/fJH2eyzvRdrWSv1eqC9HLhQ1ut5kxesmaz38wDtYz5tdoZ4ExGLQFj+Zx514qMMmPPS9m4/UDtQCPzvp1e7H3ef/kkL9QrDioJMDBWw4u2r8b7XrwdB2Z7+Otv3S3eq+3pHlq9EB0CtZXcxzYHaClzXPjjzvve0paKLNvCF7deFiCXzNysyuXs3D4QV6S7yPBlP8mEeLJqh+rQYQrlGNBBgjSMM4llyihHAUzHRS2JdNuwFaWr66uHUfJ9scApG4kks+jQQ2I4YuHQC2L0uPxszuhpDuleK5NPLqSRyxzbqbSlMvC2Txp56QDaz3RdxNDtNRfaw1KmLJMTiW+gg8bAACqVMho1FwONKlw7i/nQminyPcz1UjTbHnpzM+gkDvz2HNWslgFvjzy0L2XfLgJI+65NfG4L/9siWWOpv+4yrN/5My/1zaUXbn6cwh9b2L+FIkDO8F3uypcFcQvZZPE7z5KXj8S+LeST+2WUVW3gGG14k0edBC335VLJ5f7P2UCRSeKKNnuf3OvRTtQPpP4uAG7Bvv33ArnLAbhj4kHAAFaKrnbQCab/r7Fv+8tsKZBbfNfPwmUgdMipzgcaCYpy8l82XIw4DgoAl4NLMjMjtPqCiSv+CaGHgMyMPhauLQNuDTrqSSaOSBO6NQaIUSmVRQeVfqC63U1FgjOXUbYadRV2elrFMVqc93gdAee6qdZJ1BUZZZ30FBdpoVESz1dea4NZpXZZgoxlymuksfi7EtSkby/BYHoZdmJPQGFuHZkhZkAP93C6W7xyXzXz74Hl1HUcMS1pIXZG1qkrkk4Q71n69XJQFO+12EPASYNkvzJhz0NgV2AnvvjkcvhnHSQLV1tlBu8ExCUI3s/I7Qde+4Hd/ue7L/LQVZnUcRHbKwDZfinlpe2oYOCKT4n452bybrx+AqrFPoK6PJ5PL+c0lmcvcpo6RVOZIqGcMjOScpumLR50BHWZ4ctXgtA1TiA5FXfrSMLMV6dfRjlOfAybjrCWCVh14kCYceKEmId6jtQPkD1LNvBcuJhhfLTfk21btGGykwl0t0NPzkmiHUuyn4VLKWZmufJZEsR1bVtAxLaXnfOk6hA6SmOVsrFXh5Ix3BgeQnzsKJxWiN6+CRwMAhxqdzAJUyemra2BujJdRzHrKpprp2a1rGqpRrvn6QHbngdwiUMRDG7NNrEnjuQY04bDDHTEZVvduvcp9Q9/cj5WeFPYt2cCYS7tQblVq1TGgFXHhrO244nxA/jR3QdwxwP7oEONGtsrF+55Nr0s+glmcKJGv2tZYxLE5fKKwDzbcJZdG+VMXS44BgxbmObDdgnD0BiplNENI5QsG4ZpYFaRbBxiJvBEXjywXCTapHiswQA9AxEMlicx20YiPtW9JBQ/3TVDNaxdNYz1a2pYPVpHu+ujQYCs52Pf4Q4efeoQep1IkyVMeeFPvu9UdeLgGA7s3InAyzILS9UKVq/bBGflEK57ZA+uuvlpqK4W4Iary5rtUDY6LRmGwTFEx5EhPlCWK17eDPKQud1wHd1Neso4poS3vng7/F070SUwufk4rFm1Ap/6xh2Y2eeJTygDNSphKMpEmITiBcselXK64pksoZWcNZe3BS7gxfOTfhX0f8klEdlfxmw95P4RGKcsORTaSYDtJ4/hHS85Ecbhg5gbP4yZp31YQwZKAspkLYBsVy7muLjmeqteNVEbWoPayhU4pA185+eP4+k9h6ESE2UPGLIrukz5YFlpky1rwolCAfv3hD3MlRPMmhrbNq/Ctk3DWLeigbYf4sSRGobLlLZP0R7vYHzvbvj+gs8EWdNkzc62NLiuqJYUyvQNWrcBw8ODeGp8Dt+94RF0x9vY4pRRM2xhsk9QgmRNDb9/4TZcSObzE88gnpuQ4EOGUyphmxbSyvRcsh1SIU3xjkaSCkOXixhOlikjtHbL8RgaW4nHxufw0zufxqNPjaOeOIgtAy7BWZa5QVn9AH6aYsPGUdglG0P7Aqwg+YjlAAAgAElEQVSPXZE15tgwHHDCXpXMZgYp6j0fnmFgyqefpELbC3Df9GFMDCt88G1nA4f24uDuAyLpS0A2aJvi00rglkxcbpSGJmhL+O5oGwHrflC37SWorRmFmwaI2z1gaAil0WH84w8ew86nm1hVqogtAD3bqRpgRQnqpRLMJEXZLYGex2lC/2R6dmjQ/1aCmNQ/paSt7WqX/jsc7x1XWLgyhoaBJFWw3lNOOaUcFrOjmaiUxpigJ/aood71yhNRbx6eB3Cfd97z8Wxg4LLv34uZA11d46LUcODajqhfkBvJ4BJVGtIkUhEMenoiCXvwKXXKZ5Qm0iYydrqBmbCDDVsG8eYXH4/B3hx06zAcM0WrE0ugMfPMNrDxpBPxmWufwS337ZN+kGNOxnQ3tSv+8RmrlMFg8f5mAgXFeAVAywL+smBf8oAYjWIjo0ctQTr5Zd5nLn2WrhLhQYrO8VWCHqnWOhLuTGYnQj/cMIlUSuZk5KktW0fwkdeeBntqXIJg8eAIrrx5Bx7acQimQb/rKl5/3iZcePJ6DA4YsMNJHHzqECanfJHrZvsfaFgiSd9uJ6JOMFCzUB+qwCnZMFeM4WC7hH/63kO4/cEDsBkapPctgRqJkTHhJAs+Erwh8CdJf4oB3SzpiWVCjzPOg7lvuc/FvHvpa/G/AtwlaEs1goqkGC0ctx/8ZWmRtdrUsfzWgcueQWYNhEKL9C8ybgkwE57l70MJey5+L8AzLAF1s1D5wj1EuXD8cpLLJrSiPHM/a1cZwgsFpZHzeWMfe5eAvHjzSgQ9VFYmCU2OVZ7ERh/hPhZVlvDIOqXIw8q2pbCNgLd03hUzA4DXHISTuumNG0x8KLZTT9yMj3/wErzglLqwKKzySnznp4/gi1f8HGTfcjvp+I3CwH3hyRUEnSzpgvOBRK3E57/1IL76g0xel9vHP/JmfPgdz4cKxtGKhnDp1+7AN757w3O6L7J6X/my83DRWWuxcQUDkj7c8hCa6kT845euxbe/8c35/xDEfe9bL8DZJw+hXhYfYPGgnmkF+Ob3bsc3/8fduPCCM/HR91+ItY0mot5hoNOCXRnGLTuruOL79+Pis9fivW98Hoy4iag7LfPPB/e6uPTymwTUoATymdurCLpTSFqH4FZGcfXdHXzuq7/AwclZuAMbUT72EhhjW2BbBuIDD6H5+HXwOxN46xtfhj9+15kYcMYRByYss4qpsIHPf+Mu/I8f3yDgb3n9eUAwCX/fndi+mT52Bu57eC/Wrx7F61/9Ipx00nG4/fYH8Mt7H5f7PvP0bXjHa07BlsEpRN4c0sogjNIoHtgR4QtfvwP33Pdr2FYVDgHTZdi3XKtkUso5WzkHJpPeAYS9AzLfe8nFZ+Nj778Yx4x2YDklXHPbIfzDF3+KAxOZJ/3WLRuwad0KPLljF/YezIJdL3vxWSL3vLl8kOksuOKmSQFwuVHG2alv6mPfSk1d9OyPzn59TjVZsuO5QO9v+sdv+n4xYLo0PTTrlf5XyCb/puvo/36pxPJz/8vrWh7AzXxyM8/c5bd/b6QjG7/kecrYVhw9fyY8XwEgyFeLwdyMgZuNlRlQyiTAHDTtY+cykGcDCUWJfdNlFHwxMCwx+RhaLJEInuRAoPxuiXSyMCj6mbdLvG4X+eDmUsqLrr2faZvHB3JJ5QKIzgAChYrq4eyTVuDcF52WrbvIQi3V0Ou0Zb3mlipoDI1izteSOEWZ1raXomRqVF0Tu/fsw0033YpgZhpb3RKqUNifxrpMA5MUBr1uBV7NhES1r5VR5heGSCbn9lCynFNVlbFrOf92RUYo97nJ5ZHnwdtcRSfTXRRlVknK5MZjkiE4dMpGfOyDZ2J0bFiwuUJGWX4j5EmFejXBINcZZNUalPyz4ffa6HiMwWSKszXXxMCAAcsmO68hXFrP72KmaQmQLG41S15/ccdO/Me/+gnGwiaebzsYNE2xQprUCkNnHIu//fTrsPqYzNNt5545/ONld+PaX+zA29/4PHzqz8+br/73PnQQf/mpG/H0s1NYt3ogB01/c4sslV2cfOJ6jDRsXHHlr2DNNHF62sM6y8Qaw8Ra08SwMsU6Yl8S48kU2LF2CJuPGcKjNz6BdcxoozrZ89bhU595HVZuWCsnfeCRcfzs+ifx4Xc+D6OrBmTfjbfuxHs+9G1sirs4gavh4SGsf8v5+Js/fYF8zwf/6OMH8MnP3IBf3nUA6+MO1kNj2DREBYnzRuZrM35BmJ9Syu0U6G1Yi3f+6evw+pev6bvvEEp52HvQxecufxD/+m/XYihuYxNVnlYP4w0fugDvetu5mW9ylOCWO3biE//tTrziJcfjLz90OgynLBgEZ3QHJ3r48rcfwvVX3Y9jo4DqNMKUEskPSiVT1iU2RN2FfFImZnBmJtrB0jYZfDaQmMxEJy7G6ZZQSIVxK/1camptaWa6yTETreAlBiomwV9Dq1KWb57aJic6UieZgBAjhpOaWANHP24lasZ2cdIp23D+eRchTSO0QwtG2oOhQ3geQKLnijq9STuI5logdiiKXCUNW6U4MNnDF6/ZBZRPg7HCBKrsbwjkxtC0HtSzUvfF5zaXT55n35ajeeC20myibQ+iEs2hZ9RR6h3GrBdBdefEo5EsKTLJCOqVKXucZn6wlDOelymWShFnwCPXKdVR8YE1mQhHcLTiqpQep0mCNmM2zY7uBZ6AM2Tllw0dtyIurfpkkwvvRJGvDwXsLMAF0zB0lVaZiWETUPZ6XUUgJA270PRvZGKHVWb9S9zYi5qpLlF6XHxonRrsygAqA2PaLFVgN2pUTlM0CpnphNBkwvuO1qUeEUZh3A07lrYcS/ntXhp6c0qYt+Jra0HZmRessG9tV7yH0siTLJVEa+WxrMJO5pueMOnEXfCXZZ9JieWsUS3ynXxOj8D6SSlYAtUFGFOAvYyZFVLISwHgvs8yOtk1mbPKWk7IBFLp589NcEzKlOzoLKlTpJ9lzq+Y9mKpio40Za+57uUIkLpVaVuDjpmyHRLALWRuea7UcamiJfLiZtlG7PtCLKoaVtoRE10mSQgrA0bdQdqKATOPMzDW6tggiWoe1BUGLtsbmRaUgDZhrRpeYO0uLbwcRM12Z2M48QIBVwWozcHXubnMh5cELqqpLZVdXvo5B19FmrkPpCV4K4B3rZqBuASN+4DdRZfX53e73ChAwLXMON9QFeQvN4areNXzNuD1529BlKb4yGduRNsL0elF6ASxsHBFp9C1kLY9uQ5hyUody+SsyawleMv2qEP6RmsYFdoJZOUqRURZ5X4Ql8xem4A1fXTtTNo7fzUbNSTNNszBOuIZ+mtnvreUTtY+JcQzNq5VqqBqa9QbNVQsjWrJxh+95RyctGkY//ydu/HrZyYEgO52PbR99jPZtS1i2JoWkzozWWWCt0yucyo5kJvZtmQ3ohZYucV7AW4VDFpFUkWA8ZR52eQ8fkAJ8XIDDYcWeSVU6g3UXQN/8oFXYLRRwn//5m2Ieh10YgPd5ixmfaAzO4NubAsrf55529+ej9S2mUzSz77N+4F5lm0/izbyKEOWsfb7JYv7j72EdVv0l1IeuZ8uE42LrZBdFlZuDgYvZdwuqpP9CSjJYiueQjY5k5rP+ij2278N+1YeV+GBu1wj+G32Lbcc6/fC9dwhVIJsMfmbtn4GcD/L4beRUOaxjySjvGwD71ueLAfgEnTRxiBcFcGPWfFitJLoOWzd33RP/7u+7/fE5aBC2WcycsnCreXs04pVlkCmn5CtmQrLdMCpoU7m7MhI1ihnpxDmMhnsmJxGHaUwSDtxYkjAPAdx6dfqMHOkMoTEm81YuMwkKzUw4FhpGHjKLlf1sGVhLgxhDTbmgVu/UlGu52mvWjPYSc/5bXTDrgRsyYLliiKNfWG0EsAtrpXBRbJaGfSlLy19K3leDmK9yIND7wjLRosTEBjik2Yxg4EMjxx0pOdfZQlwW7er6IUdCakX/q6USZaMLAbdLS5asoUkwWOGDYMoQF2caxJhqwR2VSaZBHdnkwReEggLt8YpsU0QN0JEP1XKxeWhuZCNlEHkI1QKfj+TRAIwsS73M9hdYYbKtHnZrWDgErglOEs2YsKQo+GgJ9l+WkBdfkewVSSLYnoAZGAxJZJlosEMUKVwMPCx0nEldFowcwsQl68EoorlfQYIB3JcAu5VgmT0DY0DjJq2yCgT3O4dwQO3/4Y2OyVhz7IMio3BfQbhl8tH3+y4OEDfUA5YZPjaLsakU0rR47UgRQ+meOnRrpDlujcKsdZ2UBF2lomhak0YuHX6DxCYNgysSS0MGhaeRQbgciOIi41DMLsJuvsn8PhsE+PdNgK3qmG5mnU+8QNGXeUPBHHjTk/X6bGsYmMj6xNlWwcamGvO4UCaYJwgsLLTrsheJbhzer/6z2TgGmXs3bkLSUzWKrB2bQNj245HbFVw55PjuOyH96LXilGSLFYN02TNyFjd4vooq3QXNqXBKFllMHxP7osJi7mvaQrLrmid+IqBYYLcURqhrDSGlYH1bgmjUBgulTK2Zi49EusEM4aJmV4Pk3GKTs4wYvIXE/oiNl6dGkgCRZkl/o++liKdnKaIkxi+zhIHeDVeknkumjmoQKidy73DQdv4q/ecgtNGRzG1a5dMjlKlsOaEreilJm5+Yj+uueVpGD3osmkrSqe6ls33DNm3S5ZVsqCthNBpEioyyCXsJV4GVlpNIsM2Na6fOoD3vOl4nDZED58I9qpNuOHJSfz0pqdQ7moCUNpOCUxz/M9ooEmSqDiJhDFN1jvD91RF06ajHWUo8dfM2esGp/CKGfGZBF2RBMIawjYTxhESQ4ncZDMOcOEFx+KdFx2PuV3PYubgBA5NxmhUDfBaCVqNDFoCbhK4JYA63cwklXteiq1nnAKnWkE36uG2p2dwzU27UWpGwqpmGx8ouYqLDyf3Ob2rM413vOUEnLNtDRfYwggoxvOJX+/G3ukZmCrG3BwzuxUq1UwmmeedmUtRqxpwHaAbMtPOxuZTtsA3Hfzozmdwx727MBgqbLJK4qnKrc4Md2XgUa+Np+MAb3jpJlx0xla4rUnMHJ7FXLOHeoV+TIoJyCKzGcyZGFtjIhpswJvuQPuZt6JISZcMlFePQnd7sp8Sy7XhYfhhhJ2zPeye6mDf4TZqZVuA6bV1YPXQoMgi3ffMJH59+z6sndUYqlYwHCawqiXJfBzyI+hqCalrw2320HNMHPbaSCwb//bsk3jb20/HhaeuxaGnnsCuneOIIioGZPLP/VsSZHLJUncMwZ7llVK/GVFFwRL/J43IX9jHY4wM2pmPqWWh4xsIQ40NJ2zBf7v6Eex7cgZrS2Vhx1MqfICy4TG92x0BcA1mZicxrNxDhV5AzOqUhUFEWlusuqatWbfJ1O5n3cReV3GKKcoaGsK+JTRGf/kk8NVMEmM/2uq9bzgVa1UXE3sPCpBx0tmn4apHJnDDLc9Ad6iAUdK0WSC4XKnWoCIK3NKbOQOyCKl6SapCIZtoJMwmjSORs+sxa5LJRTrEVOTj9Oetwesu2IpVSRP+1LjI77VaEbxehEbdwnGnn4rPXvM0brjrWZSUI/0JPbCZzEJFgoxhnIO3zH7WGSB7NPCWzyDKgVsRGGbMO6HnlKkd02J/oEUFFiKLqGAwAhWLvxNfozQkMMfFOpkwKk5j3U3I3kx0LwlV4kb48OtPx4u2r8GuR5/EzPgE1m7djGhwBM0wwaDpYaTkwrJK6BzcB292alHdandSkAARxnxVKJfYHzAeVEVj43pUVo/iwd1T+Pq1v8aTO2dhKwLZLAsqWxJAjcQrzVb0uenmwG7m/i4sAJHoJZCb+bdyC0Cv4OcCucuxb/k7/i8TgRYRufyVtgqZH4+TA8IFHEGglrWN4xT/yzGC/y3A3Brog6znf0P56/5jLwWQCfByIwCas4FzQJewGEFfgrusfwscvYw5kCDIvyuA3H4GrpnGnEr0sXSlCufgfrbg5yeylMkg5qdEK3H/5XyKYC9llulx2A/iRmkqAoa2pBxlsx2CuGmaiNOyTj095x1QrWBWNRpVsVBggPDdb3kx3vGqrXCDvTBMG5PxWnz28lvx45/eMl9n3vbmV+CP33U2hp1JhFFXWFZIa+jpMXzrpw/hG9+9Ec25zNf9Ex95JT7wplPgt8ZRrq3AZd95CP/9qwRJGZjK5sUJ63re4b36916Ej7z3EmxeU4FJ+cO0iku/ch0u/7efZImeeQLD6Mq14G9ffN6JqNXKODzVwre/fz1uvvUe+c1grYx3vuXleO/bLkDD2I/O/meFKdwqbcDnrrgTs80ePva+87C1MY64eQDWwGqM4ziRIua1fPS952JlZUKkMknnsUoD2DsziMu/9wBuvPleUZ8or34+3GMuxtp1Q9Cz43j8lz+DN/koXvGy8/Gx95+PjSNzCIM2kNSwb3YIl33vDlz9s5tRGj0BlfXnQXuHkI7/CqdtayBJI9xx3y5ccuHZ+JM/fCNO2GggmTuAOZ86MwoDLiUEZxBzfcI2Zwxg0luFy777S3zvRz8XsMopr8wYrwy49vt9SolkdaBg32a7FFTYQtTdi1DW1Rovvfgc/OG7LsLKsUE8+PgkvvaNq/Dgr59aPBj1feK9/ukHzsd6aydMs7QIwLWr62DXj83TCbLZgPjM/bu2xdGB38yiXe4kxTGOBvxm/ftyTNv/08BtcQdHY+EWzNHstwtA7m8jofybwd3f8KCyiVXme1sAq7kiVSa1GS343/Z7384DtH3eo9IHZJK88loQcXOJdyYw8hwESg2T476aZ+TOs3BzKeVMLjl/hgR1i3OLV28/iEvGbeZBmrFvM1nqDFAWAeK+a8nOLWsX8cDN65BIg+ZMt6xTywJ8SYCkswuxN5Gdg+cVuU22XRPDK9bg5NPPwsrVq9DzPBzctQN79k3I/8tlJo600Gs1RRrZNSpYSRlCFYHpzhUlKwTtJyKajKpBZi09bzOmLft96oRwXkIfXPEmFJw917zgOoNJmzK8cF8O2EoVYqwAtDUg6KYMru24puCai/c60sDq49dJ8pttpfCp0OPQ6sOAa6aIlI0XnrUWb3zt8yRmzGLqtDq4+ZYduOHOvahYCYIYOOPEUbzldc/HyErKJGfbPQ8cwGVX/BIlMxG1qKoN+DH9BlP4gUK72cK994xjVdzFKgNYYXIeprDbdDD2ktPwpb97GaxKlmx+70MH8Jef+jlmZj189AMvwPveemrWQlKNq2/Ygfd9/Me46AUb8aW/e+Wia1i+xgvUkqfxA3v2t/GlL9+FX37rFlxgK2ywTFn/15WBw3nwmv/YV6/hiVO3YFNd4cDNj2CoHYi0aXz6mkUALue5X7z8Dnzp0y+ZB3UFwP3oj7Cx4WBT3EFlbAAXvO1cvPutp8slBl6E63/+FP7qM7fCNhIMGB6q7QjDfgDHC+FQzVcpicEUG9dbB2HAPX0bPvvpV+PY4zKwu9ge3TGJv/zkNXjgjoex2XQwwjlgYwDHvO48/H9/9SLhb3Ot+dCjU7jie4/hja85AWecPJZZELB+RBoPPz6Of/zKXXjqgafAuMOgmUpqnLCkmYRM0J3zN23CsrlmobQy1YHYrql8rhHGBqIkRuKnOuaUl+MU2xjRfwJfEr/J1kLSpCWJmXo3CoE2UOH6yDDgp4aoVWU5JgxkK1RijZ5t4zBVoFJOtV0MDNWEwRj7Mbw5TyvbV2kYImh3kcYdBN4EFM/DSXIcQNNeLA1g1lfBOen3YQxvBQZKSOw1UGkXZjCZed4WEsqUSmauK8lVZQUVmChVfF2abaOLirLDaczxIuMEabsn7DkCegKuMt6Wsz+L5KvnesxmfZiOM7BFOVVY1RHUhlZpd3BAiWS1ZaPTGEZ9ZhppEmKuF+tq7Okk8pVIEXveQkisn1VW9F0saOlLM7lhsoFd14FJT2OR0I+RBl343TYiJlZbFSp3JaWgFSVJoFrBnMtnZpRH4AyuQ2VopS6NjgCOpZPhFXp6WpvK7SKZaUJ1A8SUseZzL1fgVGwMMLYRJdpvtdGem8o8fhl/cWvidysSxWTmhjRJkcQT7aRhHNtlO01i9FpTSucAiiTYUlKZHp+MaeUKZvPg7lJWXd4vZhkty4C4Rxsm+2WV2aemKYzKEMio5XuCtClZu0FLgOV5GeWcectDC8jLfjmhP2g5u2+C+ZWq7pBfL1aEPehSDXWVaLKp22FkuDrSnnJUwzHTVhgbDdNKWx1blUstdJSj6KGsW1qjFCrllzRqSqFLLzlTGb060nInA3HF80xpDGb5ofMAowCUWQxFNiZoFKzdQuWOMtwEeikZXLB3+wDTeaC2YO0KI3cZMLcAdZe+EuRd+t/8cyGhbI0Mi6etgLjCys3UPYtt6Wd53Pn1FmzZcr2ESqol/kNP8Ipt4oRNI3jymXH4oMJbhI4foWcbaHeoSKGQNL2M9cz7zb1n5bj8bs7PwNsilkJpZEoim6YwcPu9cSEgb8awTeYIVNey1wK0HaojaXZE+YNkKc4z0uK4PL/JvtZG5PsSX6kPDqBqJmgMNlA1U3zhL14p7ff6O5/ED299Bm0vgjc9gTlUEMxOzQOyTO5gIkwhlbz08yLAtijcRcCp7gNu+0Hc/D3nfJw/+jOwayNouFoA3KqrMDA4jH/663dK/3b59+/EY0/sQSegakQLs90EnWZT5h4C3hbAMBNK7NqCnHIuOz8PqrId0fs2T8YovG/1UmA0v5c0aEuiugCw/UDtUtB2vmIZC764PAdl5TkeU4F2mT5GPHL7tyJJpG9f4bsr/dCyAC4VFTKf3N+FfSvt+n8WwF3KvO3PIi8CI7+tlPKR+tTfFsA9Wp88XzfzZR6PWYDES6WjB0wHBHCrVgWeLqEVTP5flU8+0n0VIC6vv246MngW/q/8z6jLjA1HB0msChYuZZRrBtTgyBhsJ/NkELYofUtbbdRMlQaOa7ADC1qZh0EhrRxwkC81BMCVcBwljk0bA7aZsqP1azWjEoUpZZl5LZ1yRZWjQPMzO1zPKRmu10sPd9sG2ShtZlgJazaBYTckLzWIA+WnoYC4rklJ4gA1YROr54C4sdeEb5igv25qlnQa9TJTF/o4KheWzv0nrLLWcU9V7JIw3soEu4KWsIzJ6CWzt2JXkPhNycLhQqgAcV3LFaYqJRBZn4MkwBrTQWxXpMx4nbNeE7ZIEtID1hO548SuiJyymS8OCM7SE5f3VACx/W2nAG9XmI5kzXZjXwBRLvYIqHZiH1XTlfGaAc6CWcz/cesqS35D4Lbwoh01TEwmodQJbgWTl9dM8LYIwBX1y6MEbJoI+O2kMfh5UCdo5czcfibugC5c3RbXzgIkLnxwuTRlmfC+BMB6Tj7/4v9nLOUMxC82SkuP5PV7aVvg77tRIO2T7N1WHKJhOehFAVZadvZskd0DQd7CL7fulLFGaayoVCUhwDKzBUaz1xUgl4DuaeUBjKsEMdl/SSILmQ2Gg+mTVsOeDbBrYhoHZpqY6rYRlgdSZjWRhc66zkV0MNsSJJcSJSOxb2x3HYyNjsDveQhzCeVDXY8s3rSXEiQDrh7faVz6sYtgHhrHk09NYbiu0Ris4rjnnYA9s0185Wc78MSzs7BSLfWYrCLO0MjwFOcZkX5xhHlLBjj9AmPJwuR3piQ4MCvT1JF4ZxJcZdlRgpx1ikke9LweM0ysKFVB1x6GbEerNTimIQksE0phyg8wo410jnPUXMLLj5FULRiRgFkRWUwiLxkkicoYdio1yD+TCS6JgbFBATPKqGVKS5Zipir/3YwC9aZXbMeLTx1BvTODkQ3H4XArwoN7p/Ctax/F5HQPDaOUDtq2YvswlY2SaScrXEeuh0ElFSfKtmykcaQkK13AW1tTbK1mpkbF7+J+r4ORk1fglS88DqONMm55dB+uuulJWF32AS4s09biZUtZE9uBTcZxwmCFzwi8yJ0Li533p/kMCU3xWXDwp3+wK4MzPaU4kZCFU+77yTruxYFcK6V9WbaHox7+7B1n48RjGph+4ml0puljDRyeSTHcMFEtAUMDAgAIeEvJYW5kxHJx5pQdrDtxG753337cf88+WIHCaKmqmZow6FrKZIZfmmKu08bhAYUPvvn5GO4dxIG9kwIMJ3EGFBOQfDwsYZUZYYWdor03gjVgoKuVALf1ioJdKkmbWH38FqR2GY8emMa3b3gUMwdb2O5UQCuCBtmc+cSHyUUMULCuU1b9Ua+Lzaeswu+dexy2rxnCxM5dmDpwCDPPeCgNG7Aby4utiwVOti5DAZKKECHX/ZSdrVpYs3UL3IFBzqMzyV4Gv3opYtfG93+1E488dhhbVR2nOCsk+3vI85FWXQyEifgnBVVbmIK+oqRzBD8K0YsTfP6Jh/Hudz0fJ1U8tA6PY7oZirQZfWDJCI2I7OWToPbeGNXREkLXRbms4AUaZVchmYjhDhhwBgyRiub/Jp8J5/dxodeomcIuTQcacAdXgvBPqxPg8z+6H+1nmxh1SrBsR1i4FWYyW45YJzC71rXps03PZUOeJxUCuPBQtiOZoyJlRD/oNFGqXNOpaTGXd15GuSEBGAOh50HZNsIwRDOmnDwFBhI8NHdYvfFV29WFp63A7J6DKDXKqI2O4dLvPYRndszoQUm6soTFy+QPS0MkzJlgwYSZJI4Vg0DsFwPBsU3N9hOmWgUMKHDOoWNJnOnQlz3o4ZwzN+D9rzwZw+EUml4PUbsrwD0B8OFjtuHvf/Y07rxvv/T9TLDSytQVy1aGQSsJSuvmfUJeTwpwpEio6J+3ymKwb6AhA9fNZBdJIKDPKUUbYTNMZZTFzzvSiYCBROUMRXYx/QEzYJdMAT8JdED2rRMjLWu8/sKNuGD7Gow/tU/A22Jbt3UzhlavROfgXhzad+iI/sglTe9aMiIimI4Jy3EwVHcwsGE9JqIENz5wAD+//yBmZjN7BwK4AiIRNCo8Z1QAACAASURBVBKmLfspBsYJTlvCuk2TNhxDwTJKCBNPwDrb4BwkSxIqWuNSILcAR5dCLf3gqw0mg6UgiNnSaeYLnu/rl1VeytAtGLnFWqIfzJ2lmopScEUHIROcXHglCBznzNzl3mcWG1nq0oLAKc9Hpu1SIJcMXCY6GWlsEJgtWE5iBZlLYnOs43WSpctX/t7JfXYXgFzWd36d3VEG35CwQhsCrfhfkw7VlDfPeHgw08CIUqgg7mDWO6i6cRdveu2F2Hr8dgbCcP6JLkbccfgzlHxfgdue6uILX78NO57aM1+vPvS+1+GP3nUOzN4kol5T5P+YReKSYaZX4Os/egjf/eHN4p/64fe/Bu979Wnw9z+Oysggrr7nEP75il/g0NQc6u6oLltVeGSexB2V5EmPF77oNLzyZS9EvdpAu9PC1dfdjtvu/DXKVk2AFT9qE65YdikjOiDCVNbiJfuet78a737TGagmz0rbKTfW4rJv34d/vfJ2vP9tF+DtrzoOKjgIyyrDszbhn795L4JQ48PvOAMDivfMAYJpJ4BbXYVfPdbDF75+Cx59ci/cxgY4a86BHt4o43Z7x8/R230rtm/bjI998MW4+PmD8Of2EX7FPTuAL1x5Gx586AmU170A5XXnQk8/BjX9BN7ykuPAlMSv/OAeVEsO3vPm8/GeN50KNx6H9luS0MXNijwYVJMpVeFV1uOaOybwlStvw76DM3CcQdgEb+0FQGRRLEDAcnpOZgzBrD5kmf6pP424uwcxmTPQWD02iBO3b4bnRXj88Z2Y7fgSfBd/T2Ez0YIuFPDnNa94ET72zlOxUj8Nt7YK37ptBp/+52sRhDFKA5tRGjxunvUocxx6gS3NTpKrWQqqLnzuBzCXlw9errcoWnlWCov9YvtZtP3nYRllnwtAb156NwfzsqP19+hHO/fSdI7+z8tW3yPszKmOi3qXxfe34In7f9gDt//2+58j68u8xHJ+W8+RLWYwk0BpBpCJnK8kLNLTMrMpkRQf2qsUoCrXsFonNr1xLeoT5k9E2FUEkjNUR0Dc+U3k87N0VNFnLTyFiz6EgbYCsC2klPNry+9Jvid4xAApA5mc94gKjyBTeeCUbYQhA2qCGND+DBBMZJLChoY2XFn7wXCZwCW+206JAcYUXi4VSpBExgunhBXlKlzfw2QSYNg2sCoxNNPng5S+tkmuSGqJ9y1rNBWRAhkHNJycact1KtmPXItlSZVZTEIAXElE5fDBUi4eZNZHcMSgXQ5jBix7KlZwdSIgrgYCWmnQGxyx9nWqaDPCOuiODuMVb3sBPvq+U+cB3N37Wvj81+7FD696CHUdo5REOPn8Lfj8X1+IsQ2r55/SVQRWP/pjYcQ1oh5GDQeaHqc2YHkc7zUGRYoZErsokjmD0SGc+q7z8ecfpv9ttv381mfwH/78amzcsBKf/ItL8MKzVsr+TjvElT94DH/19zfhwrPW4F/+68UY27DqqI2R7GAoJq5n7Ni9Bzr43OUP4Lpv34mX6x62WVRFypOdJZ1No5dqzK4bwOl/fD7OPGcbvv79x3D9D+5H4/AkRk4aw6c/85r5e7/hlp344uV34cufvmR+HwHcT3/uLvzJBzLGbc3R2L6ujPXHZ6zdNI5x8EATv3psbv7aZ5se7r75CRy65UGM5Uox8+0j77XIWO6tHMbL/8OL8aF3ZqB2sT3y5DT+n0/djifufRLHxx3UqIpk2Bg8bxu+eunLYbrDQhTsNANMHWpizdZVOXirBLx9+ulJfONbt+Gq2w6hHnVxjEVfY8g8kIupVJmidCJjiAWUHAcpGaKGI/6+EdsRWb5xijhINefKsgZiXTUp08v/sR2bRGgRMDlOGyiTtJHFB6SWSjakqCyxV+F+DTMJYYcMSJjY5wJmbGKkMoCDZEx3JhkYE5C18Ifn/MJVHpKAM1QGGGLxvTeSHhK/DVRXAutOg9p0MoxSGWaljiAdghkdyIqTWehU36gmxI5UKkGRNsy0AdOx9IrhOAnDUHnjU2YzSpDMzAmz0/Q7eYK70WeBwMw7tkSqdxGk5fXkLFDpB3IZViZmuHVh35rlAVQHhnVaLaku1ZW0gU5pJZywh5p3GEG3lyZBT4kUs9dT8yxUPidKJnNbwsAV8DbxJb5VrpRgl2pwHMYhMisI8eENAnhdctAtXbbNeK41ZWtvOgN9qytRHtmE6sha7Y4NanvVysQLEmOmG5hpJ5uHmF6K4UqKjmWTqKF1mKk8xVGEoN3TcdCBF4Qi2ywgZol+QwYMy9Fx0FMCiBaAJ5NhSmXmbIAs3H6pZEkk49plHrwlVTubGxUe7AvDB8s7WNjPMmIMhs8iL6d+UGi+zeXAu5y3SD60KjLG8bp4/Sz/gmnb3xYty5J74710ez0BaYvj8PnwvwSBxUYDCh1tioy4rTSqjkMWrmqxnJRCzbHFR7iCOAN8F24sU1goVYFeCESuRjVUqlQWSWWjV0Naa2XTHQ6VzKHi2EyQlkBrx0fa68r4xxg/wXYmIYicN/13WZaMiTbKSL3F7F25hKVALkFVYeoOZO28YM1WK0i7vUwWmUzbfhZuHyDL+AIZt1kHmYG1zzlHweot5JXlGjO55YViyVmyBKg5962XoXohqmUHtbKF6nANdsikds5NqIal4QcxukEMj+psTW/eu3a+LqRayk0kkqs2kjlvAbztY8j2g7jC1m15Mp8wG1Vh1lojg/PgbTzbgsFEepLhBmvZ98ODSGZbUJUq0nZLAGHGGithV7dTMedBlaAo74WS0GUHm9evwImrSrjxvr3wOy20IxO9uSbaCeNJMYygc1TgVoBczr/y1/76JUzbRT60RwBxOf/gfKk0KIxY9jFyjfUaamUH5cYAXnX+8WIv8b2r7kCXau2dFloB2bez8Kl0IOCtM8/ALbx0RRnArmVgrbRd9uNB9kr2b5/vrTTnQgI++7CAMuQS9f0M2kUD6JIPwqrN5dXnGb0FC3cZEHcRgCvcpVwZq196uUio4Ryy36OX+xnM5NhA1dbEl76tn33b73e73HX/TwO4/QftB6T6fXAZqC7A0sVLmKMV5cJ3/6sAXFly5MzGo/n9ks3FwOhYqS6ctil/DnOUnF0GXf/t7uB/36/6mbiFLy4D5QRyqhYlFhe8cGWSb7hwTVvXTTUP4pZ73TRwSwblOsS/dW4WjklWoDLMoCeSxTIRyX1yU78F13IQBOyghzIGru8pyynp0vCAEXZ66ZBhCBPXGBkyktlmajfq8764c1FiEHRtBx02SAFeKaXMgSuJu4r+YGTb0qOLAK5hVXTNNBjYQsly55m4QeTNC1PSV7dg9Bqprxho5qKPrFyCWAISc0C2yhqJr5w4gO1kAHSxxd4shGmcUqLRRI2eVBSLsUuY6c3kMsRVjIggH9CzyvApKakTYdMxUCps4ryOZdLP1DSPcCAOhLHMoBGPO2ooAcgoWUkQjeAuQU76BDJWw6xPbsV+grrM9SA7iv6klCfm6zg9i7VGWTpcLdfhMJufYDgzgBd5alEeOmPh9nvjFvffJQM6Z9zujiKMOSVai4v3LRcR/UxcMnC5tMxERRa2AiTu98EtQNv2URi4lA3iwnXx0Y7ebpb+h2zctjIxknN3+J7gLRm4nJtTajlkYEEATwPH2Pa8r3AhpcznzTIjg3KLKmGfDlEZW4Feu41ShbJ5JlSFgwgXzRpPTU3O++EmpiVSyoZpqooXpHNRCFQyFu56SxvrkwQlpTAwMozWXEsyf8dTQ0/7oe4wkSCN8UBzXH3k7dvUicMrceCpp0gRx/YzT8Uz01P4u28/hJmpAE6aSbRwEi4hDmFWMTCfSXZLpqvhwCLILo5/OcBrlrROA8X2lMaesjl4UqpFsn6FJYSKqB9RPSjGSsvBqFMR9vOmSll8pdlaJlwLs7GZTvoBZqPYYHmxTGOJNmgVJ2aiVMTMcoYPs6xbro3iiFE2pbWRhPRXMaw0TUODmb7KcFSiQ81+OdGGTnSoxtbV8N6XHq9O2LwCv3rmEL52Fb1+uxi0XOnbSoahHQKkUNo1KP5ltx1LlQnIu4ZJCWUVRwERYlpywS2V0yiKVB2poifhqGlixgDunZuGvaoCq2JjfPc0LB/sIzNAkH0O5WYtG1bQpY61ZtZxHIUqETAqy8oLhWWac+0phBN5ZOzCyKXXWZP5HPpm4hKIye6XTCuy1YBm2MHQ2jp+//fOwonmBNr7J9DqZD4lY8M2XGb0JXoReEsQa9pzsHXLZtTXDOHhQ7O48qcPI5qOMOhW9bChUCtVUbcJ6KdKeR4e8zvYdu5avPq849DcsRPNyUxecaaZol4x0e7x1ZDXakUJ07bZ0hgaqaBSNlGvKtQ3HgMPLnYcbOL6u57Fvl1TGBRPJ0eCNfVKBaOJgSpvUJSzmEBARjIywBsaO/wOdjkJXvG89XjBWZsRHpxCszmJbq8rCyVZM0gvkweuyL5tQmSbKyWgsy+CO2Siow24KkWlamC2Sw9gjWpZodmBsHrrjRI2nrwNt+2Zw933HkLDM3BCbaWuaK3SIRNb1JCOqpZSfhdb1KieXaHU2o6j99ZC1WWmYI/yNAFuOXQAQ6cM45ItK9E+uBu9dhPDAxaqjg2r7GKup+GzQrPfTFMMDq3CwPoxViiEYYquHyKSTNIjQYZKJugMiFAlqdmawd7pAONNH3fduxu9mUDkkwcI2HJ8J7uF7FvHRd3JGJNk5kbK0lHAIKQFg5NEgreGpdPA4yArPkzKLWvllHSHyhsGvbEXAHMqjmT+sQpzQQD+j/5cZJ3tCzwkI6Z63SXbcMrmUVnc3v7EAVx36074M5GuiRKDAbLhOZ45ZK2yTSSJciwLFgHjggzDgCJlnUVaj6xXLckeLLsgzMBcqltMhB5efv5avPPVx8OZa2F27yEEfohVq+sorT0Wn/rBE7jr3n2o8X4Nm3LNqixArqVtQykGDmNtaNMgB5W2B5SvFTBN+vGwiDnln/2cYcshSRRM8++LVwZHI1GEI/yZIiFQzEm4jhCbFE+MAPYNFBrUWsc6VbPaw8UXbsKrnr8eQ46B/U/vwszBw/ODnAS72EcI3/LoGz2Tq3ZDpMWd1VWUhlcgCE08O9nCd3/xhCT5lES6nfLHmbeVLwFUCyUJ/bKfJwuJQFc2RgjzNt9CumZTxpjJT7l6QzlnbWWMq2QRQ7cAdZeycY/EpC3OQxCWoC3ZtQXjlgBqAfbGcOa9dYt9WeCaMF0+ti3qVRfKrfDBzMCkBV9Muf78P5kMcyaBn4HFxVEzAJZn4r7YcCQZi8M+vXK5cV7J7xODSUExk16UqMDkIstGKpLKSJg4pRNh5EpZZ49XWkBqOqlFueVUq9RwUgqjkX5raOo7UOXYpracwe87URct/6DqxR28/vdfjA+89zVYWeohHn8CtusBlVHsnxvEl75zC352/Z0yxynWPCedcCz++A9egheeuFLUClg2TBzRbgn1BpmgQ/jFXc/iW9//Bc47ZQ1ec+YYks4czPooHp6w8OXv/xL3PfgEBkor9EBpLZnFqhdO6rZ/2KByR3/CXfEEWKJ1+ru6IwijFrxgRgBZRpZEblNAOotKIHAs9o8dBHGINes34sPvvgSvvXAF4B+EWxrETffP4dKv3IR6Ywh/9O4X4cxtlAfYg1JjLb541V48vquLj7z9AhwzNAUdHoIRhTCjCLq8BmrsDHznhsfwpSuuhuf5cFaeAXv9uUgsF70D96P9+DUCznzwHRfhT955KpR/AG59NX56t49//NINOLBvtwC4pdETkY7fgwFvLz7+wQtRGnLwyUuvx/hUC6vXbsCH3nUx3nh2CebcMwh9LUk0rhNKBn1aHcDtTyt88cpf49eP75Z5hVNeBbO6cYHxuEyTz2SU6ftGVjxraSYnLqwPbwJxdy9SBjS4xunbCKZZ7ggMZ1gCIHE4g7g3jlLJxYfeehb+6DUbkc7uhTmwGrc8pXHpv96FnXsmUGmsgztwrIwb4uHNYFeiEMWxBHsXwNJ8vpOD8suxa4t2tzDrORI4unDhC201Y1IuBX/7v5ckvSPIDC8wVTN2aMHEfa608dEA2wWk83dh8i6cY/EDXQBsi+MuL6H83Grw74maHGH8OJIHLp8j2Q45+7X/OYsHLct6nmHLgG8mZVxyHZJ4YFocdzOpY85P6REbxgQaF3xpMxCVTBXq0gg4Kf3jIk9c8bXt873Neu6cLZwlIGVbBh7Ps29zqfF+Bu5iiWQmjDHgX7BvMzllkTMUQCWzBZIxO5qDpedQrZYRxSmiiCMP5y3Z8yL7VqRGKzUBmrhUd6gZrUvQTGinjsjcNDqpxpiyscpIdFMnmmMHjcViIldKzkrPUclTEEKchPCVJP9mnX8qCaKMBVBSWQYO0V8WLjOo7ZA5vGdJQARquU8kj3MANyB7LCvlrBjz/QQNuKbnuq+2cQTv+sMz8cqXbZgHcB94ZAZ//fd3Y8f9T2IDpUYNE+tftAWf/y/nYvWmPOAO4Krrd+Pdf3QthsI5nGQ6aBDMF3sYLfPH/leO8/zMdVNt2xA+8Kdn4pyLj5+vqIf2N/HNKx/D3tkyPvmJszE4kgH6u/b6+OxlO/DNHz6EC85cjX/523OxemMmXfnbbnv2R7j08mfwsyvvxPlpB9vt7FopXVxXStbi+5MU0yetwl/87cuw4fgaAt/Ajbc28cl/uA0njMb4zGdfjtE1JcGMrvnFflz2r4/iy586D6s3Zddyw6378dUrd+C7X7rkCJfFNsN7WpBj3Hcwwhe/9jSu+/YvsNWPJBlzHpaXeakWlbR0+3p84v99Gc47k0DdwnF4jTf8Ygp/8Tc3oDo5ifWmhgeW71r85X9+KY4/vZEBtpREztfh9Jhl3sQze3u47Jt7cM11D6MSt7GSBIHcdovzcQFhlSG+urTt4WywVCrBKVlITcYYmYjAdXKCbpSIVLO0fUkezyq1+NmmZOHaSA1a4GSzTdoIBSJbnsUfZJJNhRWJNZkoGykqOoaZWHqvlSqqVA1UBuEN2AhbnENZOrYMlYa+tpk66fgqCrugNI7r0HczQtDzYUQRiA8xQbrnrIJxzFlIa8fAHRzC8JiFqYlE62hCFco5tunoQTdNJnuRyE5YYYjq9Bx61gDsYBJzsraPF8DboJuNzWTQMRZBMDdf22nGDHq5R6cE9ykb7+fgbSwAI/sfu74GjZWbtEO7OcNAW7zDuSQyxGe0MTUnvtJ+q5uGfluJFDPVDwmwcusDcNkHS+9YAKJxT/qLasVFpeSgVKnALlVErYfynRETk9tt9PwAPT9GFDDWEIo3ruk24Iwdh6F167RyLe2sXplEsVaHDodWGkxljMfQQCkmYNOiWJS2Vgyl0YHDZhwG6M7MaN/rKALZBet2EWhasOgIeHY7iwBpTbCV8+g4kySWiCvB27gn/X4mO+2IZUhWBktAXAJpkhzPxIBM6lQTRKUYQ5oKG1hzvEsj8FyLpJiXylDz+5xdSxC36/v5zHqhmbMO1EquJPYyTu6RHc37o+WgMIDLIgtcK5e16VY07yHgmprSyoi1p2yl3TKU3xMlRPreCqDK1kIbNI5vIuWlYQZdJO4AjLCi01JXCYDYt3bPh8dFDNz5K2XZMYmbqgccN6oO4omZTL433wiqWmOZ93ix8VnPf8/Ks1TCmJ8HB4Q5qkO2Pw8GQdvpmUXs2WVllvuBWD7KnG0r4O68L24uzyw+uBrJXJYEs+i6SDxoB1JuipgFyQM2Y4ExaiuGhPRilh3oIEJiE2NI4YUJut0gk4HPvWyFfRynSD22g3wtzvrkdTOP2kI+uVxF2suSN0RKWdqcXgBnp5qiAMBrtEaHEE/OSOKIJM9z3tEPAlfrMOsuoomZTCmt8MP1ujDDLhzKl9dcVMs2So4F17WzehH00NM2grlZtFGCPz0p84VF8sicR1SGYHVnMsBWGLkNmH5LXgXsXYITZIWby5MXSRIFsMv2zDUfgddcyrj4bdkxUR0aQc1RcGlPyD7fLiNiMkevC8+nbLWPXo82UGkG0nL90g8YE6spwNp+0JaS9DwfAc+wtxgMJcgqOBWQUs45V5Wdr7R9EsiLKvYyHwx3AGmQJ1kVLNzid3KOXKZEmO05A7cAbwuMUIDjnLnL551f26LT8TfCDA4y/1uC0DFxrMyqjuDt/0/dm0DZkpVlot+OOc6Yw81788637q0qasKiKKtkqgJEFG0bFW1loWArskR9+rof/bodHi5su+2ljc9WpIQHTxufBUgLC2iQQUYRoRAEa57r1h0zb2aezDPFHLHf+v4dkXny1q0qaJ9r9YtVt07myThxInbE3vvf//d/3+dmI2TBbtWN2WP8owDci+tvdx14xge3kdHi/gRBZ/1tn64x+ff/rwDcRpb2qcBbfh8ZuAxCCeAmOhQG7uh/UgCX5zsL4vJ3hoCULmR7k4XbgOdulWIiwBvQddu6a0EtLh2QShwBcTtdy5+MqyRsWUUUw26F0JOJVMoRpKBPbuXS89LcNQK5lt8VAFdbFqKssNqOVSWtthXEUcWgLA1C+ZlJDHe+b+UbW9WwqCxWtU6yqUgpS37fbetQaZVppYs8Ek26jLJ/TIqiQtfroO21EOeJ+NPGZJsWGTJW1dbJuIbRS+ZcTADF64jXrbIpFZsqspT4Phm9cRHDY5WMy2CGLmlUfR0ZjXqyhryuyASzJDAlYEMqfu2PO88AWlkYCvBi2KxkaxtQzcIomwh7lucbhm1tTweKXMxhkSCmP1pV4KDjYcFvCTOJrFAuEbkteKFM+BMC53Ug2IC5jW8un98mxUvmLc+h8bolgEqfWybUyCI28tnC8NjljcvPsw24UG+SbxuWi17NuPXLXBi4narA1HLEC5eAKJm3ZLNyP7bZrFdvw7QnmJyXiTCRY8oaz7B3zLJ/N5DF6z7iujhfkMn09MnrZszgZ1aKYltumWzcvMiwlwAG5Ttr+WR6G7Pic6hsAXHZfty3Lwvi6gl+uENh4bZwzPaxRRB0YQ5O4GO8uYUsSeA96xg6WwWsrMTmhTWcyVMMkgxF0KHTkYCiXISP26GVDEcVpT+O+JbVHQ+lQptAluU4khQ7RT+g6RQXlFXFpcZqNlXL13bUK7/zGkwefQjLJy5DVFn49T/5G1y4MEXI5DEnOCbnZbIwC2bHDbVVsHpPSi1k0c5xgOxbjxXUjo9cJHWo4xpQ7FhJ8DozAJsUtszcoOd1jwtyRUltC303wHy3K7LKk31z2Bpm1UaUYDMrhfHKz+SFlVtWYRPr4Htko4W2pbOqVEVVqaS0CscqWfis0oq1VxSSjBUN7Aty8AjWVKpyKaZk+2qcT+GGJfbt6+HxM5twCg+Bsrkc1LbFUMSp/FZoeSWqrqXVvOehqIBM26PQtlpcUjULmiKJLdsLKvHzqUos2trykylcx8amsvDwdIyYUtx8Oksyt0w7Bi5dGM2ik+Mo/7meL4xGVlyWAsZVihLrfK4EDOKYxMUtJUGVrVnjn2sIZ07uS+2j2STXiypHrFnuXymUMdaqEtc9cy9eccuV2GcrnD15CluDAbr0SXXAtt8GCYOWj317O5g/ehmmlYP3f+kR/O1XH4cba/Qcysb4et620PFDtIlY6UrlWYavTTbxo6+4HFcfn8e5ux9HNDAew9xaCEDhN4qZigBcSJ9UC72ui4XLTqB0WlgdrOEfTg/xqS89jsl6hAXXF7n0PkHFMBTYpeP52JNraT/fcVAEHpzCMNr5OrWANE1xPpriznSCZ37HEbzw249g/2IHK/c9gJXTq8jzEi34yMXzspZyZe5+bKPTViLv1rDhxo/n8OZt+H0bg6Fm7QT6PQ/79njoHT6OtSzDOz9yLxzdx2WHDqI/P4djFwrtZrEq97dxzaStM52p0cEAnbSCn5TY7CjYUYmxUyC/MMb9Fy7gES/BD3zX5XA3L0DlEVqhg14RonPiCCxWVdIRutLYGka468w6RlEuIPyplTG+dv9ZDIbRNptxNjW7zZRqxkBW/bKYzLLo64yDfmAA0UrDcxnIB2jlOTwywz0ycB3kaQ6fixbXRVxZukpT+J6tCuXqLI5Eskc5ri7SWKmyVBbnJ8dpnNXMIkQ8uEyyj+NFnkRKwtmcvugWvZ/16XiovEVfHT7SRStwcOc9ZAAWukf2LecF3nPbhW8TQLVYECbjlNE5MAnLoixVVRZK2dTKYN9S4pOcl5VIVHEuoOx6XsQyd14QJu5hvOq7n4levIrTj63g0FVX4esrEW7/yzsxWkvQsunHZpONL8U5Rpq9YZoyWDJCvE3yo7SNJBc9tLg1vxdVLvkrRheMSRrm7ewrC2Rkf3IGqCJACSSRnyKzhaFDAtdhXwI28xi9gyF+8gefhb3pOtZO7bAjm36XTmyELAD1WWzGeVnLeObZCn7owvNYmGUSNK2OQmv5GDJ3HqdWzuNT3ziLv/q7s1jbGEvsQU9wsy9fKa9sinxM+9ODjK5MLkq7i6KcikQ6mbeycGjAzXJiALb6/bSMtlm5+czfngoo5fEacHdWUpnQ6MUA7Ox+Dbu2u91TgOY9U5IIYfIySdyS/kLWBq9uZ0Yz52vBrc8/LykdTHntcJuZS7nk2c0wcA2oPfu30nLFA5f+XGTVNhLKUhzIrlEXCtYFOgLWEujlvjxOQdd5JmJZcU9Ocw3iNsxeMm/J4BW7A+Zs6N8sLUStDKXI/M2qjP63apRtwg97+O7vej5+6EXHsb9Twu8EeHw9xQc+8lX89d/eiSH95b2+yJaO85FijMf9X/eqW3HNMR+hp/HoqoVPfvFx7F9QeMl3HEK37WBr6iAenoM7Oo0yKuD29uGRyTxue89f43Nf+Ap6/h7dax3UrhXoiuzibKi2snUVS2KNcamB4aXwyQ4RBkuAOy/6F7qMdVEMVVpMTYU6FXDcnrbcvnifxemqipI1AVTomfuLr/1u3HQlG3eIh1a7+IM/vQOf+uyX8APfdyt+/sdvLEcqPAAAIABJREFUxEHvHMLuEm774CN47we/jNe+6kX4wecuwh+fFFCIyTvH9+EuXYl7Nvfio595CF/80tewVi7DPfZClF4LxeAcxvd9XGSUb3zWtfiFn7wVN1+p4PotvOP99+HNf/RRub8NgFueuwOHext4w+tfhPmOg//4lk/ja/eek6Tis6+/Bv/yFc/Hcy7L0cE5xKOJrJtaHUo1BojaV+I9f7WCP779oxiNIzjBErz2Uaja0mTnOZwp8yJThjGfUL1rMFfwH7azkeQqJieRJxfEP148rPPdYO7s833Tjdfg51/5fNx8cAIrOQurtx9fPd/D2/78a/jGPzyEdnc/grkTUE4g97OoDHibZ1QdKeoc1VP7ucsYQsbkDLjL+8H1ArdG/lVwrO3iCiPFa6Ydw6g0284M2XihNmzbXR33Er/Mgq7NGPVENvDu75j9vkv//M0Avqbwb7cw+9Od7exndvb9R0smXzS6GXTIeLvvOj++x9hYZI/NLGAeurqoi/dSWLC1XDEtSzxLEom+58JlbFmDw1megxay9GKLk2QH+OXsw/jFDyvHcao4zTg5yT3meCCeuLskk2fA3BqsNyxdc15NIZEwr7dB5ovP31xvw8aVB5jJbnk1VgGcr/k75UxVaRKDto5hWYUk1cLARYYAZVbAcy1dWS0jsyHWDCbRyUIHXkOpXHhBiC7LVCdbelpZalln2tZaTXXFXK4Y23UsTbsZOYachS4V8W723JasNsw4ygI65j8yfnBGQpmuia7kmZncV8rRla5jFcpDgBEdi3c5LjX+uryTBHRZhOspU1hLDtPCNUfxC//6Ftx0gwAccj0f++xp/Js3fQ56sIGjBJQsBweedwy/93/ciGNXGmYst1kA91mOD641CNI2wC3XgQ2QyyI69p4tFhvefBC//q+uweXXU66dV80xxUcSW4gjG/M1eMvvuPPudbzpt+/AZ7+yilu+fS/e8qabcPQKcw5cHwwGMTbHu8e8TtvFof07QPPjp1P8/jsewH9/71fwkmqKZ7HYcWaY5Ur6IcdB9D3PwG2/c6scmzmqT37uNF73y1/CLTct4923vVjej6fAX3zoDN774a/jrf/+Jhy70rCBnxbAZRStLgDVFdvtd/psij94x4P4i3ffgWvzkYDKjZJeYFmS2xi0A1z3I9fjt99omL2Q46wCFSdHYHWtwNtvP4k//b//BpelY9hawT66H6/6pZfg5d+zR8A8YcbrFirFQpwSKxdS/MUHH8Zbb78frXyC/fDQZb8ix8GyRa0ro8VLRdDdNl3G4zqDfqgefCfAFdedQLe/gNMPnsKZjTVZe5ApHhVkXypULOFm5bbHiFshyRRaYhJh+i9zhuzLBa/TshGQuSsgP8chhZ6qsE6yghNizg8waXeQU+2sckSim9ESZZfLNBclHgcxiixHHlHGuILnlciiKRzfwsRagn3saujWEYD+tq1FuL6ve9ZqtZl5dmW1YZVbsN0F3VPr1VZasNvASXL0NlYR5yW2ogw6rRmcBFDJAmOetdUXdaMqNbklRXZdPKxBCFqr8L0IIvfJObw0oCOBRXoneguH0d+7D5njINYKdE6dujbaeYEhHLjTAH1rBdPNgY4IdOaMK/JtYFLGQifQzC6QASrFrwIyEpyOle85wtxrd9oIO320Ql88assi18l0qCajLci/8QRRQZWytvjdtheWdXhgWXsH9pkJn7YqSW6tR6WtNzdQFjZai234wxiJ20W/HOgqy1SexIg3Cd6ShVqI323DPLU8KiXmSrmurlIjnSyM1ovYtpaldNsPiyG9v2pQRFh50oZ1IVmtSrLdmS7FxK3PW8Bfx9cdx8pHWekJi5fzRi3RqsrU/Lwtk8q+YErHZSxgIQwt7IKWrJx6Fmk7ZgDh/yeVpUICsZavelwxSr5VC5DLI5AEYwUd0A9d2qCCGuVcERjSCkHcBsydaFe0xpVVyzDnCUq3CwwrYJ75KQ0O/g3Iy/lLGLjmRJ8I5jYNxAGPn+Wc0iKQWcAKDbOUssGy8qO8dtgyXq68Mn6GgOmofu5ZoNPbKUDZbnv+QBC310VF7IDetnm+w8Ile3YWkK29nQXwpcJFs9X+uuV4LD67AtSSrd0hO9VYvMgtJaDMNfak6UvchyoZVL4rUG5ODEhdVfKM2sMJ/KV5gD7VLRdFlCF3LFGwyzcNI7nxoLV7PspRKqzbitfNv5Ulqhq4FRC3AVjZbowD+F79s0VgV9oTO8CtH5rPc125OIdiY2g8dPl+noKfke+lhDNB4Wbjsb0Q1uoU4X4PIYswXAWv3QWySJTv8skE06xEWsGsObjGnQ5MHmcGqBXAtrMIe7y+w7zlPsSIqFAwuzUgKgkoxBBYxNDEtDOsW9MBLAFULcrAByHaroLfbiGgZQOLV52W+GynpY04zQXEzXiNjJsol3zRRtZ6w5ZvGLezu1QpvbEbpmsdyzYsWa5AhYA3Y/XBD38LAO7MQyayy1J0vB0z83GgJLPpb40PrkgjXwT2mmLlev8nXGUdfNTnVVGOneBtvmGOK+DtELk3R+LFEz69/Xj8YySUZxm3F3/DxQxcDlJMpP1TALjfSn3qN8Oi5Xl2bRf7AoY0CheS8f+0DNym3Wc9g+mH28SmPSZ6pZrJVMdSSrlpAwaLy+1FkTvk551eF2UUi/a8220jn0Tokl0bhFZGOQQmIzynirPCYoDeMHK7tqqyTsfyU8IylGM2AFbcalutjLoqBdz5nsVJLd8cVkmna2VbQ4xZSUTQRtP3hYljG21VqYS/M+ArMpn8fJ2h64a13J8BInd16BrAJIBruwa05WREMJMgpZmIQl2VqQQUBIM5bbJNCNp2bA8JvQzIXExHcNy2gLesEMxFioD+MzZ6XkfA46BIRH45yhORgeZ3CdOZjCXbxWYy3GbrEsTtlJQzszBi1SHbhwCisD00FoK2AIjNtlAVGCoHfW1eyRwdpLGwd5uNbF62Pzcma2MuMu0AWUXvW09+v1jyrAFz+doAvPx841/LYINyw6z+4vZ4luKA62GtKLGX8te8RrLomGCU1BEEiDYgImMCyngaFjB/pg8uFyKNwFnjY0vm8Cyg+6QjExdnT+F9O/u5WSZuA+rS4zarAWl65C47Rr6VVcd8ZYtvKRtreYplVmrRNxHAUqcnACsBCMKbh5SLVV2gvXcPrHaA8eo6Ot2uVJyXRYHhxgAboyGSVogtv6WzQuso8JWbF8g8F/FwrLkQvBjA7S7MYzqNcAoFzm9NsVrpapym1BjWD2ydt2556TNw3WEf67GN93z8HkwH6bZMOhkv7EsuGfUELOqcNdtd0NFaGrN5qgKCMAxCnJZuWbaKcy48Au3lU8UUsVT81SykpthG5jwykcFCgABdBSy4xs/Uafer0jZe15t5aVEuTapooSCALaCyotR5ycLZwu66Sk/zUryfuPFZm5R8lug6W1rQqVUpH0mR0v+palmlVdq+ivKMpGArKzJt246yCKYLr9aiVU0ZOLBc21Jty9a+pTQXnpQH5VgmQGk8ZiZWqofdbKpU2KM0JVpFrpyqUPs9G0NaiCiNcWXpJI3UFivu+ewVmZEu1ADTADlhD8cw5AmueC7ZzPTwJsBhaTJ7KQ1Lb9yErGYuTPMpLPpDU6ZaEkxi7CNgOsdc8WRmAJWOyeKSn9lvCWJtZDGWDnfwg7ccQLfXx8N3nsRKbiFIYzjM9EjCQ+PANSew9+gxPPjwSXzkU/+Azc0E+/w2eq5P/pgmAB06Hnq2TXBLqzRWjq3UnZMhnvXCYzh+bAFn7zuJySZ7ODkBMlNvH5/368DVR3F4X4CVYYEza1Pcfd8KTp4ewC0hcvJd10Ob/rbsR6woJsu81cFebWGuBLJeizcKnSgVCWMnzTH2XXjTBMPQw5iy7aMhHsgSpIsOTly1F9cdCXD6gRVcuBBhOImRZpS4MwmzU5kFt9uB5zvoRGN4Rb4toNo88/1uAC5cl688jP1LPr587wbuuGsF7bCDG1r70Ol56O5bgm9rtOb7WO4uwj69gvDYMnrzS6Bmrq8drK+eRuB3sDFcR/z4Ch5NJ7h/bQU3PLuDbq8LhEsi07V+YQWrq2siZb02iJAkJc6eG2K8ORFwbI9DMTmg6/nCwue4WbYChJQW1goF5fiYKCsKYYW7lPEneqeUqCJIQo7AoGWhw8QeJeCEbSvPn/i885XKAXzGCIbGcQrHsck005RDpmSyAWU1pl5gPHBth9XuKuc5UAw4niqObZGyRO7YImPXcbBJhaU8Qxl4Ks4SFGmuJ0WqxkUqIKt4TzMhSv8125bffcvSVVkpstcpn8y4SlKTRaocgs1ctJSlAARM/IiYou9JgQHiSOAr8mJS+mZThjifYj1PceKqRXzPTfsRtil1r/Cxz9+P8yfH9Tnw+TNjOZNQLZcMfUq5FbL+CCmBTqkmJqSFlPLEgqHmnacrUGwAW8NcZSIqMDxSnQljnsodeVmKTPr5ZKKvvWFJPfc51+LUPY/g1AOP1sG9kUmVinkAVzLpSPk030acV9iYFtjf83DkimUs7t+H0PWR5iUevTDEgytbuPvBC7j/sTXxSCZoa9eArSzGa2UGAS1haVfk61msZkBuT7G/M7lmEvOycHgSNiv/9mRAbFpORYaZcsvcCO6S2UtZex6V4xpfCdrOMm75c+A66Eu8Sj/xwizAyRivQcBmnjdAhgE5GiCXwC0/R0ZqabEv+XBnZHozxdKRQt7j5y7F2G3A2kszcA07d9YHl4l1gc5q9hidnX0yaJXSZPM+FbjLEZ4RU8YiPn4GStMDyFFC8JY7QFJJUVUWAVvxyZ1h4PJzSbaGUXxeUUWFz818J8S115xAUZS474HHBLhlmziWiz3hXh04bT2IL6hRvkWLMZCJ+6p/8T14/nc8A/c/eAZv/5OPYnUzwk/9xMvxw995EF76CAYrQ2GSt7sE3RZwPj6It/+3v8WHP/IZtN0u5lsHK8fpCdeA513Q07mYoKoiZGXCjANspy2eapXFe2CWv4bz1syCkn8VIJt/J/mcRX8ZpQKzDQEPf/CfvVDYtgf6IwzTDm5799fxZ3/+Mcy1Q/zo996IH/ruG7BwYBnv+uCXcds7/zsOHDqKn/7hF+D7ru8A49Pw3QL+0hLyziHcf76FT3z+ftz/wGM4OenDPfBcFLYjjKHpw59H9PgXJLH68u+9Ba/7sVuxvHcef/KBL+G2d75fYv/wwM3w5y9HevYOPO8qhV/5uedh5cEz+D/ffgfu20yRcA7SFa56xjH82PfeiBc8ax5LrRGCeAOGSKHg9uaxUh3G29//d3jfB78A12nDbTOhvKcGO00f3PG8pbFlA4SSpbQjqWwicHauCbLJaeTxCq48cRAHlhdwdmUTk2mCJM1EpSCKE/FL7nZb+OHvfwF+5nuPoBffbWKx4CD+7lwPf/zBr+Luex9Dp3cArfnjgNuWMYkxLiX001wjSdJaPeJSUfvOaDnLQBUGF9kyukLiMPGnQPUjzgT8nWUOwloQdqcBnLYZTDUD14C55vg7wK7xSZzdJFEu8rOGdTt7nIvlmJuxZHZceeqfvxngtpF53pFPfiLrtmmnhn27+yKejFH85OukbyH70bBvGYvSRmi7R3Lezgx42wC74tlMiWLDTjVyxs09YBGMRhBQzs8XFq7nU23GBoswaSfBwryIvmxxLAVtIrXM+y/fqYUhI/fc9jUtCKjCJWyq5nJEUrnxv61B48bJ/JJeu3ULzXjgNgxc+t/Kz9vAbX0OBG4lHGKcbwo+yDzTVSJqGjojMyWGH3pwHFeuw/VdFAWLGsj4cuAy184Ch5zxmWH35qWDVivAHCY6HkZ8wq1jvMaq1CNdalfDsg0DV1OTqCXRK8iKY9aewYo26X8J5th3TPpQzlMkq8ngEsF+Ki65Fmg/IUCtEOtE8U7mKHgyyxgZZjPWmviP30jGbhT6uOo7r8B/+DfPhtdlXFBiuJnj9vfegze/824sZkNcadsYWy4WnnsM/2UbwDWg64c/cR6v+YWPYz7bAgFc5pRYeDcLQjalAgQjjb2Ngnu0h5e99gbc+pLLsTgfwQ22gOpYvfbgsRnBFahKBx/62GN47b/6tIBgz3/+FbsA3DOPbeAtt/0d3vHhFXgw4DTjjRe/5Chuf+t31uuYAmdOTvCHt3HcPYPnlBM8y/UwP4PgDiuN8WUdfM8bbsbzXkKAtcDgQoI//dOv483vPocf+efH8V9+4znykG0Npvizd9+Fj/3NWg3g0miowCc/v4Y/eOc9+N03fYfsR1Bxvu9hYZ6sHV6Li9E4xepGnXymmtW5Id77nrvwib86h+vKKeZq72LmI/hMcH06f+NevOk3noeDV1KKmW3DOIvrv512+oe7R/jV3/gcTj0wwCGCFO0AJ77vavyHX7sFcKaoqjVU5XFUahObW+fxgQ9V+IN3P4RyMMBhReDdyCYbAyCyY+vCITjIbeZ8bLi0awkClD6LNzw88+YbJc5YO7+KR06elnVAkfE6tcSukrIS9mEtpyxhnVkDCHDjGnl/zo2ViHOZQjjKNu+xATq8n1dtWrShmu9gmBSwpmNZX/IZC5Sry3ZLqWyCfFpoN0hUkcRoEcitLOTxFJ6TYFgcgFq4As6BNhD2ALcD3eqjchdglSNUdh92UduYCLvT+GtTWtYblfCnK1jb2BJQdjseZewQ9mWt03VUJazzUmOYJBb3YwJe1QQJ8eAW9q1ht4rFVXsPrKCLdreng/l55Eqp6fw8usOpHrX2AEGJfFQpMl2tLEc4HFY6nSoCnWR1itIAVTLsgDkf3XZQjFhzLQEElRaV7lhlMU4SN/Bs9Nouuv05dOcWcMO1x/QvvvoW9em/vrN69wc+bY3I3tvaxDhKEZUB3NYetBd3wFsjka1VleUqXRvYibuo/WSgomAO/XxTT9BRPb2l1Z65Kn34pD04d8pcO8/PbUuhexAQYLal+F2eAYI3aSTSyZQbZhxAOeqdBjbsP9p9yVjMVwI728w7PkPsB03JZBNl7mbiyshXZkZKeTZvPHNs8dXluoGsQrctbESL3qRBG60qk9E3ZW6uXqOJkpgf6IkVKEp1+1Wmk2gq9n067KKjSm0FbS3qTlR+KksM09y6WA6ZPaF5b1bOVrOAYauATT9bZaMMu6ZZOB3QMotA7oKJ/5gzcFuhFPoKEMoiYi8wEsmcUKSSuAZtQ1dYpib2UXAoC8z2iWvrAubMQsYFqAFbDbtL/17DTm1yynabeuYXBV/NjWN+cHFht5TyeGIKiRpAdhdI2xE2+xOOVwPN4oNLgLBhx0rxR3N+NWDt2AZUFmZuLExZAqIEdMvhGM5CH3qcinwycQlwPHEsZJMUVmALmMr9CcpanQ6UZ6OKcuN3y/cIyPKYZEVHE8O4n92Yj6NhPTeSc9j+nGMz3gu/ZtrasHwfOs/kuHJMgpjN/oQo5lq7ANzmmZD7Jc+kg5Ds2yqGHbTRtqHHla38MtODTKtsa2OHXVuPVbukknlO8/tgba4YYFf2qeWRnyCZTFtKH0iGlDoX+Xd5bWTIG3Yub0H9Hlm0lF922z2EFhn8bbFMqmhPSVA9jWQtEafFjhTyLIDbHJMALEHjhnG7PeiaHACtLrdXko2Xbc3Ep1c4AVaCpwbErbcacN194+rfZsDZ2b8TVN1+rDk2bLN6NSyvu21rQxauALh5IlLI22Dv7HEvIqZZjL/5IHNcYv4nHcHORyKfTEKBm20JeMvXLNizfR5G83SGDf+PAXAv2Rj1m3ycBSCrQZjGc7aRl32S7n/JQz4dA5ffMQtgPtl5Sdr7m5BBngVweTPW0gkGBR3Z/v+x0XtQFkyUpnMcAdZCJnHLXJGRucWBhcwF2xY/VsrqdlmFwSRwr4tiPIFX5SKd7HY6CNJEJJb9+pWMWgIyDpO39MOoCoSeVyWtjrBtyeBtGLh+v2MVW2O67ZnBk2NcLas8TAuRUiaISyBUOV3dtkwii6BuVBbiMxnYtu5IrSrEB5csXJH3qoFbyieT9Umw1rd9kRHWdltXxXgXkAu7pVWVKIKt3JfAFKErsk23mbxSCZgLeJslQ0TyewE3nMOBTr+inAwj0yieWkxkjwrjMSfVhFW5y1uW7d7zWjjgOvC7c1r5rj6/uaW2orFIPBPE3Ru0sEwfGlYS1lK0Fz9lK7AwoI9WPQhsyCLXANmzXrb8vkuBtzzeLAOXAC63pv0aQJyJybRmNKeazFQL60WBecpbEpyjtG5VgFxkggUEoNk2DFQIJDfeu/ThLatMEqqUUiXoe6H2seV9E0bUU3QlLkB5iWtlLixeBuxPtV3MxCWg268Ztp4sXne2U3m+Deby3VVYGBYZ2q6PfbrCnlZL2GtHlIez9A8WyzGF3sICihOLCNdN26m8wnhjA1mSiqwyQdoLS11sDDOd5VqPAk+1s1wP40SqRA+72uqOdhi4vL7e0iIedSqcXptWq+MpopI+qCWm0Zb1WDLBgAyIosSc46JNUFJ8hM3Cju3PZAllNDwywWrp7aCWqGrkKKWo1iEDPREvBfaTjNLaNSvbo7IAJTLpG81n3WUVtmEzJVDGabEeM3uUxS0SzM3vrSICPlqDcuh5vAXltY3sHnNx7VAlcZ4TOqIPZMdGlaapxWUrk2sRPauZbLNaRaUzu7J8VcCh5HfpWKw5NwJjVRlpplJsy7OiIq88iwKoUORjunBL36ZrLvMZNit7dWjbmsG1gAVi8gKoaKRYHWex+s1jFVwExaIKVGqxlj+fBiEKJimmUwzoAk3pZQFwWdtukj1kBPK4Hp/HOoBzPF/Aecf1ZNDK08RikJ9xrqCnp+WgsCgNq3TJ9rc9XRYcWSp4joeQslTch32NCRXXEZABJft1jo10ij2He7jx2v3Yu9hm1sf0W3sPqmwoErMbUxunz63jwftOwYnp2+vCFuajq8WDtGY+9un9TYmePFf0CtpEjuGCjcuv2ot+h75Gi7B1hMCltO4yFAMJHSFLC6xtTXB+dYJ77juPfJJgvx+IPyx94pkkcunZoVkM4iKk5zQDTUrqVRrLBJW6XXSKCnbgws9KjAMPBSvNxxMMqT0XJdhyON4meDCd4huTLXT293Dztx1Eq7+AL37tQdz54Cnk9PkVz2HD4mcbZWWJ0HUFKAtdB3PdFlkSeNnzrsCeuRZWBmPc+8AFbIwKXLZ3P+Z9B61+D925eRxb1zo4NK8SK8KJNVe3rrxcDdQGrtoI9XorVstxW08vX1ThyU29usdWF9qUmJ7gPR/5MDrzGnsWW5LsWl8ZY2NtAjsrsD/sIRBpmQyHwy7mqPaQDFGUKUaaUtuUdG5LglPblhQG+DUjOS5l4S0M2zj04OYlci46SGcptQivsWDA+FkrhBk9lh04ZDrTs5aLRYvtmMH1bBRpIcyNBrR1Wh1d5hmKIqfskla1Ly4ZuUakWmFcFOjT5ZPPJdODXMToCoMih0X/JyPjrzlOpXku1FSRRONczEWjSLGbFJMn7FuCSQZk5qifVFqRUepajo7LUtHdpwpbIvMsBQwEDNKc46CiD7Ow8jkOy9ihpGhqq0jQ2xvg6JE+kqzEyUe3UE5KtJkYoXw6vcgZe5KpzN8dTwooxH+XYyX9xuljX5WXBHIbxu03y75FumXGPgGJjY9gmcfwXKZmFeIyx0PTAW699RgW5jr4wtcfx5nVoSzG9s21jJRTahbR33blPlxzYi8Cz0VZVALWDiKFUxvAdDSAKqc4c34LK+tjqjlKMYgAp+RpSuEOk7D8VtPmlLhT2tYOk77iukfmkLFpMIoLDdjw1ODtxSzbWSA2kbQfJIHagKSUPi7pqauAsTJFHW2B+8x4KkVSvg+LFd/CmgY2mfSikmcyEsYffQcb4JfsWYkdLUoImiz/tJjAUTbC2v/LMGztmsFnmLazLFwD/AIdo9xZgxImqd1ECbMMXDJluTUgr0VAVaTRDT2Ni9NUOZpgrpFHrsEZYdDuMHAbti6PRYB3hlaoKb/M4xgA2dhSCAuX0yOjPIupQOO9awrPcxXlW3qYbapiuxizpvOyyEjsA3zd8+fR9uY1+16cjdQgWWN7CROX21wnlDUCAV9uh44cw+t+/Fa88Jl7kK8+Aic+i9ZCH07/ME5P9wmA+7FPfAEdt6fnWoe063YFRKCiJ8+f95QAc7MxNZSgUqWIekJgBJZSZDVYwfdSVSFg67HgS1UglKOKKcbxOUWPXZ7j97/sFvzwK14ihSl//P98BB/86Oe3v+Oaqy/DoeUF3Hv/Yzhz3kgVvvjWm/Gzr3whDs87GI6nGJUB7js9wic/fYew0zl+e8dfBPfoC1BMR6KgUURDJA9/GvGFO9ELXbzwBdfj2c++SpjMn/n81xG0lxAuXgUmB9ToEbzypcfxulfdhM998n7cfvvfY0V7WC/JUt3aluq95XnPxGt/7Lm4bilCOztf+99poHcc/9dfnsfvv+uvTNFD+xCclvFIbIBbw1ytAdvmkapjDlPaOiNfXE5RjB9Dlg5w6wu+Hf/7//pKXHZwAXd89V489OhJPPDgadx59yNY3n8IL3z+dbjl2jkc9DZgp2cMa7B1BJ++H3jn+7+MtcEUnflj2HvoOjz/Od+Gu+97FCdPX5DiqSTJkaaZgMJ159kGSC8ln0wQQGIVKbpqANWdONwAlVpUlDijx5LQMAUaDZAqbVKzcZv9RVdGFKQp8WkKLPgMsut5WSxeWgYoroG5RlNmRo756Vi/BnRt7ATMWLNbzlmOvpM83v55B2DezSLeuW7zEz/L6yx2SUDvXOM3lx35H2Pn1sD3LAtXJoP6evmcXQTWCpDanHftRRv4Dtq0VaHXGUFcz8ah/XtwZmUgHmxxNMU0YvFAKgk7mRfNsCngDeclyg27rl9yboqz3GmACbnBjQSdrInN/ZCCSTm/5ucaYJ6VUm7A3TrRK2uAi8Fb0p9EOpkKW6WxURIgyShuQfwpcwG1rSpFKyiCd2d2AAAgAElEQVS1+H2ynFRKWutZScrLdwoXpACcfoJlCT/s6jDcr/3hinU+OqcX7ZY+UpbWFClyXdIhuy5qqVm5Yl1j0nNi0SunQ4UJDtMiOS/eiFxhcR3HIlnOrZLOm5VLFqUgnqWR3zXArSmKYIzui6WOAXFHrgX/qkX8zKuvxotfdBiWNYalRjj5cIi3vu0u/OVnzuNQMcUeVWFsu1h8zmX4vTc+C8eu6ENZZPgM8OGPBXjNz39aJJQvZuByHc52JarEnsoMGl8Z851zPZxe6OGmqwP8xI9cgRM3zGNhYQjXnQMUwdx9gHUOk419+PP33Y/f+P2TcJII1z3nMN7yphtw9Eoj8XnmsS285a134s8+eAYn8jGO2QqbVI566RW4/bbnm2OpNZx5ZAl/eNud2wDu9a6Lvk2w0vTGs7rC5NmLeMN/fB4OXMbnah1337mMN735azh1PsYvv/4avOKHj8h3nj45xB/84Z2493SGt/77Z+PYVbzOC/jkZ7p45c9+wRRWA9i75OO1r74cv/hzR4QxOx4cxXvf9wj+3e/eJQWaDQzAnMpyPsWyBeylUl1daM6Ibnyggx943fV4zauv3mbeZsmVSJIRenMrQHUAWg0w3tqHD3/0UfzW7z6AxdEQRRDg6u88gTf/2rNgdVviRVthJMVRX/v7BfzubV/HXQ9uol/EOOT78Coyf7nwNjWeNGPSrq3Kikxcvk91GAs2vWsc9hcX7VaA1tIiNs5tQVs5kowgZYW40ChTCxVLtrWtK18pJbXQfK9WXSAAqh0kVoVAClX5H199dB0Hme/jnrRCV9lYmLsCZ+wKeus0XDuXGIezINd50v0cgoElymKEgDeT+U3LqNAluo0s3A/VPQDLb0F1SN7gq7EB2bWx0KQoxENTWR3YxQC9jEVLFTa3RjXgwaIqI+dbtXqwXRfIMnQ8u6LNBeV1VbRlpH5zo3AnijzMWTJGtxzJJXb2HdXB4gKU72l3ca6KVjftydwCFjtOaSul47y0BqPULjY3UA0jOPEEbeS6KHIQLJQYwQ23Cz+bHI0UMTWAZ+29G3oW+nN98absz83j5378hfiO64/KePpT/8tvYzhkwVeKSaKQOfMI5/bqYGkJ3tGDBYHbvIAabFKoCdrrlbrnONX6RmU7QYp5q6rycxdskjoGHPdWzuh4cEax6Ee5bVjtPcK+JSgfw0VH5fQAlRGJAK74+UaUWc5E4piFLSKRTOlkKVipwYp6zGeRj/hd1nOugLjMJ+6SUyaL2BQLCXOQd4HtUrfH9lzXeNzS+o45Y67X6BHMtVsQaoJmBJeZdPI9X8dJqjh3BZ6rkyxXld8GWbeRtpWTTuSZFFlbgr8hlSk97YauSqapJtt2e+rnApnL+EYauShh06fZb8NOpigJajWAYBNtEagNAmTTHXYmz8XxA/QDG4O4FNansHLTVIBIAVpnwU4JyAxDl/NGG6WeOJ7aZttyLR5lUJRIHydGBpnHITha22AJE3eGhbuLQSvMYFvYtyb4q3b8b8nAvRTrVti9sYCXRiJaQeel8bElU5bgKuWJuQkb2Mg+C/OWeTkCrOLZGxjZY54326Fm7cq1kSQxTgxYOxjB2TOHYm1zN4gatIR9rHwHxcaW+NQKY5ZzcvNzWQpTVdjQzf3hxLxRQC+ZGMIiE5+SuQ27dpa1myXbjFy704VFSeagJbLl/CzPC5uRFJ7QdpHfVbQXTEF+MkLldwTw9cMA7mhNCkhEOTTPUdR5nkYO+VJSyQRsn+h5K+bsl7Bx0bAy+tAyNzPjPZsn0rfIhJc+Jh834G7Trwj8enROt5Ws7Sm1rPIYKXxUyVgYucaLWhnp5Bq4FeYtf482zLFnJZz5PQ3LlvhANhYZalNwOLPtYuI2hQm8L/UzVJNotj8hidvEMHR3Aa6UaW76Gq/DrE/kmWvAYSlIZJFG7W07I4W8wyA217Etd19/Bwubd45JqfUxkWmRT/aS9W3w9mIGrmO1tyWWZVz7VgDcnVB1Nmw11zWbleDvDXhr+p0Bcmd/ngVcZ4/bNOzsbXkqALc5TrM/k4Q7ArM7N/abBW8lNK8ZuEt+XxJA4yLHZkFe1D8thNtcwz/2WygBnegSjRfugtdGy/Gk/jItc7WRTtBybIzpc+pSYpCm6W10vbYkhmm86fW7isliSis3gGzielaQZ7tYtgzItmWSWTU4I4cwy8DN2x3LjaYVK5KiGgwep5lFNkyUxaC/l3La2lcGwOVykiBuUhaK0s/tGQauKe2jBHAiCUxZHIpEFxO8BsxNmHwuIqWcUOsiVk1SoE3JZHlAbfg52Qq7W9sJuYBQKOIh6ONKXhpl8ugHsb8zrw+EoVaTLWsYT+R5GFCyld9Ln5BkbMaTGbbssuPjQKuHhX4X/r45RBuJPjkYqI14TKk8HPNDHFIay+02pmmCrPZ9nB2THs5z8QLkVbOCdaVI4NuBgLUiZ82F3IxMctP/pL+Jaw+ZR0ZOmQzdhqnbvPJ9ngvBW9o38nk4VTNwuZjg58XL1Pj5GRllWPLK91kAQFC46wRyjgTQ99Brz7IxhIVuXTHCe3o2j7GPSeftBMnu8Ze/nWNhgAD3vngFX1TvtP2BJ/PNJaDbtWxh2HJxRPnkJ0uJEND1yVakTKkuQcB3vtWR5PdmNDE/s7QawPzeJTiui8llffjrsUgojyhtG3Qw3higyHOsoMKGdvUgzzWLJ+iDVHXbarlIVGc0xIIfCtuX0XDY62I8HOL+QunzSaqnupBKakq6jgkoJlOlbE/nLDDITU1sKWBILYUpC3UmFujDXCFg4rdx55ghKDRXz7YgSOswsGIBh9cWjw7LbRnJu7qdmEgkU81IogFxxgreSoo6elyctvpaub54VkdlpTIyXVmdBY7zTm5ZxAu4BmpRFxG+LnVUlipPp0hqhgSPm5KDaoXK1Sm0oudiBjKS8jKtqqpUOdwqRGZNtKJOGNmCtqq4OPOUr1RB2NC3te3ayqJnL1NEnkdmbKFc2xbwyXc98XjQflt3dKUiy9F+maue5yjWTU8cCxELISq7iqKJNaWUsU2hYYI9Jtmhi1JRAs0oGOQGsKwl/jzX05Zta4K3xvOHAG62rRJAVnsDDojXcJEIoEWmLtn6BJ9tq4TXbsMmW5iL5yJBkheIkgjnpxNsVikuO7pHZJAkhqBX7eYUJ88PkOUl5rwQcyzSYXzLe+d62q402h79zsnKg+5WpXINegMraFV5GqnHs4m6b7wphQM8JoHQ40eXEC4chCrGEnQ8+vga9CQVlhzlTClTzWITGaOlcEMYZAg5nnqU6zbvz3XbUAk9jArxZO3PL6BHr5FOiNK2EIxjjANH2KVqNMHYsTBxbWSjCVaR46EkwnoZ4ZobD+PooT248/4LeODkeWoVYTPPMWfbGFb04SzRCnxh2863A7zghiMiBbo2GOPzXz+NwfoUh/Yu4eC+fTiauLDnegiX5xB2yBzx0Xc6InEZhA6Op9cg6Qyhr79O68FpZfX36mq6pdK100jjCLmycfaxRJ9ZfxB33HmHmq5NMLdnDss6wNxoig4rBpWDOB1LIURWJrCLlKw6qTSfMBkZeEaujzKXtWwhE6EpGVxZjkkN3LopK08ZiyhkDNqFnsGPavGpYsEBxyyfCXWCupSE48Kslk5nX07iFLnlajIaqzxTZMzQp2qT8ztBTM8nE0YmwLZNcTURF5bfmaTkD2TkFlmqJo6n6SYt71WlVNubmMoAucKOtix62AoIbVWlyCYzx0m2rUeQWIJnU0hc+IHwDp0i17nnKSp3OEWhp0Wp8qqiVy6l11FmqagEFJQVozUAY4yKDP5ElFHY5+bckKC5tikhRvk3VgGzXwmIy/MgO5QgoQLHUo6fjDuKqqjB3QqFVH/XZnTNDNNIddXJAmmYOlil76SMmVy41C1m+ib9xabiOesSbGCxl6XwUDTEzc85hOuvPizg7eNnN3H04CL2zQeg5GRz3K1JhDMXJphGJUZbUzxGNl1MZQ1xO5exh96+LIKSGLvm3fA5YYLMzNI2WeHauHhT7dGRIciROnOugrXlKbLWCdLXSfXtKP7SM+XFLFu51hpoKiojv0XAdIvKIrWn7cUzO5m5maJSSYVu4KLV6qGwmNBpw1UVS2doCosszeTfakKxMiXjDi+An8/JqtWFSNR7ViByxNyezA/XsIaNt22zCRjM8d3q0j1N8W+ZMkUMlDK++LxnS8BSOPKZUikBbmtOk6TEKwFjcwFfySShBLJh61ZKN8bGpghPAF5bVwJsVpYjkDJBWvKqTFLenAXBjUZWuVkn0de5qDLEyZqa5FsqrxORvrJ1L1jUbW8OdHqe9fbNigSbyQU1zocC4koBlVgtmNIN/n74wAJ+6PtfhBfdeBz7WuvwC8px9fHlkxne/r4v4u57H8Wcv4h+63DFKmeqvDHfIvGmLrfhDLERqMFcYSQrpSnGzR09MpBnQNwd3oRZPnM818kGkmRF/LY5515z5bKwbu99aMUwjOsYhwlIacx6Ec99X/riG/Hy77sF9z/wOP7yk3+LlbWRFJbYBI0oLb50Lewrvw9Vbx/0dMBx0aiHrN6D5KFPIx6fl8Rmswn7duEZ8OdOIB08gF5yDr/y+ufipS+5Ev/57XfgLz71MBDsJw8DeXweBX1+hd1fiS/uq/7ZTXjFzT6C5JQApv6x5+IdHzuDt7ztz6XPeARwO2SeMclomOfSt57g7doAbxcttlmMF51BFp2X73zZdz0Xr3/Vi3FkMYLrjqBzFzoLQVUDO1tFOTwtcwDZGfEkhb/3CnzgqzHe8Rd/iyBoobtwHN/7/T+EQwf2IitKvPt9H0OSZIizShi4BHPFxF5u3A7LlW8IFM9zZyxQcjbRAswaMHMHdL7Uz01Cdhb43GHEmjFK2oiy245LoUemcViUqGNS22YzEDR4rLeLfXSbAg/z59msxSwYNwPKCZjbfD8BWkJozXM3y/SV+gpz/ZcAgHdA23LbRkB8IutzmD2vS8lHXzwm/Q//XgOgskYVxi0n49Qkw/ivUYoxjT0DqPOGMyYx77VCF60wQKdlXl/9o9+F6646igcfPoM/fs8nMY1STOMMUUKPOc4PnPg5I3GIE36pEhCV/8iummVgVdRg5ShRKUqFmltVFyM151+yzIpqCLWPrsgkGwKa2Z2FVI1UsimuFmB6JilorA7EILQGcesEN+8vE4yMCSrGbwkCv2YNUlKWIhGa4HMD7BuZY7qp8HwDV2nHb+mg01MdZenByYet9SLHshfqE8j1WmlsZ/j0NGAqbf8qMUs0YHUjMy6zvqokrhK9A66yRFHDsG/zih7yoqJMhpgOTQQgMRP3IbjL4lARtyf5SMT/qfIDTHshnv+KA3jDL/gmblRzQDmHz3/xfrzxt05j88wAR6jkQOjP8bDnecfw5l87jGPPWN+2XPzwx6d4zetPCQP3+pqB28gnU65Z7H2YQOd6/iKfRuYSVqmA0PFx03cdxf/2C0dw9KoBoOcBvQhYjwn0+7W7cvz6b6f4+jfO49uvncdbfuMyHL1qXe7zmUcV3vKWCP/tQ6dxYznFcdvBqnKQv3QRt79t7/bzcOYxhT98S7QN4F7juKKE07Gp/KHxSNfFgVfuwy//2758Jh8H+PAHFH7mN+/Dzdcs4vd+9QSueY5had57n8Kb/lMsBQpv/c3jOHa1OZdPfjbCT/70WRzOx1hSGuG+Dl7400fxiz9vEt3jzQDvfa+NX/+dr+NwPpF9mvwz73OLa/KaeRtVGmudAM/6/svxn96wD95eU6BUFgp33Wnhi1+u8FOv0Wi1+6iqZVR4CCdPOvi9t5T4wGfP4SU3zeGNv7gPy89IUVUsLiRXMMOpx2289R0lPvCJx9DNJjjU6yLZvwdE6cLJBF5OFq2GL1IZjuQTXFujtG2JwWl7QHYiWZWe6yB3HOlajLPZL0hAkljaUpAlDMcXrksIjjBP7bIPymMORQYuuea5jOQSjzB+pxzx3bYNN4pwcM8yquX9GA7OYjpmQWaOInG003MVfRiROVp7hbI07TIyIKM9Cv1lacfkIK/2A/09sJfbgMu2akF1Faoh12BD0ZOTjkE/xmhn3pBxnPEopVJr4onF9QYBibAnazpbl3DLTFM+16geAWGZ6Dg1VlZk8AuIK/Mixw8XbquL9vyyDvbugX/0oASl/GucVtZwCMvqlOh5VjWMtJVvlUqlq8BwijDeMuAtGbglmX1t+H6g0yyjDY0BRBqwc1ZimHkhT6HXn0erP4deJ8RCv6N/4uXPVl/44t/jG1+/B+MoBi1/E0pse3Pan5tTVdDS9r595eYm7FJXKlwoq77vVI4J4wgSqvTkWanYZ56Fa5jB5ghWtAWkm2Ye4Xq4tYh2u6NtLzDMW65FafXleLpII5WQ0UiwlmOaF5R9pn8qqM2k8Mni3faxZRwhvrcuKjKZRYa6addZJq6xyxHf27o9jFc6z9ooMVky51DNyjPAbSOjTHa0G8IPWjqxPNWqUk0AtxlECNxXXptqbqBUdfM3riv9sKUj5SiL1ncBAUzjXbvz2Vo9hc86eUXzLFSdoiSTb1YamSc6w7Bt5j63TSY6sD40hayiYkHZXsrvkvHJ3FMt28s+ZySVtYCgVVTUbFx6piZQbmCkkut8kpFH1gKMyj2KGXfX+5L8IMfIYXd8w+BtmLosLm/X0sbMcxL8Dc0c3Mgvb4O2Ip/cAqWRtz/DHbkOJ6i62Dcs27YnYGs1nW7bORHAbc53W8q5mefpx8twNHDNeQsBggofbAP6zOa7j8n8F2WLhVFbyxfX7Wd1g93AML2FZ71v2b5MkI81sMi4iYAz7+MYJZn9HAMoa9xf2mHdegQtI1mlS2Ga34LOYoR7F3DQtZDlFgaOi6RgcVqB1mBYDae55aYDUUYU0LYu7nSizW3m7CxAu+1he5Fk8i5v21r7qAzndikJUHkEZLQG8zN2GbVEebwhssjidcv+NsO6nWWzC1NWQF5TNPFkEsjbjNqmsKJWgDFsWxZmy6Arn9+WZa7B4uZvsgvZrtwa9u12J6N8tlGmauSLpdfP+uGy+Ej2qTeOE9ssXubSOJaY47BgVz5P8LYGawXsrY8vUsrN+/XhKlptVsxT+VL8x3HImCApU2xTJCgboYSmaJXfQyuc2vuWhyKIS+ZtA+Y+mYzyUwK4Fy9vLgXENvvMyiN/M2DpLFjZfHanVXf7un6zssf8fNviRERmxW5gbtY3dPZ7Lv5ZEmNgYOeg7e3BNKMmtcaoJCtkt3TvUx3nW/lb0xYNGP105/p0QG/DIOZ+lFDmq8cHqpZRzplC0RVGuXmwyMQlizR0PN1mEYrdzQNHu26vaxg/zWC5tgq9uITWLKi7i23btYqtEa0vpXqUCV2n37WK0aSad11s0ke317Gy0aSKPN9KRyNEabQLGCeAwsmjw5RXzXblQreRdiUDV6djs1DyWsJ2s8M+yngonq2z990wCWtZg2bxwHPIU/rjgp1NJkJJBZjFtC9Syhr0tIwcF2QXxqz2VjaWWwu4vNPRdjRm4kqSwBtphLOWi2HGiZVsZnN+Iplab9d1FrDU7+GQhoCa98YJvrZ1AZtQ4ht5RdDGAV1iudvDYMrPmueMyVU+CwPxbqU3psa4iCWpJVXACiJ7LNK1ZY42JaNLI6FH8NMTuU1hTAnwyvaI6Ndr+5iWqUhr83c+C2w7HmetKLAgANUOcDvVSiSdN1kNSU9gy0HIQKiWS+Z3EQwmaDtkUrw+/qLlIOe+9Tmw9nGtZuLyubuUFy6BW/rm8nzzMhUG7pPte9T1cJ4svFoWmZ9l8pjHPULgTlmgfPL+Wj756fok2bh9WfgawJpPxFyrA99l3bBh4XqBj+nxOaBHxikluBOEp0eITq0ijxNsTsdYKbUwlqXuud2rtsoKfdvGnFMJiXJ/pbE4v4DpaCSB75oFrExjrMCueC28DlYwOnmuJmT3Uno8TxVlfenFwPMqHYo8W/CZzKbXMCcBO9BlGUsqn33IpJQuykfzWKyErBJQap1Mte1n3w0k2cl7RuCN7FD+jZ4DXKXxZ/ZrCfbCPnqeV/EZmJTayiN6OpQiGyrSG7YtJvVcydhZgrGmD6DGhBI4lDOvGRpsI/bRgGl9p428SHSqrdJRpeVYXCZZyIpIu8gp86qNfJIUGShH0WOhWwQ27LBMDW+A98Ry0crpMRdqhtKJ42kGPExmcHzgd/bzxGLCsd3ypTJwUllVHk0sMhRFXr3VqyLKwGeZclxfd6tcTQlCbwfl4icLOiOWZJ+zPwQtTblm+nrK0qIGfGUhyKpqkUkGojwV8FbYUq2Awb+AuDarABnUlBnyNEU8jRAlCUbRFBOyhaVQhawvEyCL6Dtls2tJOtckyDieM0mmQsvSoe1o3lMmUehDTmsAW6q8C6tFVmVRYkSf0arAJE+xmeUg+57Hj3WFRYtyVg7G9CgTiV6ywQwzskcmLhfzrouWBpK5NjppgbLTQj/JYeeFMGYX5+YFLJyMRlI9OB/nKDwXE8+GN5pgYltQSYahrTB0KYlaICpyrAw28dVoC+1jl+GG66/EscUSX314gPODGEsdjWlmo+1VuO7y49i/t4P1zQgra5v4wlfuQj6IsLS4gMN2G93leVhz9GNsYW+2H3a/hN3V6LRDHEuvQNmLUS4okRAL2m14B6/S1eCMqpIpnANX6XRwXuWb55DPHdaTwaqK106LNOA0ijA4R/9DC3s3oO2NCSaTdeV4Ld33erJoHE3X1MQtpHp2Qg8XerJwIcOFbJoh6gSwixIJpXGyAq0kF18yVuizMIgFJUzsxP0WgrREkBUYCbMSWNAWUiZ8ZFHmAp6RopWYrFbgiKJEfKvyokTG5LvMpaYfN8WIfKXkn8tkTM0AjLWj6Wg1yVJMKftfjyOcKxoQd7Y/SWBdqx2wP6dcX9LzU1gjzPkzkcc0J2X9+DxCZ36gyLy1WeYt8uGmoDLJElWELUXAI88pP04PqUTYykxkkh1DPuK0MF6xJi61SstWVkivIvLmyfBhqCxjnCPzEyXg2EcutQkzn15CDKrrBAgTBZLkpQQjGc4185keYuxTxhfJvDKpwjaSilhJkkIASaaEUno25zHCPS78pf04fqCFy48s4r4zGb54x504v3pe5luJXaoKHScQaWuhywowapJbjYSVGTMNLEn5dtd2VK7ZBubKZP637CpwqcTCQjfKjxPqECKERZCRDxBl8SzNBYkp8zJem5dun0RcrSvwqZDv4Dwy44O72xN3R+74ksAqpZX8An7YQafVRSDUD3pyFVIERe/ENEmlj/EZ4EaWL6+LZUIXF93x7w27ti1Nv+OHOyuLyv2kSl6kuXcDu75lk48IyhfL0D3zkFxKZpnvcaO/bQbbgLoQ8FVAWZlVLZbAOGwzRVaF/FxllpFONnLLTRaKjNVc2bqyvMrTGf0QFSWZXXrjWlZldAfMRqCXnryGfWhiBabzjT4FFShmz54FGTSiszQNbKbZlhqmW1ZapmJF0HH7Oq8yDPMtAXbn2gFe8fIX4xXffT32tiv43RDv/vBX8Efv+qyAp4vBPswHexv28jbqdTH7draPkUHMa6UbGCWkycRN5Zyko9Turs1wpFWqU1j5gAA1cpHTNmMLNxZkkRHLY6aJkbiiPDDnzDQZ4+C+voxUp88PJMlM6VObSjt+CH/hGXCueBmqPZcLQK43z0JvnoMKWyYBtnI30nNfQzpd3y7C9FrzCPrHRfpQDx/G4X0u/u0v3YKD+3v4jf/8GdzzWAW/cwTDMSXqc4AyWMkG8nwkQF+/HeDVP/BcvPplR1nehscmS/ivH/oq/vITf11LKB+C8hcldjKSIU25YhO3NYAuE1WmAKYBCqWni/zsGMX0FPKM7aHxgudch5/8kZtw+b4CHUygJmPE4xhByH5RYLw5FZnLdr+DbOE6/Mmn1/D+D30W7c48uvPHsf/Ilbj1Bc/GnXc9hAceflxYt3Fa1gzcvJZ7Jpue8s7mueTPVDKSwlsCgRdtDbhrfHB3r81nd90tl2wA0gYA3v4bk/y2K8hdI8ktfUFK+jkW707Ezx5/N2u1eXybNt1ZWc9KOZvPPzXYu9ufd4YhvYudKzMhPLIrdIl4RrZu57yaz5o4+1uXVH5C0z/xjUY+mcCtLHuF61+Dt8xI1vev8TwjuCodlfObTaxQfO/JvmUMRQD3R3/gFtz4bZfjrvtO4vYPfB7TuEQURZhIDMt5kjGpgl3mlWPZVaxIU2qA091rFLfMS1sXso8BcM1al1LC5hyU8qqydGyrimG59JpXs0k6uSTD1DV0QprFkv3G92qmLdf09bxulIrr4EPAXFvWWVS1QJWArK/AyXS74ynaPRj1fAO/ih0DgVFKSDce4Dw2Y2TOz34Xe9xc5xdO6c0st/bbLpagMUQFgnScj0IpcDDJyyZ24zqHlibyTh0X8DQZBYjOhi6FqcabwfUi+yHXAbTrMGscLTGkKd+uGWj1obiGGbVDXHXLYfzr1y1h+SiNjehzmmJjxca73pXgbX/+IBazCa6wbbGQ2QwC7LvlBH7zDcs4SgBXgHwHH/74AK95/ePCwL2OdiozHq4s9Gz8cJuiT4ldZp5IFhJvuQ6O3LyIX37jMRy4kveb/YQJ4x0g9777FX7799YRxx5+51cJ9O4GcN/3odO4oZjiuGNjRbnQL13A7W/b8eq9GMClhHLbAmIqkiqNlcs7eN2/uww3v8iMTZurDt71X3P81p+cxj9/4R780W8eEhCVLiR/9bkcr33DBVx/eecJAO5rfvosjuQjnLAV2vu6uP5fHr4EgPsNHBO2MASw5cZ7JkXrje+tpXDZc/biV954HAevZtEM48EMZx9v4Q9vK/CprzyGX/vZA3j5v+AaXSOJbZw9Z+NjH3fwd3ev49d/aS/2X5mLbHOlA1TlflTWw5hOAnziYw7e/EcPAptTHDvSwc/89BU4fKSNL0hRXbEAACAASURBVP/DFu45leLRh6dYe3gLSxYBU44LotxC3FUkkwngsmiU4K5DsFyzqJyqdcRPDRiaFtJPJTZnQSVjZ+YERM3VqVnsko+kpYqZSzqi6mbjQY6ZnoU9rUWkC3sRTTZFiYwZKVo7mO5HkE5D80vJlGfhV0mWeSTW1rB9bI4XoZaWSAyBZrG63WYAAeUnKAdj6BGVeVaNqTG7n3zQAG+NTKpIl2YxyqBmcFGlrN3CHt9CkWeIBhs6iiaKAAYBwcbz1fc8naax0tnUgLjKgd1eRKc3p4N5AqSB9g/uLx2XllPa2pzmFoHbUVZZXBuFla0nF6Z2e7qis8lUZ/FQpZNNJVLMBDIp9et3WTSt48SwVQX4YFELiSmcIwWM4LLQQavTplyzjNmBAzjFBAVZcSzOKoCkoGTwgi7tEKrdVpv+MhzP0fMLKCdjWP15XW0mpb235VLbHuUksvKzq3bB9eHGuo6lDQyrzrY5EjE25QK2IwxcAXYcT1d5IoM910ysiLeLuBxmlUvmbd+1Mg6EZVWqMTu6Cfx2s+yY+6SCIMfa2kvYFPd45pprqVSJG9juUhTKeY5JogUBmYTtS7BJLBcMY3nH45PThWVYw7W8szkPI+nMjXEl290AuIaRzXyhfIaseZbJsHiFYDb/TtDfbxtwikqKflu+w5Ta1iW3JeV/tUgjz0rnmsHbgk2WqTKYoYCKjfeqSy/bVFiouzY+B9HUrGlbLQFf2WfIUiWouQ1utrwdD1z2zYZxW1eQznrfElxtiiVLyg/TR5cAKY89uz9jMMoaz7UMWDud7sgnc84bJ3A6VF+yxTJKcg4cHyRZL9KQ5pwaieFZhi2Zt00Ojnlqfjdz8WOyjk0xdQMEE1AWZu6sXy4/y1i/PrbiGpltSSljArYXbSKjzL9L1XkFbJZQnJa4Vt6sgD4ro+vzFnJEKF7Yswxc3s8uuEIHtpj9YA6416pe/Ozj1vq5FtYLB3de2IJubZJtX9pbhdUKt7BVOUrk2NnfasnjBrjVrTmo6aZ5tki8q9m18rhIsVrtf9vIJJOxynwMY84ZdRmL79fqKPI3kVQ28skkkggDN6fXbqt+3xQLWFKk3pjiGKb7jlcufe8mqLzOE/aT8YkMXGHbGibudt9j/6gLUeiNS8/r7a0e16QrNgDuxTdrBlzd+RMlGo09ixl3dq8NdoG7pqNv7yPnwmeF2BnHdhbrN564dVxv/HBnPKGFhUsZZwXHtsSmSmpe6pwblRgK5tZZ7SdducZ6ZsDbiy+rAXNn32+klC8J4DZLlQawnQVuZ5cxPGAjzdowbpt9Z0Pyi5drZv6tJZZqGdxLSRsz4cft6YBTwehmGH0EcaczAJq5Ld+8fDI/z4Razw0woq41pcaYwP4nYOA2bXERzHLJa272EY9HJjPpovKEIce0ReODSxagYdUaELfQubAw0zIVZnFo25gWBbouPet8JuR1y1Kq8Zz1+iYhwrm4HI7EpJy+tmTMSIe4hN8t30/iqeX5QZVnmbxygCYjl9LKcbsjHrgTyk7IYGMk+LhNK63LIlYEA/3WHIpkhIySoE4g4MG27G8yguV34Io0qC/fk9gupiJVYlqlG3Zh60SqBBs2IcFbBpgOE54129VjctjxJflK5lAi0qoVUttFlk2QMNnjdvQCSnXC88A0eacTYholOFeQcakxyiZouS2RCaSGOYFRMpW4HXZD7A272Gtp7Gl38Jhy9X3rq2qVYKZl43jQxn5dYk+7jWEcbfvZrFsO1pJom83XeN82gGsjpsbvmPWjJSOWLFiCnymTdNA4X6QiacyUMKWbCepKsFGfZwPgcsFl2DwQtiRZqfwMg/Xm9+kM+5Yy1FmVCxhMJi/vGz8/VTYmhfk9sRz5Thkv6lTI+Em8cNkmPcvBoCowT/DXspmCelrf3AbMNV63FsjOJQNXGKP1dxMcNQvj3RvTE9zndM3G5Qqgy+eqJj3sqX1xyZpd6M9hctUedK+9Bn5vDsPHHkY62toF4q6Nh1jRhq088toVJZTnstjqt3wBSQ4QcDY5/hroLHCyqnAy01XMhT8rO7PEShy3irJEOY6r8zyzONjTT4P3n4CcGTuMjBz7CLe4jOFTJpnMPwKBNXApsrMcI+2A5gyq5fhoVYW0j2bRAStt/UA7tqPTJBIp4F0TBhP29K1MaCBfwA56aHm+ZgUg6035Phd7lRuKv6fv8pxz5bqujuKJmmrDDhb5ZNvXWaVVM66TPec6bUk+F8WUftjasUNlOH9c3ZlEHVvGtVulrjIrU75VVKm2uF8Vo10moGQwZYUcwy7UlLVR9CKxbHQ8HwnljUtT3NPLE8vzQ93yFKLK1sLIi8bWKE3QJhM9aFdOmauMbD3b1rakjjSqeKRKZauSDLt8isIkh2V5jWRCBFAjjRSvz+H9oqyrAE5M0XOBmyEiw5/t7XkIOi0EYYiw1YLjc2yhbHYu1cuT0RaiJMV4i+xuA6jnDKrED4NjOZlUmuxGkGfLz1LKhKAf7wFZwmQIk83IudTtd1WXC42+R9MeSY7760MMA3pu24gGW+K7SuC2BQsRGdvsyzm9VB0JOtjGRrK4EPCWxT/RXAtzaYWlVgdu6CPkM1lVWPUVlrSDNr3CuDiYKarqjKaI6bXq2fBHU4w9VlyXWA+ZurExYYGObumH7KH6f3l7EzDbsrJKcO0zn3PniHjxpnzv5cuRRDJJlcEBSgGnUhRaRQtKrYZyKMfPtqQdyubTKqssi9bWwrbLuWVQLIrSUkScEApUFNBKkITEHF/mGyLixXSnM+/d3/r3OffeiHwJaLd9vy++e+MOZ9zDv//1r7Wu7E7wsKpx772345l334Y4LBHLgtqV67O1vY+/+ej9uO/DD1NfGpvDLtYGA4zW1sSfjcBtQq+gwEW3E2Ho9+BFbO/0dAoREIC+eK/x0z3lrd9kzMFV5ZQZ3NNPM8XOI8oZnTH59iWVTfah1y6Y2dYj8nrv0iPQfoATj+fmeseo6onLGI0dM3NLNVCxmelUFU6JejKD8lmpXsMLAlR5jkknRECP2lpj0o2QZBXSTogwJXhfCTO5dcmj5FxH06PcMnmZLB4aiGRyIesegrJcH1oZPj64MCewTtDWDzy2Q0OJalYwdwMH+XyuBNilDDPn/sAWAuWU21UaBcFhclzSmeL4m5NBKMxaJpoYdzSAY+OnxgVLWZWKfU38bpgMkcICTzxNyXqVNs8/R3E8Y2Qtih2EF4Vx24zPTGRJDoa+ovTczQtVZ7mkM7ktcnNSyhlx4cfiBFHfcCWbqY1TE8iKKV4uHnsefGEVuTBcpC0goxY6ss8WDGEiifkgC9wSzG3fMwR4JTGrJaErAfkKQ7dkYov8VrLCxbfSjnc8JwEGWTxCT7Mqx2GZ4oD7gMJaQO9WX2IFXlMptJA7aAuoyPS07zSOoVz+8Th5ragmEMS2XylXINp5VavQi03k+ZZtrxyMKYFatyA5BzICoQL6wVUcQyyYKzGiKlEb6jqQ3STuwfLcft4Cta3f7ZMKhBoPXCZ3PSda+NWSRWsfBjGlNzsdKeaI4hBrJ9awef6c+eh9H1U6yzCfz5DNU6QpmbgsSOPaOQU9bVdZt1YS2hY0tQ/KKtOLuOMmwrpt2bYuFR4AjB2OlQadlWJMdh3fcUXkz5blGBbq3FD44zgbt+IYa2ph8RJwlfzKStMiUEuWKmWGW+nlFrRdfbZSyg1Y0SwOJf2ujWo/83TpVA7FDq3ks+XOOiZopJ0rXbv8X8oITKVqFej2s9V1m9KlxBLCmmRBlK6wW+05h9meYuxLEPclL/58/OMveT7Gk0O88c2/h3f/6Ydk3bAZb6IfjFCArGGmjo/oiMok2V6H9p6I01bDyrWzoNh32EOSzI0yFO/kfagNU70UzJmoLN1CEGqsDRLMsgL7hyncoI9wdCfU2p2ioiM9JRrCjB9Fdvl9yCbXbGLODRAwRhmegtu/Bc6pT4PZuBU64Axoi7nMwWU42b71DCMQzM0xnrl+DWa6Yw8/Gthk4f4DAuB+zr0bePW/+Hw8cnkfP/of/wiTYoCgcw6HTCw1sS2l+siILbJtaZ933XkzvuJL6as7xHv/9IN457v+CvvTDEG0IRLKaGT+bPdoWK0Ng7ll4tpWufTAbftS+1xne8LErZjcaNr2p99zF1764s/H028bYCMu4JQHCOrrULMp8mmKYO0C/sdOF7/wlvcKc7LTO4Pu2q3wok6z1jIQicNSo8hzKaqgsnmbDJHkpyQwl6xUaVPyFXrRLnsmGbkcr1N6nzYM1iWou/yesEdEBr3pSYskhwUzBdC0svgVR9nMaM9Xqj7CxG1A/6cGipdeu3ZfS7B0FUhtj2HV09du8yiYu/q9o8fN5M2Th5HV91p/0lXf3qP7WxncFi/b6/XUQPiNfrV8r1nYtMAtz1/YuM2tbRJ6jL35Fku9AqVqT7l6zqohaDKQEIcuOp0EMcdxsry6HTOlj2KWq7zQ4sOcEiDIKKivazrkZk7oH2XGahDLtZd12Q4EqKCNCQFLrmGUq/wqt6Ct8htglyMtLR6ID6wUmi/AZinlOsLEFUC4kVVeyCjLeEGWIkHb1q3beuISJKA3o4vCxF5tvMhx6qomfZgrE1HdkXSucuh5KPIjnuOavMjkG5V2VdDZNH03U+XW42Zalc5NUBi5DnaZqG4L6aQYzAIbTNTbYnst8Yb1JpWiXMMSu1o0NTRYakRFFsb9C0tCC4zIYdkjW0om8zWvaBF6uOe5a3jVN53BqdtYGkXFhgEq/Rje+e4ar/nxbWRXL+Fm18dJx2DgKFylZO5zz+EnfvAczt+1Ry0eRi/47T+4b8HAXfXAJRDJdRb/uOZuYzvGQfxM5nQqCXVihJ95E1718gG+5EuoStOCtg82hWVcWZEJtY77P/4A3vuuAF/2whHO3mEB3CuPKvz8z2X4td+5jAt1ivOuwo7ysfmidfziT60tmvxxAJcSyn3HQWoMPhYFGHzlKbz2RxqvSQAfuR/44X+X4tLVGX7w28/gJV9p2TgH10O86U0KP/S6j+Fz7l3D//mvL+Lmp5PkAbzzPSn+6Tc9jmS8i+f44Y0B3F9XeM1rP4SL5RQXXbMAcNtRlSPRAQGkp6/hO77nHJ77ArZxzkEnkU4ew+/8pot/+RMfQTk5wIs+7w787993AehOcf9fdfHH79+DG5b4+pedwelbDmDqvmXnqoeshLJhPzLYuebgLW8u8au/ex23Xujg3776PDbPH4K1a4eHMd7+dhc//4aHcEuRInKk+EKUUUQvRBHob/JpXNPw3gpoB6SZRs2FCC22WQjOeJY2MR4rD2g9RjlNC4TZPLpdz3AWcZWPDVfhoarG1FE4OdxAevImXN/ah2+uw/M6UvTiITa5yhXnHObqKkZDxRhhRP/PCqxj1SbEAUI4yXkYenq6a1CDCJiRFUW50RI634Eez2DIxCtSkYWug8R6TVb5ErCVaajJhRA0ljxJiKFvUMxzU2WMVS14KQT6Bhjk+scPQ5OlM0WwQ/p1PERCAshwTR2GXXQ6J8yJ81Gtu6G7ffmQXtZmLXTrfFY6hzuFm0wvI5/MTZVPLfO2tGCwSDF7HSCiWmADonC92AC4HONa8FYYlXAQd7viV0455VCxCIvgPtViPJQqQFb7lC01XrenKqWwGyRw/SHinjbr/biqtFHjonJ4fNVk7hRPXHMpnTq7vm3y6Z5q5U0J3g56a9JZ9rM8VMyJNmAoQUuJ/VgYn6WK62GJIXjcssLh9QsXbD/r30r2KJmhK1G+gLhLH2lbgKQseEsgicO21srKWM+tkgILz8kypEwyx0huVwDn5rHCCiT4EkdSViNy1RJP0huduZ7mM/6KAC7BW8M8dDFnHkfUc1jGNquMIjNTClOjLpzcAl46iBEUc/hk7MJTBPYI+C78cZm3yWeok8FC7pjzFRm4w9DBLhmgDVgq4GJhFWks43YpkSxrRK6d2vc5hzRM2hZ4FbYsN5da307D/EAQwulGwqYlOEqgdiEH1ACs/L1IGLdSyg37lu8TeBXWOkFXMnbnhQV4m4fHwuaUJa8V3H6C6mAK7fgyhpgOWdayDLNSyJRHZmzOdXsjm7wAVFvvWJ4Xj3cV2F3cU8ot8xhYiNUAt9xmw8AVBnML3ja+wUfiphYob9nOlGYm272YW8YthwWCuCdIrLDS1C1wq8iuJp7AffEe6RpdVHKvabl360YP33+uywwmfmV8k/PxIoXZLQ3y7ZnnzhLt1jhIC4eFZNZT24KyBG69bCwS3+l8pgjsCtOWIG/MecIswFz5TZujyPatzHErWywnymp5sm8HR8BYxlSWcWtWANymAKEBXFvg9cbP9M4dy3af9HnT122H5/Y7S8ZuU0ix+M3Kd1lgb3/DmMgemz2FZlzgeR4BV+3HFrx9MnDb3uf2cxsttd9rsIrW91byKCt+usKmpcduU+jYFMosml2dS06RRUVSRGxYl8L5txZSU51NwUJA5lPpefv3ebRSykcA3OPArXjMNEDo6mcEEAgSSoLhBgDsKkDL1y2jtN1Gy7htv9eyOo6fyCoj9alOkts47n97XEb5UwVvuY8bMXDHHLw/RQD473ozeOw38gW+EWjN78o1I6DlepJgz1fkvlbGLQwpgdq80YK4wtoiiGeA4yxcfoff77Fqzu8IiCuyLn4M+mTWfgS/Kqwvbq+HKEtZGo0s6TiUWeaugmFf2LacILMsdTioBFFHiki5WGewxjTNLE6ccjIVAHecT6C8xMTiZInGCzcxHcdRlE2m323sR096ZoBkk6sKPitkw1jP6prsBjlryt76oQ83DOFyIm9APC6IyF2gZjyT15r68Tw3VqN5MXrpHjL66DaS2QLiMoDitQi7OCWLueXCmSDhjCBjmYLyzD0GgflUQBbLbjU47YXYiDpY63dlYcaq5IezXOSPyGzlZ/Rfbbe7p8hwLQWAJPOW22BSe0qAq/G9nTse5mT0NkAek3r0o+UzvXCZMGe7WmsawYz33mjMG6majvB3DPaoCFGlmDVM3u2qwrrrisRSl36scNCBftJz0FQL81qv7o/+qmwXBNwZWORVKmzgIdlojZyyePZ8AlljgrisqCMz5OQnYOA+VV8LlMLNZGUwKbeyn0tlgVNMFhx7n8ziUFsxSv6W1/16meMswSqqnTSSymsnNrA+yXD97jPIhxGGt915QxB3e/c6rlUaO0WGIhlqVkn1ylwFulKDXgc3UXKWHjB1jWQ4xHR8iAemMzxBqE/er1BkM8fxKHRqg7KiKh0L3EL8PgMvtCxvyh9XKegkRqlvhsgEE5h2b/tCnU/E05myrnmVC8ucybRQ3PUg/7NdyuIkCARcsUxb+2jfl2RePhemDj1ca4+sfdfUZa4yVqnqGpEfyftkpFJy1uMxcZwoM8tktxX0yIwSD0zCFoHjibyqhG7GqMIEtacqFbgsC3BKBuSl6/mhMlXUDb0yK6tiPnZnuhK3x0gZlZCxbGo5F8qlyngUiKyq6epKcd+dMDY5vTa1RpjPhaPnJD36qZkym6vJ7FDlYdeMlFF+3NEEruIiUzPHM4muKPOqZkGku1XhzF1fl9lUGT8UVqCXT5WTDLQklbmgSMfymfJCUqRkxCiKnPICcg9SOIh6HUTdLvqdEB0yP+ME3Y017OzsoZhOcDCdYX54iHR8iNk8FQiHIC7vuxSbMCAAq7xse6JEnb1flkFPpq3H/uv5JnCV8bpddXItVIP1odyDtCi4QEE1T7FRK+SHU/TykppJcrz0oKYU+ZRJI0dhzgUBGYJBiNzzxN+60+yLflxraxvY6wVYJy97Nkc3iuBGEa6OEqxPcsS6pl2RJKVqz0Fvb4oZPXC9ELlvsFn1zEO9XA2zwGwd7qjLQ4MqqzBGiat5hkcuXcU07uDEyMe5mzaF0fpX9z9KWh1Oj9awFocYrY24SEY5naA3XJPXvu/jQn0Lys4cplPg5uIOlP0ZqqFGQkaXDliwDRWzWpOAZwj/7KeZevcxVaUTkJUt9mebt5l86xGVzw5RDc+ZYvcJVY53kOUlZltXkHgJqsevoTqgFpbC4DCDCQNElFovMugkwm5ViuwxvWEJho4HMcLaIJmX2BvGKLMSA0oPsl2zJmDlmfJja9oW1ggLmyxbLiAZxBLgzUt4noOq0vA9h/3QFKlllgoDJbDnF7sM62q4niuebYUbmCTwZOFJib2S/tZwzGFp1Q1kIU3Waa+jkvlUpZU2ubAMBWCU4xA4qKFXiOhrM++UDcs2qKhrZGOXNgVO+XVy7H0BKcmGMIrzwnEJPs59lN1iX+fxcA7kIRVcmDfMXi45KKEsLlvCAiFwS5nIBhCQfdMui2CvFeBcfeYi0WWRHqV1ZSy0awSOY22ShAkj8Rpvfis+2ezvlCBn/5OkM6WJtagYUIWhLucIKLPjRabUtapMbSqOcbXWlJ/WuhRv8NIYQy4Fl4BCtGFFucxdkggVVRLXlUSXIjBtdGUIrwbK0xToNY7MdCLzHirWnBCGdx3ivYd5bsq61h5zzyx6NzWHZPEuXQVphR+tHDr0HWGgNhaTctvayIdg4xLYbSSXjpVGrbJfJRkthWE5JdXQ647gdnoIQ41X//CrJdX8nj94F/7svR/GdHIdJVUHUhfz+S4CZUSe+fj2CuWjrmciEWk1SRx47tHvcTykjLL48VJdw20SHSvBQ+A4jWYuE46qLmvt3gjAlaIFMl+NVkzh81qs+uASnCSwKUXQKxLJ7KG8ro1fJ5Px0jsaMHiBCLUES7suahm7pfyQ75GN2zJv+duAK8QFkGsLjFqA2XZF6w9qIX+ZGaTvVbpitcPRu1XNncNqbPbzXUXG9nHwi21xEKxjFJ2E64jsurSf9nxbMJqevdwLwWqr7AFhy7ZSyjbiAOZc1IqCC8tT7JDAn9jeqcwgUWqeXsWtt0T47lc9Dzu7M/zs69+Hx67lcPq3QXXOLsBVYWB01mEOHkJ+5f3Q5QzR2h1wLjwP+uRdMGFPFArcagJDhYiga4l55QTOwWVgTmWEGmfXGA908fh1DbN3uWEmKmC2C5NehRk/jK96wUV87zc+G+94zwN47S9+AHV4CiY4KV6ffIRiyMo5rkCWXkOabT3Za08S3iGC5Cwcsm/lMjWXYZEoWElYNslN+ZYUVDbA9aIIwXpLm+IQNUHccir+qm0hK393562beOYzbsXJMxfxGXds4qaBwrgK8Obf+yD+y2/9MWUD0RnejHhwMzyfcvNO469ViApCUQF5QTlOy/aTUI2FWi1zuD1+JxD5ZL5/IybuasxuZZaX/rfLeNMCtasehUsvXOs/yMKcUDkV20pKfVDb8g3jE1scwDlxqYLUbvs403X1eJbfaSWS22M4Kp1sv9dMdo0KynGw90n+iotYunXdtPeXa+tVNu5SnvlG9SNNmxAqJpVanpppfKPzsu9xImzZ3A1YScC73abYOjTxMwjaKj2H8q0HLSGZhgDnuoqFON0kNqGv2GZU5Dq1Y5Q5zAuPfphZThZuaiXjRD7TekAeB3Dt/5T1ZqLeJvakUEqXEKYtCTMWbW1Oq3lesLMJMFEVg8CRQez5NdNluRN5LsEjof3ZGGn5bJOtjI34IJggbUjWwfb+1mUtBQzyP1lb5RyhbxD5xIpq6SfCdZURy0ofMx6ghUTJpC1BA8XVbmi013G6ZoZ8+7JxVW1udQKHfrT0zuaDyj1ircmCNIFcSFywMshcP5A123jgwvL8rKWLpzjWct1qxx1rcmGf7XwgWTqrxEHAci3Bs55/Eq/8qh5OXczh2Lo8ac4PftTg539pgre95wmsFVN8mudjyMsEYDcIMfiss/jR71rH+XtSMELg8VoJZcvAJYC75i5ZtwRqW89bAqXtaxY2c5Q/CF2cfOYIr/q2s3jWP1rmVIoCmEzocTpCr7sGOARz7aOeR6inMYLNffl/uufhL96j8K7/YdUY5NydAE97egev+KolQLMK4H52PcVdVGZQwHUYzO7s4VWvXrJvybL93T9I8arvvoYXPGeI/+NfncLZp9ltXXoY+JmfSfGWP9nF5z6zhx///pOLz+77cIXv+6EtfPz9l/CsBsD9jFUG7q6HN7+xwmt+6m9xWzXF0z0HnaZYnuV0jHMzx8Xk1iFe9V0X8eIXL8cvTsnv/0CF1/zYPj7yoV2cKlOsne7js774dniqxENbJb7pa/p49ucRNLeMWYK2eaEwntJCQKHTtQIFBHJ3tgze9ts1Lk9TvPrbaHKlpMRia0vj195k8NY/3MJmPcea50iOqRU3EMsf5UoxqWVyOTBSWGpFJBgTsvUWtWtqj6R7gnJky1KjREFVSgppC0YJIrGsRWFo6MZ41GhcqUsM4yHqE2cwmbHwYyLlg7RYcp0KDovTCYY6GVB6UKq08TeT7ZQT9yMcFAFUpwf4p0AGqBsphJGGmhuEs21MsgLIpqDcLf1KdTwQKxQpGGGjpsQss0EMC1kwn6WybS/uiN9jPqE3ZM/KurMwSVhu7dBEAJiMW8tKW3ivypBipaLJLnN7I2ye2jDh+TM161HskEPP0LlTXtlyWeQ721syW0XFS0BLrsd4HTpAkFgZ4MbzlsCHlH3w5jfFOcw/6LpWDBXDmFZ6VCVyQBBJivQ5h4d9U2jAjRMpqmVh8IQFrAAtzEx44XRlGg/XOitU/tgTbjaZ6iqbqGJ2aONL+mCSCcl1YpggCeNqXDm+5zomCCOQJUzZ4QWIW1dIx9eVPS/L3G06rwBNLYtY5nqCrcdAkvZyC9vXjS2jtclZdT1VHpYmYAxCiWS5tLxXXoww9E02nyvrh3uM3ct9+YkwY5nH0QSxhUV79EE7jsD3hfls19+0FIgFkA1Rmxa8bVnc0hbIwGUbKmYIk65JOfpojdgxZqYd1XqT8llMbsIYKidbN7EyyWEEj4zVyBeGqVgVloUwPltmroCbraSyTCbNnMfDb/N5zftHLaP2qwAAIABJREFUQNiWnVtUqPYOLWjqWdBUwNQGrF38pt0eWbb0x22bPj1o57QdsBLGItFs0XT5Rui58Cstz0HXR70/BhmwLNKlOlEZuMj2GqBOBnJlpY7pgct4QEBmy5ZdMGeJKfBz9lP6zbZA6jFAVbfXpd0uGbgt4Mp+TWCXDNzV30vDadjOzWs3HaMO+jdg3fIehQKau5rKN5Uh21bYqgRxG3lrtisvinCx5y8A3NePz0llAwG+rcmj2CnWTNndVzXB7QltGRWc2b5VS41jmeHnxlNIx09i58rpkTiSjODNdi2LVnxmm3FpcbeUgKe8wfY7UeN527FyyPy/Zd4efxaGbsu4JVM3vSGr9oiUMmWWW9ZucwxHfHTJno3XlszcI0CvVRVYgLf8fcO2FQljNtKFLPJR+WTb+Zt+fry/r1wLFiU1AxA0fQCYI1oFaFcLRo6MRe3yVa68HIvP9h348BXnI46j1qiKxTcEbVmQQ+ypKCvk5crc8aSR5pO/cQTAXWXa8qetBjNfr362yoxtAchl+GW/24KyN/ruKmv3RgDwJz/s5Tfa7a/+5jgD95MxeNvftmAwf+87IkWJaVX9g8onc988B4Lcq0D0jY559fisxC3lS8mYOMoN5vZ4Dk0iSE6PUspk2PLaF/R1Ub488/zIwm3TBYRMQtbQB10Ti3uV9VwhkNvKJxAwJZDbTrr8v6a/AwGcMNbTWjucmBff4/VsftP1XD2rtMPzpfftuJhYNoFv9zenxKqp0WOSpZHobe9P2274/wJYJvOQ58oFQl2gasy0O65BEIZA0kHItS6r1pj81TXigrIhBlPtQaUzTsbazA6c1O8gyscCjDIxLUFrw8StqG0edK38VeN1yeNhRfmEHqFk5XohOrqWYyNTjhNO66ZFBup6GDdedsCBH5k8zxSlBjbDBCc4wDYnyu7+UJFJQM8/LtyulCkiL16AwpQxJryXtYttBjlcnzbLz5aFe9oNBLTl1dyuuGALMHSUyPgTVKWkMf11542EsjA1mSzUBE6sfy1D6IisYtfH0NQ4VK743/orLBaCuPRlW6NHq1LyWw6CncYnl22SrNvjMsptmoLnuQrqPlFmOOlZGWSCz/zdqvTSJxojyMYlqEV5ZW4jWvGDJQBwpSpxxqO05rIy+JGS/UjjrB+IZ+52I8M4kqpPFlY76McJAs/DYH0d+YUhzCDG8HYL4h488reoswzxA9uYPrGFrf1dXNXAjhua0nEN21G/SJ2NXoJzysHGaA3pfIYyLyTwvOIAj+TaFAI+zU2czZy55+usKJRTzBVleiVNTiY8/UAa1p1IJrbFEU1wwv9rKTpYJnRbNkT73UgKEYDA5cLI3gUycKtj4C3fD6NYl0Xu+AGZ7vkRdq6VjrMBGoFJ6+tq75T4xUoSw5HXXASxV5Epz7FrbhwrztY8cuPXHvO/qFVpfN1VlZs4YVU4vtvthQ5Zgq3MSnowLw/SCcEI6amJYxRlxAnKtudEZr0kG+nZS3ZsmJi+0QISzXIWFnABaOVbpl5kuCBBVRLoRRbEphOElCfFtK7RIdOUxR70ii0zRZZdTbAjHSsnSMAKsdVn47jGpBPFiktTpOIvyjnSC2NDP1JeMwK3qtvBoN9DOBzha//Nv8KZ22/Fn/3W2/CHr/91zA7H2GOhy+EYk9lcqoe5eBbRU2Ht0WO2hEfpa44DDGo0QX6raOBFPRH6DP3A+K4jIPnGyYFa2xwpVhHnswm062J9VuAwcBFP5kh39tDLKySsJZVFusJOXSBj4UiRI/LJqDTo+D6C0PrhujXbkYtev48gjmTuLE514Y9z7IYBJnGAk5MUwSCAO8kRzCpMz3QQ7GXiI32rOWEe2qxUurePOiux3/eAaY6sH0JtnMDh9FAkw8lEHj92DfN+F1f3riPp9nCxilH3A8STCsUowqSeoTccIe5Y4LaXJBJQhTxen9JHIZJuXwDU5LZnG3VwWZ27PMJsLUV+6xlT7Tymgo3zRs/2lT64CvfCp5ty+xHl9DdNdrCtqr0rwOatJtu5pNL97UUukn1480PbZkuN1bxnJEDrXJsinNskDOf2dDIRtivZpNe7PpLUykznZ07Am8wxc5hgKDAnK5V9WlbGy+DT6VN6hgiurYolQ5EgfSVtl9JhAWqpvvahysICtlScKAsCSlD0NfJ8o/JUhZ5SdcG244mPchXERvkBF/8iCcWgd1IUqJNI0Zs3yZiIpZyvFja59LOyVIdknpSF+KcHPG7PRUwJNSp7sHqUC2EWx7iWvSpsGkm2rj5bKWLX9UQWkPuXcaIilGrl/znncu7WlUipS/EC2QRkQHqUoxbo1pUYhEkYKT4UNquCx0Q3AXPJuVuAVl6uGHCGjkNgtZnb7TPjKo4V9H3KtB03mKhgQoT3tOb4wWQS5eHJCGhgRC6W2N85r9LH13U8Js1q4whwa7SuHKans7pw6rqkrLExTqgUoVOKrNMqxw2UdoJG3JjH4iBAbQi+i8x97dQFmTjk3TYQM0GPUucOk9CDXlex2pNg9iwvq915So4u+6bmDgpduxXVGGV90yR9pJjGrT0UKIyiE7gAupVxVeC4VO8iAC3gbwu6yXU0qfXfVctKazv+z0Rq0XcikVum/23kRegngbBwoySU56/7lq/D5umTeOsb3oqHH3gYKT25ZjOks9TKfrfzw5HtMSpYArYCFjYHRrbujcDcVcauZbktH6sgLgGg5bVZykGv+ukKW73xw7U8RCnIbmjSEInk0JQLj1yXRoYNsMkrZaWXqQPTSi/zvtrvtAtBljy0YO6qn+0q+zZyHU0g1Tob2l/m5ILxjujSKQz9jp3adR3dvu/q0iFA7TscuZf7K3WJ/fxA7RcHqqgLKdTig/eQMW0/3DSx15O234LPwsJtCjCkqGLF+7cFa2/EwF0Fddu7QJ/c1OTikwtTqHm2hZNrDr7v21+EO27ZwE/+3Lvw3/9q2wK460+3knnpLlTYhY43LCM3PbC9Yf0m6P4ZYdzKOZzbkItZX7reUG1ZCVfBmWzDGV8FRDZZA/EQTroLM9uFjgmuKmC6DT1+EE66jVd+9XPxii+9E7/0lvfhzX/4IBCeQqFtcs7S3pbAGwvr6Itb0hNuIZFs5f78cA1uxGOiH5uYPzSXwT5LKcfiYaWSl99p8r3WNKIBUe1dkf0U+yiz6yiruRRgiyfvStHpmZNDnL9wM65sT3Dp0YdkG1FyAvHodvhki1BVqZGGF5n8kuMY8ULrL7X0510MAzdk3R7pYO3ZNX10lZ17/HtHGaiSHV546PK7LQu3BRrl9yzKg6kc5Zq0yo9oOK+yXG0CnNfP2k8cZdOyEx0Fb1c9ee2+l/HuU70+ej7L/nXcP3d5P+0vjso73+DqLdpJC7z+PQDchYfsKmjbziANeHs80dV64WoCKrCgrtF+GPjox2Gd+L4uPcdWYlCtqTLilZwXtG1oWbxi3EBfJI5+wmqyAJA9F8qCWn9cRRBAtRLIAho3YMTCD1dYt5bdbP2GrQWAp8fYSA5x5vS6yLqmaYbNk5vWVqKZ62kj0spdM0ch8Y5VOkBdW59YmRYJMB7OcHm7gPbXxHeRIC6ZF53IMcNBYvKiUnWZm9IonjwhM6q40l6a8ptUwDClFtscA69roEOVjB8RD9xN1zdPQ2mmtVYzFoZJMZ5tlBInNWpgHpVyBJGxFUNkmtMvPhdOiAV4Ce5KIW7jbyt5GrLMuDmj2SlQJL7qne3gC79yHS/+Eh+NoIr1sqXf6hOuedObZ+qX/usj6BQzXHBcnHVZAG3B5QPXQ/KZp/DaHziDC88gOM28hMHv/P7SA7cFcKWfNM23zQu2/3NGmbgOtja6eM4LT+N7/tkIZ+5cAq0Ebz/wQYX/8lbgrjuBr3uFQdyog+a5Aa0Rex2yIFczjjcaaY6+1wK4b/2tx/H8eoY7uTZwFLYGIaKXncAPNN63/BXlk1//qxVe/46r+J5vWsM/fbmNawjsfug+jTf8eoYzmy6e/6wQzyFDtnn8+V9k+I7vuYx0+wC30Q/4dBcv+vqzeOUr7XA0OQbgPs1jAay1FZm3scsoxp1fcxbf9Z1dpq4W+33oAYOf/o8T/No7HsdacYjbgwhlP4G5uIGXfsEavuwFfbmOlmmriGliNgU+9NEav/22ABcvOnj51zpwAxZ10faDwIqd8sSVRNTnFa5eVXjjr5T47XfvYFNnWKe9iutIsWcmUsfSSCWGZoEi+5J4HFPm1aOno2XfsjyLbZivWazLyKb2WdCtkJeWecuEVejV6KODCTzcL5LSKWJ1EgdJH7G7h7qi1UWbJfDEHoncXlAlxnjG65SqnmfoJDFqFWCbAFK4CadD6egRlM4xmNyHi30yLlnmzlWMzakJWGtnUJnv2HEFsCGo2CqqE1RPc+ztH+Dkxgh7u9t4fJxgvvHZdsqnbUA2XvidPonZ2faDFoAVtQMHXthFPDxpOqdOQUBcFsJP505xecstsxTp7rbJJrtqAdoSVGgOil7fTrxmi/dlVG2LNmrTdU01yQtfeZFovMn/WeaLTKnIKbvwKOtJpTTXRUjFMII1gauqvDIqCdXM89FVMFMDNQo84w66uryy7bLIpc5TzPd2TDa5LgBkmPTqtU6n7HhU/vFx9eqWOXSjkOY2jheZfuCWhRv6LdhJEFeAY9q2HW4r8bPlGN9K4FupZet92/jeOsd8JpvJkiBJvdHtFWuh71Bla28yVY/NCt/K2msucGEIXjGe4dqMBWMCItnJQKSoCcY08wv9PullO7VO4bJeJYC7apfD9h6EocmzVIa0IOkumLT8zUS7ir8Rv1yyI9vipPmhxHmSf4t7SExh0ixXZOe62dSydMnC5GeoTOoGqmtqM6VRmB/CKXKM+gn2cllpSa7Ro/WHozAMFHYzLSAkgU0Cu5RNXgCujZyyMFlvwDRd+MsSqKWRDLfTgpnt4LbiXy5AMQHPbm8hzSyyx5Qxjj3otBLwV+SVycodZ/B8F3HgoTtKEFBVgpR9FtsVOepOgunWHjJ4mDEHJGVitGnrCIC7YMraAOxJ/7detgLq8tjJrOXx8fcC1LrCLLZSyM3r9vMWuLUBmBRrEIgVGeTjYK5MAsdYt3yPOU563eYp3DBCPzsQKg3ZtnL5rLSGlR4OY6BIceuJAX7gXE8HToI3Hg4cWuVVpYPS12Z/lFU7s9zLtnZUubVnjyddAtv01+l6jB0ckVhe+OGSgcuxjWzvqEcSiWXuNrLItt/YvidyygLgtgMUK7x24fjxCrBLYJbAayOhLM8NE5egrcgrr0gpN6Pp8n0lamZOIzG8AGxb3GBFgnlxbKvrnuZ7TwJvhW3LYtIVFmxzGguJ5EXeTINGRsylyPOq2lHzGwK17e/s60qwniOs/+WVal5ZfEiRENlIx/M1NNm3FsDlcxgGGHZ8jAYxHn3oYSmGLfOZKBplVDUq/34MXGlWXBfdnGyYvQZdfjKWbI91uUyzy8AWNG2ZtceBX/7mOChJQNImI5aM0/+34G27nydd22NvfKoAbstwZUh/NkxEpo+B9T+k/y0PdbnfZeD7qTJwIyb0jU0UtqFkuz1um56HvO6tF27YNOC8kY/gAoYJ49Y7lt8jiBt7oZVPKsbChG1BHhnDmsWXjf3tYiMisBn1l3BMPpFASAa3sCuBXwvscBuUUiUDdVZMKQfCcGmhzS77DDqYlzMk9HpoFnmUfU3JjGXk2XT+iFVNUR8RAWJKaDDh6jqIfQf9/pCmGQ7ZSE97/ueIwfhH3v9hiJTkZB8HiCh5qIvZ1CncAN10H7Qh6DO30+jBt3LKbZOiLHDk+kirTI6t8ALMGIQ4oQmKsSJwmvgRYoKlMDhgcUhzjUbQGIXJwreP25zmc9xMmv2KRMg1uNgr5sgpQ1oVkvSkt23oBJhTqkUWnZZxQSCXzMNixQu3ZeEySCUDd7WW+/EGCKbEMsFdBoDXqhxjWUgozCjX0UgtjUwlYC2BscdqjbNkpq144xJAplSrDCbKwabri/Sx9egFYo+J21wWyeuuL/6/fL89njEZjgQOYeQYNhiwydihcLkBcGfKExD5hnqGn6DjE5wlSEtp4QGvP+VvtMZj4om7ZOGSlcv/xd8XWljOCTSuFdY718qVG6wlXcyLHEkYCojLq+/dcx5m1MP6nXciHAxlMZP+4Z8BOwfY39rB1brCzjzFtvL1PEsdv5jh3GiEC46HiAy99XWkMwviPkF/4OkMe25IrieKdOY4ActGwQo1x/UDUxOIaUAFSRq3Er1MtFNGl8UcBFCrwjI1WVhAQIdsS/G6dURqm+wwAvSxS5ZzLSBrW5zR+mS3//MSt8Cu5wcC8Mr9ZpaCx+KHpszpwWITYyIV0RxbKfLBFrosXV/Yb1z1VH6IKp8LKDgVMRUb5+R1qWqVlLyOoSrcwOs4fj0ja6qMXOX63dhxWPVOn+TDvBxnY7eEVonSi7Rpj+dJ+WjXskjaduMTsGbbZD9LBqava5XmlCc36PqhLDTZX+j5mUcdMzBGuEFO0tNMFMr4SDkkP8Ck1sZvGNVjP9JJXQojt30Oq9zJWIARJqbUoPysorRqRLlygg4cK6ERrG2KFLs3GKDTifHyf/8jOHHLzfjLt70Db//lN2A2mWF2cIi9yRj5ZIxS+ZKsJQuQ26PTDBnbZAYKeCXsHA9REEkbkEWa3Fu7UI1dZeJ+F+vDSI02hljrB5jnlciostQkujqFm1biVTsoa9RxhJqez4djqaxl4Md6VI6PnFcOhx2c9CN4Y8oHhajzAp1uR6ShZZ7w7XJ5vxfDG/mId+aoBgHCcYliECAY5yh7AcL9DPkgBMa89i7UJEc6iqDOnkH9wOOoTq7jYLYHtzvAwfVtqLiLyd51uJ2u+DHlh/vwuz3E3R6cWsOPAsrqy+KJ8tIE/gncelFCayUk559hPMolj24y7mxbqTITr1s13xOAluAf/693LylndNboya7Krj8B9/w9pr7+uNLzQzmvOpujomS/sDVKzLeuIu4PEXS6mFx5HMFjOwgnJZwVNfLJ/r7MYeTp0Uh9r99Bd55j1ovgpyXKeY5ylIikchl5yOlXE/tgiXSfkoTrXeSkQ81yicMpUUiJVQK19F6euYFhH5cSj7hrKLFEAHfs+oYqAz6Momw0F2FhkaOkND77X5gY4wdmXFWok1jRXsDkhAhtgsDvdVWfjHfPN5Tvo7Q4gdOc1bXzuYCsXkV/ZgKNRrZbNgnZZYnGJ4vUIF7fVdyhE6txS8LYlIXXIkkeuY6h4giTpMKgE2DWpnc4HzL/wgmEY47IHTcJej75XHQSwHRdw61SEix0CQNbxzXeIu6DwwPBXPZ3wmBMzGaaaKYwHk1WiwugTbjydJjAaRajkojmolRXiqwYjrOUIBdwjVuOAlRFgZKLVpHKNyLnZoxT+64rQJghZ1Yb7RijciXO2CZSFK9ziGzrJPGVH3oO2U11xpQzJUwV83IVU9nikqmUijuBS92zrNCUxa0Lo3XiBQTtjiCXTICnVVVNqoKOrRTMg+v4dS0gJpzQceS1q1wduCJ6aoqaAuwS16i6AYFb39WjEsNHfWbbux8kEZIkhh9oxCywo2oJPdPJ9OOiJi0wmV5HOmehAuE/G+2wPIfVrBznVgFYCw6T7SDt/gjLlhLKLZj7iZi4qzLKlVx+yzZe/f1q6+W2+CB4annF9lxbH1ybFmSCfcnK5bVjq6Tccuury88JBC8UL5vllszWBHSlOMs27GVSXNEiQoTUQlLuORbVNFewHFtfaVPVWtKRlUOv0GW8SFC3XdG10FL7PxMolFyuqzkOqqk7K6ayy07QQ+z1DZnf9N/le4WSYz7CCqZvbws4s6KeQDHb9I0YuK2UcgvyyrUU2Wd+n17BmUrLXbh6gn/+tZ+BL/uiO/CLv/HX+M9/8iic7gWo9bugOpvoYQuY7WHsnBYWrp3oEujBWehwKGAt5etN2YKYCu45C8zWD12zsSvlxQ4vCztCWBHVNSAfY+KcsTKmu/eLfPLA5PjuVz4Ld997Bv/uP/053vvX2wgogUw2jqxRbNEsH3JvGhAlo+RXeSDWE4oec35fpALtF1vvW1sBLuAok1RN4mUVCrHAaQvm8turYO/y/YXUcjlFne+hKg5Q68KKgwv41cg0N4Cky2r6zjn4ySlRLiIrUVggwmblGMUxdwkwt6zbloHL/kXbBva/tJGdl7VjIy+7ClSyEJTHwe899cMCA20fb31w5YxbGeXWEqSJN5dXXUlSXdjuTdwT1LmsU+Zyza0U8/Ia2DhaLKCaO9eyfy04uJR+l97VAIdyr+Rzm8g5DvQe/7xl7FrZaXttWinl4wDzcVDZntvKLCrJ1JZhvJq1+QSXtP1o4Q3bgrYrzyyGbmWEG0sWy+Xj8XLWY8xvC9La98m8ZaEc2UEWTKDNC0QFhCBu6Hg1xYlTxzpVu7rUqRMQQWykztnu7fXzy0zYtquf2zmVgM0KYNe0YQLilF9ZgLz8zvwxdJ1d3Hr3Z2C0sYmdy4+JGQEL3ZhD7fZ68KOe+D/OJ4cSS4kqDtVoMq6tySaOECVdBH6IVEfYnUaYzBn/ki2WotsJMOoHyIsM8+mUhYLGY2yQF9JYHJnGjamJlFldIZszCUcI4h7i+cNm7/rEbHqhukfV2Kq1mlrXSCkqpk6RyMrSToXIsi18VV7jKcvPmxasQmbObT6GxfZEJawwviHP0lb8ZmsxnvnCC+YlX9DBTU+rCBHba68K1JXB1ccc/OZvpSB4280nOEvpZNfG+TKHGYVDDwiftYEf+d6bceEZtJNg6GXwtmMA7noTXpASwPUT40Leufb/A/KRb1nHS7/zFnz5S48WILTg7U++boo/ed813H0hwfd+8ya+8CU+ysrgfR/M8d53KrzyZQNcuGeFqfUpNPvjEspP57qB8/ZNCZ73jRfwgpf66PVsG6N88mt/qsT6yQw/8W+Wsso7V1z8+R956AxLvOgrjloMkSFL1u4P/dsDfNHnDjEcebjjXA/PexZw9i4LUM/2Xfzn36jwgz/+oHjgXnSBAddtXOMz78KCem2Qne7g677lIl74Fa6A1Yf7Cr/8CwV+7Bc/jlE5xh1egPhsH5//1bfiJf+4izN30Oat8ak1CkWpRFr67W+r8Ya3X8OVrQqfdmsHP/CtN+GuZxlw6OV4zlJpTj8ULODveUYf+1uD//DTYzz4wBhn6gqnfBbnemAZhtxLySPYXB0pBwRuA49qDXRsVmL9I8UHtGZoivjl+x6LNGxUxJwKwV/meYaM090A79cKsW/QP30e+9UQzuyJZlyuhWXqEJGuXGMilm1SgYFKWxplWSBwCsTdCFk2MvuzxKiB5yDpQjlz9PYewM3JDAdbTyCfHzYaJBwPPCSdrozvzA11OwnC7khAvvl4T3zfQ98FlQQ6/SF6oxO4/6/fh+29HPXNXwrt0IO2AxAA4nyTjq3HacvslD7ZjNkE0Jhjb/1YG+a/G4+QDDZNcvIU4s31Kr+85aVpqg6uPgaT7knBiM2Ltj7YlahVOT6Bsw0kVA/zfaMLK0csssRUA4M2HQ/VYSlmrEup4BWZYEp7JnFivKRr/CRyeP8Y9PLZ833jb67V1f6h4/c7dXbpqlfVtcoOD8x89zGls0NRGInjYX1242R1ZtRR93T2gv3S6A9MzuT706mzV5iQQG3rJ9t2UQatBD99zzX55LqS67IytktRnmsB3PYhRfatjLIAULQgq/SFU5vFp508U75svStI1F5Zm9df2at2JxP1yCT3ZZ3I+S7qoovSzKYTpfKDhU+ujdOUgLyrxykAM5XHtCMyyGEUmyLPVRjHMnvncFWkSzPPc0XAle9R2j5GbeY0C5xbVh3bGGWVed9naWbBWrYT5sSbbH1rVWZIagg7UihB8CdMKL1rZdv5nbLS0haZp+q6jplqrbq+byYshloFCKn0RZDQ/tBGNIz76JMbxwIECtO0ZejyODvWR5aPesb7wRe1eOhalirzYBbsa2WbBWAl85XgIL1nWQhC2eMFA5jSxs37aYXOKJHC7k4cWBDXU1Ap5cy1FIakaY5ZWmI6mbIA1QKwjfzwgj3cNIgjHsErssVHGLit7PEqkHvco1aO/9iD593uu31u2bPLBrlk1a5us4n3ezoXqWRpew1oa+aTlUIAhZs3+vjum4bVi0d3e78//Rv937sD58HLfewOx5XH9q81Hr/0hKcnuahRsW9ajMYBrpdQIyuVLOuYY/64dWcNPRRm1rJ0FyqtBvS8pYrAEqhtT8p+dgTYbcYw64nLnOJR0HbV91bk2/loxpgbySC3RXsih8xx14+EWSvSziKrny3AXmm+x2WT20OlDZ9o8C9XsIvXTXEmvdK14nrV9iF7bNbPtvln5cY3sWUTkzrt2uxJTNuVTbVA8DF2L0kBBG19txIZZeYeX/IlnyVWHB+67yN4+MGHkOUZ5umBxJwEdP++jzjbhbqpc9JMqBPfLIgIHrCK6EYyxy34+smYotzWcWYsQax2m8ef/74ncKP9LJvjchl0I3/dG+2TY1jrH8vPKSv8/wcDtz2PloUr4+cKu3H1WFfZtXw/NTUShyyxEuXKb9rr3wK4rYwyAVxK01oQ0GBcluJRSB9c7vdJAG45lVK9TtBtgh+InLHxYmHMUho1oiRrw+IjkMvORLCVrDsnGkBnY8wdF3ELKDSMwZ08NUVOCQ7LdHX8viSM63KqlBcbVKmCFxtdpcpZea6ruXK8xJiSgIqVWybI6IWUNRFJVXjdHobdjo6SGINe4Dz3n7zM6CJX7/utd+i9a9ccMznEtDSYk4/CAZoLizIFF1I+5acVJWYLFJ6VcRZQkokHL0DJKn+255g+MKzkc1Gn+1JJ6QU9EFSOPMtsTMsUkzJF4oZYp+xQczPXoo4EuifIolupjufHDxS5yGQS1PTJwmmuLcFjVocI+4M+ULKwMyJV1gK6rYxy22bov7sKDtMKoZ3sAAAgAElEQVRHN5DBx4j/OpP3THdQLrUtAbhWVhiyOo+gJ4BH8xwnCexLibCV8ByaCjX935pjaBm/BP/7sFLNZDRxH0xQ7NYFRiuevHZRB5FwTkDZR7uAICOYQC6/Ty9cJsEp9/x3BXBvCUJcLguc9wNbTNLrwp/Tw8CmaZ4KyOUCmmCu3EMFkVPu8V7DiJQyQdxeHCMM6OqkMb7tHLqnujh519Pgdj0cfPwhxPdvY0wp1bLEVWg8XJCMuSdlscOwI4vjU0kHkR+gQwnlw0Nc0zWuTqa47oaai6JOkTqpH+q0KFRdV4vsDeW+YwIZNT0+LBBIn9VO4FO4VuaxvMikipsPsmI9x8NhPkEoxRxN0q9JMDthD3WZWk8QghRuIMzOVSbtYv5zHIRxLOCtQ29L9om6lvMkRFlkBJp9Q18HVWbC3ufjOABMIDjTUJQmT5lzsbVEKGomcOMypBoq+5KX0N9W1U5MGacyVLUX9LrCYCwKXRV16pHl5immEsUjyp4DPTebfQ9E1IkFGREI4oonLStxpRLWRc8LMK8Iomh0wkQSKON8LiBo2BkYx/MlLc1xMqbnRzpzKBU98wKTVKVKXd8wrKdEM/dL5mFBn2DKMBE8izqmpFyp51HOGWa6r1BZEHxz4wSSfg869IEkgRsF6J+/gO1LVzCZjjFPK8wO9jA52Mc8ncs9IdeN1arik0zWH8H+ukTg+pYx2Jyb49PDxodHxiAlVym/4ruGWgVev6MuXthUZMANY4W0NDKW9HamIoFDv12p6B/PkUU+9vMMSTdBlWWos0LGo86gj2qWCitn/cQ6yixDFCcL8LZyHWQnYuy4HtYPUphRiH3HReQqZJQM9hUi3gNXIdyeo+yHyAIHwdZMQF3/4gVMt64hzTOEm6fotQMddZAdHoi/SjGbwet0MJ+M4SZdxHEibNJ0dwfJYCTS1MK8DUKpNA48F52bn2mc+Z5y0gMEnZ4kyanM55+9y1TXH1PeydsM9h5X6J0w1d4TSqdTkf3DTfeYYoss3BNGzw6USQbG6YxQXvobVU124Hk+xo8/hqDTQZ3OBFAmI5oMj/jaHP68Eq9bBuHp4RhbXR/+JMUs9hDlNeJ5jv1RgowS0LtTBGWFg2GChGzcqkZXG8w2esjnOQxZ24EPczjHfF6ZWiuyb2kqq6auZyhtH2itNNm2fmBMNlMocjUpc1F/KIPYUMp6GPkqLyvxyWUQmVcVJl5oioYFmwehcusKURRIIt8nAEyvu1Ff8n9CVwl8lc/mKCczQy3LYprCFIVxu4nSTIwWhWXcCOz3ZMaEFHyshOGLcLxJfBRVqQqjVEDQVeYZJonEG1faeqFrMkPFv5qLdQswkjXrCNhaFrnivSez1zpsGiZ8FEcrxjSiedFIJ/uuZwg6C5tghYnbAsfcx6rcs4B7zbZ8zzOrQC9fUx66NIYomym1qr0kdlTgONVsKkmvqqpMWrLwRLK7NZVnvSR0nCBAnRao85qwg/WMd5iQtfzSKPFdkrB9Ap4EWLKqCpVWUvVinNoSBwTftmes4BQ6V4r8WybCGj3dNidUVXOT10ZPa6MqXUt4QoBxwbxVjCqJKgdV1w+ILZvC1Dqva69m1k/CbEo4UsGCYLr1ZOdjFcxdjWEnLK5LYlEkoRIAnByVQ/5cIdXjrEROWRSQWmm1fapgsGgErjB5mdoWqWRJ/DdMowZoadUgxPN45bNV+eUbxf6hQ+F4+3CV0uUKQ/mp1ierIG77HYKxTHEuAUp7Pdr4jNd29dECue3n9rrxHrTaLZQgFn9KQwll7XgC6jpsMuSxKc90qS4AYwpd1RIPGuo0KEXGtpVfXva9sqagoeVykE3tK7JwbTd0XLKzmXR3VOi6LpNtla5rV1dObrRTKV88vuwxLhfP9tgZ/VqB9BbIbRm5BGb5E7JzV9m43E4rrdxeE6q9WKnpUtXlzOhyT33x807iG774Nrz9L/bwxj96SIBSp38LMLxtybqlTHJCuU0XYOJneBY6Ggnz1j2/AX2NMXvTK4h5V9oCuGzdh5fhHF7DyU4GNd/F1e05QFnFeASTHlj/2/HDOLnm4Ztf8WxsmAKv+5X34SOHIbz41BKMXZFQzhq/sOUqdPWur4Juq+UtLSDLxA81pdkPj4O2y+18os8EhKRKj8gUK2Rsd8VYwNyq2Jf4QdhTfh9evAn4A6ta0CRI26p+KSBoZOOPs28t8NgCtcvj4hqQZY9cKzEJvcp0lUitYbm2v2hkABpQs/XAtWDz8Yck3OWMgFC0ARwz9SJHQNtGmrUFbFMpwr3xYxU0Xf2+jJyi7rAEWJ9KDvkpN/5U++S8xOI9ykuvHFsro9wCzG2bOeKfuwq8tuBty8g9IhV9vG21/bR5Xkgl3wDAlQRWw8Jt5FEDQwljy7gV+WSZsRzlm2r5PgveXK6ZaykYZXGSjAWtVyaB1rqwhSQOM7duwwLhNGyLrcTfTSSWpeBQgEhh6i4Yuk3Cro0j+DmTeBzpWi9sjhzlFHr2GM5shvjcF34RimyO7SuPSg7Yp7czpVJZBEZAiMVenG+rqlF6oLWSPXYLs1sv5r39Ka6NQxi3AzQWQVGg0UscAZCqknAUry/bLI+/KZIQuVljKO2R17XT73cwWtsA5in2H30Ae3mBO6MYN3sOrlABSsBbZsJtrCE5GlFmg7GWD7aajq+t7z1lRaTSwsayTQEP+c0sZCJeRuCt7HfRu+M0XvLFAzz7+a5JEup/GFUUhbn/Iyl+/len6s8+cAmdYo7zroszDn1qmyhCBnuDbRZyP+sUXvt9Z3D+GVZCmbeJAO4/+9ZLWCsOREL5BK2rmFdgDMUCbSqn0AqkuW97LAL/zDP4/m/dxN3PLeCJGj/tZYAPflDhJ143xTv/9FGcKCc47wY4+4x1vOKVT8Pj1zL8xh9sIYo8vO41Ny0AXAKnh4cGh7Oj82ondnByc5k1OA7g3su1twNcqmpsbXbw/P/5Fnz1y4Fe18Hb/2COf/+TU/zId53Ei77crmG5n99/Z44f++kU3/xP1vAN37AEcMnMfehjBj/1ugk++LEJXvOdp/GlX7U6rtsBgd97xx+n+Off8jgulhPc7iqxq5Lts2ie7bEBcXcHMZ77Refx5V88wHY1xre/+ir09S1cdAP04wDRvefw/d92Es94bgXWWnCipzDMfObgwYdq/N+/TJnnHSRG40w1F5ni0cUR/sV33YY7n2PEbUciJ21jav6+rF287y9z/C+vuYZOOsYdYYSEa16yw0R93IWI+ApL0hbYeCSQVFZHxFAmmYCwqO0oqIDFF5Rm5hkyPGWbqVDVBIwqjKStePjLHKhUgbMb5+HffAuybB/Xr+5JQXBAIknAsKRl31JtJ4RjeCQarl/CqQLsExMYnrGel7oPx0sRPv5RnOnuiHJaXaRgyoLFJjVViaQI3RW7HBJNKlEjYnxsI5wim4m0b3cwwokzF3H50iN4z3v/EurCF0KH6zBlKWAq+2tcpSbLsmbyZv+toIrJUe9WzilUF+T4wfFaCmSsrG/QGZkzw26Rl9q5ur/nm9k1aMnJKwiYIGqHfPD/AEFnzYS9DagwEcUkKeAuMyUWV/OplQd+qgdzBmT/RpGxbMQEbi9RKS2R6gpT18NQ7HYCE671Knzs/np/fOge5qVvZtsw+YGAj77fq88kUfms/jTqnb3Z3DG8gI8ePKwf1rfMrs3yYGdeBNM0lal9IZ3MduMGpsimanGcAm5bkOUIUNsevxSdNWxZEjyYE1UwT4+L4ktvXws/d3SPft6Vqwp+B1OUeNctd5gn5mPzi/c/XF+aV25dU9XfUWEQGALcSpe2IGDFj1faguMgSjqGa10SEmKCtVpjnpeqblmxsrI0EJlkLVQHkUCmdHJHGZMaqFgX4k3KdVaSdE3lhyrSubQPkU8l/hz30HfESgd5mtJeBVXUQ5RPMFxbM9r31CBwTUYRJOYueV9ZEFVqKiOhYg6GRYotYzSiRG9qfXIDhcPCiMS/FG83LFIpiCOAO5/Z65x0LEO3kTzmZOgOEyEFcCFUE4ydTS2btQFl5T7k2QIIPsKMtTfwKDuW7zWs3y5twgjeRj46oYuv/Lw78Pn33oS3vPOjePd9lzGdzDBhgbr2MD04XMgb+wSOc4tPVblmDbNlLNODdnV/7evjwC8BVOZq86YgoJU05vcaaeYFAM51R8u8/bsEd6syycwVz/bFUkk8aZv5k761SeCbeZoqXv9ukujb1rqTl5/f6Ax93/GdBG846Do7s8cQJnegqFJsTx+G8X1zfZyzXWl64lIym/ew9cVtpbcXQG42lv2y/XV0YcYqVN5sb3EclmXL/H8rodycKOdn8ckNjzJwG6BSClM44i6kk1sJZftsmb0rnrYe1eJWiqyafm7Z9QSQl9LbrXrhkUvO74tMMsPx9MhHOm+KZYRZa4syV1m2cpwN43b1h1qAWRslLb1vuda05BSybnUxuwH7luoMDVP/GC5H9i3zsSxo4TPRlDDqwndrhFRc9Qw+77lPw7Af493vfh92d65hnh0gzwsBcDkmtA9Z7y2knD95A5ScfWdwiwmI5NqKepTxBvz0+pPA1pZmfCNg9ka7Ov49ApKrAPAqoPvJD/Wpv3EjCWXp7CuA8ae6/Za52m+qT5kh4XamdSXP/5APOzXY5vWJ9rXKrm29cLnkSBu5vvYYW4/irsNqahtbEMSNxeSd+6L0ToGx+PstEzz8DuVwWwYuZ2ACqvTFrYqJaBF1/EjkjzkQ0Z82K3MBcUWysEmkcRHvx0Nb9dDIJXOflGJjFXbhhmZWztS0mIlH6oxyp14i3ruZcUzdMH/J1NVex6iKYG3P6HKiMhXAN0svWsotC8GFiQPe9946ur4SCeX+YE0HnRif/YXPdzK45r7f/K+KicFZqcW7UBml8zR1uHjkZBmVnOAcmcjQXdOUSczSmXhXFqX1ii1YgdYAuARvgpgg9URYjvQJloUqj8cLUdDv0vHEF2qtgUgZsrcA7ilZsB1NVBDA3eZE3fjddjgYKgXx4y2myAwQLLypLQuX++M+VuWdec833UCA17b1khHM12mVi+QzPY/HxmCHi1pJvlnfRbb5zSAQEIhyF9erSsDYWVmjX+XCwIolOWTbznEfXALPuWZ1JAHBQkBZpl4p28wHeTFMr+xWmfgannB9AWtbRi6vSAvmrgLQn2of7AcxiqrAWc+X69+lE1OTcFrdRgvkErj7VN4niEsp1iHZs9MZyqIQEHd0IkF5fgv+wQn0P54uANz9+RTXjMJWOhMJUAK4w14H5x0XG+trwm6UtqU1HkpTXKWssOuJvwarJCkr1gKyvMdBEJqyJLdNgwxXMjHJIyNIWtN/sZH3XD0XgrjCouM1ppRxIwtO+V2OIWQpW0auL4ww+tuusuWFaUs/VXpeDUZCR7NAAL0pa7kGzKfMxodKV1UD2Jbib3L80Uo4830e/5yFJ7pCyj7PhZP435ZOCb8MaXIjlpD0erbiTYHbKZVyTVmnfuVEvDoEfo3H9EcxlcoyLjTp78skBwHc1se5Fcxr7zSBOLdIFbnyLFgguBVWhUrzGcqoazh6hUlXo2FsV7OJUlWhhHWra7JqJRhzIhaT5CI1HleFmnmBLueHDiL+NkC0NlA9MmZrbcxk7FA2hsNLf9gTb5Nk2McsiE1ZEfTmNa3oGSMgxv5sjjFllGsGKWSv2CQ0QUPxQeE47vgCWHs892axp/MpXFa4CROXsjq5/cz1kXiOOX16iM3T62qNzE/XIN6ew5+yIr9GdDiDl/IY7agx6SeofJtkm40nwmLYSlMEeY6u62KwNhKglA9h6joKV9Z76JBJx4V+n+OWQRQpzCvOGQqhB3Svp9CDSIBbLkb44Bzh+gGKvIBz9QD+7bdgMt5Hns4A+rSKNF+JzumbkB3uIRqMUJNpv3cd8XAEMqTD0BdPP1aripyJzyIYkeiVdhwkPQTnnm7q65eUOzpr1PiaqsY7CC/ca/LDHVXvXxGWpHPhMwTYpXxyTvnk/atwT91hdHqgzOHOQrqS/ZQJtP1HH0JyYhPlwT56mydRHuxh+9oulTqxcZhiMC+lgIT9hosULrj3WJk6y+EXlbCbO1pjcqKPzixHmJU4GHWQzHJMexGiWY4i8hHOC8yTAGlWAllBPxQjM186U8oPKKFspiVBfRcBx/5spqb0SeNcVVeKfYJ9eVppVB7HkwITVu67nsmCUJVlpaT6l+2MChAbG/A4l0ahcaMQURDQK9TM8lKJ5+s8M9k8RTadNl419k7y4fc6AubWOaHYIzwiYdsel1QmoE5fI/62CEPllCU8rQWMzQ0UgVYBWFkk6ChD31xTFRbkpZxyK33c+PMyTSKgrzROSu6QYeqauTaUyVWRowyTUxZ0MiDLl/8L47Zh38q40fy2rSpvnz3Xk18SzOVYwP/LinCqABFmXJGIrqBiGg4bVGT4V7UqiYfRRljVC8NdLwplsTlJLTBLuUTjem53EDuswC5nokfpMM3N06HXnq8NFQ4XYpINbsrUt66Ncgo6kDUsMWEaxJReZ4LYkec0s+1xTFZwnZKZYRhFhK5X07OXqXbLXXa0R6p+82iAQAvbmdwlo4Mu8nLPxVt3+f+NgNyQShZRAO3H4skVKC1jB/8mucF8fh1uVS3YtK2HrhXFtontXPnQjQdu623byjZrp3fE93aVSdsyettiOmGtOi49lHVNoHKFgXt8/mrPpQVFW+atdeBtnXiXz8cB2+O/b7ffvh+gQC7Qq/WLb1m81vuWMqGV3M5KBZps2ZZR23rjhqo29PANXc+tHb8u6krzvU8lbiqYPmYfU5WueAC8ly7VvoEULuMXGjnYvqm1fC6Asiyga2fVn5fvVaSdWwIfGegyd7UgLn/bfsb3Vh8WvKY8Ou1e9tQL7u7j61/66XjHh3bwq2/7GBCuQ8WnrFwx1xhMxrEavQVxyWYYnhYJZdsgXbjnNhZMFuf0CPrxXdSXdp7kg2vme0DGSnTJuNs5KdsC5ldxYnOEb3nFczAqtvBzv/KneDBdR656Fv1u2aatFkjDciVLUGSMJehowDWe7zHmreynYd+2eLtlui7H0hvfw0U0s/KxouumyDOz0FOApabYwR5CZcdpkZFcURsmdilgbXPeYs/Rvrb3aJV9y/WWLSANrOcmSaGrTFGborbwfhNfEwxt36v5bVFvYgKF7N2lD5WN1Syz6ziASoUJlkVk9BhknxP5/hJuXQgwugrOPtXrpwJ5j75vx5n/Lx8WlLUr/aPM2+VIcGMGrpXqk4ssMVbjYyseqk27WnxOGlzz3WMMAVvEYNmvT3qWvEeThVgwcZd9M2g9ccVz+Hjpla3ksYA+FwhElezcQgnMln07V5746bbMWiuHTdWclm3Gog4trN2M2lnsywQqeWRksDUF4kcZuZUAxzKe6wJeNdMqu4bBEM7dz/08YdftXb8G14tRFnPMJgeijUD1h/Yhx8vxpqDVi10jE4iWRKfxsL83xu48RO3Qj8+ylBKv0L3E6KIomOFT9HssaHlDsiHVollUUxtiXcZzHOOFvoq8gLLKyi9LM93ZUkoX5lY/UCeUqx6jFQQBW2gqpUiP4nqcyQdHGVVrbcFbxeIcqdYVgJvzjsRDTRkNK3SsrLJBv5OYIAqRhyH800P8oy87rZ73OcB4X+PP35vh7e+9ivvuexxBNsYZ5eGEq0EdNeuLa/MB3EfhKsTPXsf/9i9vxvlnZA2AS9YpAdxHcaI4xLP9EInjiE4GQVz63vLXPK6Ax0RgAMBDno+TzzqD//VbNvCMzyG7X+P9HwB++mdTvOtPH8VaMcbdfoCR42A/CPG3/SGcLEN+OMNtzzmL173m7ALAfeJhhde9bo5f+J2rsr6Xa6AMXvgFPbzpP20u7u+NANyR6IgA27XGh/se7n3ZWbz0K/r4vf9W4Q2/u4NvfPkmvvx/MuglHq5c0viZn53ibX+2g5d92QA//ANW7YGA/9YVhd98a4HX/sqDGAQZXvY1F/AffrRRg2iOgN1p+5KDX31jiZ/+5YdxRzXFnY0HbnuQBHFbr2BetweZezq3gfWewoc/fIBT5RSnXIhv7mU/wuDes/j+bz+JZ35uiapSuPKIiz/+Q+Ct79zFfR+5jriY4Jwb4rQDBMoF0/jxxRFe9R2349ZPr0HLU2HeNn/7Ow7+22/W+L/e8hh61Rx3uCG6noNS7Ecc1A6ZhpyTCYR6UsOZsQnyOlKSmR6dtI1tRI9ppSPMXM/a7PDe11zDVq4ZRK7quyHuy+fYK2E2NtYV1k5D1xlcLxR2fJozlxDbrZWeMZEINcsar8pLWiAY18+U529gzxlC+TTaSoB0ik79NzgdTAmaUEVQLIfaIZNtW9YBLF5tgB2CZGk6QZIkiOm7zFjLMeivn8EDH/4rfOz+B6DPPg/aHcicaagMKCh4DbI07TRNBm5q5XmbsYqASFucwuO44aOd5wlGsCiF8qCco9n3VwBc7s+P+qab9MsySHx4MaZFoTqk7mh9FLw9Pu7L5O1ABV2eI5F0GC8yE+IWcYz1+ChFguQEnaem3H60PBjvBSAYk9OewkMQ9OtBd5QPBj3n9vyR8FH3VHm3uhJsnD2Hkxv3lG+9Mp7N8iremuXBbD4Xy5cO98n+8glAZskXiUqJqNlIBNOCOAsWslJYjzx888YBviIY4q7oDjkXffGzlHPlb8z4wqer9xaX9OH8UL9p62C+tbcfXZtnwbx2/h/e3gTIsuwu7/zO3Ze35FaVVdVbdUtqddNSS2qBAIMFMmKRZ8TmAYIlGDDYE3aMPQqGCYKYCNsBE2DjwATGEcZjCDMeZuwAG2SWGBBiF2gXWuhFLXqtNbNyfcvd7zkT3//c+/JmVlW3TAzzIipe1suX7913373nnvP//b/vM9rxVROm8MsF0phWzgaLHrwTlMYTGUvHmhVWe+N8hpbKbKihipdXmSVTekpWMxV0MrXOTmGIsJivFLhR6CMKA1p7m6oqFb8fqk3ruhU1bRDZzFy+JquozMTdjDzjxKFaj1xjfF+lrjJslfGa2hzUSlEY0R4emMNaqXEYiPqW2aoEqazvuMzNpaWyTxPADr72FsFsxBhFUMtSmjH4PDltYx/tcc4GKwSbaxKNd8jaUt2g2T04kzdrnYBEGUvQ2TUOrbJ+zx7chLe0NW5KjNfWZO05Dl3EnsE//v6vwOY0xpMvHeBf/9KHkLUO5kczLJYllmWDMIkkDokGQzzneTS0+w2qsUHBWKrTSwapv5xkDp/kzjKj2qmWJzB1dcHvniP7p/885uTnPjP47Gfq1c53mxSyNtFB1OFTzmZl9xD38sZo8d33Xxh948Ybnd9f/jlD0vBri3POzuIFzBgmc892k71wzdtBi+Lm/uol6SijsqOV+nY1e6S622hpmsgKqr4nAntlXs85EmFr54wqdsKnolqYh2vzbLsBzeZ5d+CW95JrSx7RFqdhLh8nmF01m5zeQb3S9rbn8Nzt4udkTtqfdx28PZV7281ZCXB7oHy3r+GOj3cKXDayy43/p+AlSAXcilp6mHtrnwTFcZm/6xTDZ1+bgJnOSv196HvwfRe+14pwxGV8Z7OUGI68Orb5t1LHrGy9tLsFxZ7E1r7azcaHueDzVxbKd1PH9o/X8Tn4+a3blLW9UnRYIZDexTMZUyLa6HJee0jZv/arbfAr/b4HuCf94PbZQ2D8eVUvujfpFbgs4DEDd6cqBHD+VQLcfn/1+6e3pr7b5+4/s+TccqLM3FXHQyb2tfavuGTnNvPz8HksbBIC8jMR4jamFriWNQWythH1ru1rBrbCERW0olqJleaFQ2z8llUG5adGD0FuXSLxQwG6LAgQ7nJRxqF+FKQ2X7Ja2oVcZ59NiFshrHUz97Rp1bxaoEIghT8qbaUwUy+UzW4i7HPE1tb1JwJwrd2QncjKBbcDuHwuiwql52PCkygKME4nSEcTBvbIp0vzpbPQjs4Pd5yFzehhgV+r/NgpOTmpC6jRut5oG4dz04UX6nlZCMClQveYxc5OCetHaxjHE6x5jubnLYvcWdS5KGPYfR6xk22gHqUylZf9KbshOyvl18e0Z1paiyUpNis8X1dipXPMwdQYwnTJvuSNxZK6OJL9yfzboeKW+3fsRVi2JVJ6sytHMnNplTxX7KKkXSKNgwxiKoKZhQsHxzXzF115b4LaCZWJVFvFEW4Yg3uiSAq+nOTSArIsChwXpahwvQH8n/gJqBK+4IXYpdW0F4NWzYTIBLZ5a9W1/JkwWICXacV287gpVs/rf/eXsU4enjPMwiVwn5gWBXMBZXH86qOBmFCd0Q8RMtM+mvthPR3Bc1ysnz+H+eGRKFCnmxsoLq9DxYHAsOWVHdSFBac3HIXnD/ZQVBXGAQvWHl4XR0g9Kok8jNbW8MJ8JtD8pb1byMOxcbzAFEXOeaytjHAC6Edwm0ryQHlPtYS1KbbFCz+ITEM7nbt8RIJcXrx7A70l/x9YJbg0HIh60yBipqpY2FlIy7/bpEVumiKlupFq0U6By89OS/JSAM4SZVFKYaq3TxbboEGWNXNpW9o7d51GtRdi0ZRYMhuyG39oQ9kgmCWo0xaaFeLuUio5TwJyG3cMV+egOtfTvDAuEHm+nCdUT7MrlWPjWLq/gRhaGhMiKd2c3NIghtik025+oMYVRW6QIBpNjeMHKxVuVOWqoOrW92ntSjU03DJXkr9BG9umUQvPNy3zb8ORprX1PZemKh4FAnjUjUMURwswn5KT+vVzm2g4KWTYPTuXaSnVtjjIFlguM7FoWxaZWJv3piGccPB4FLhGpadYeCo5F6ky4CKrqDL4BPGSQcy1oIHPRiQ2XnieSdbG2F4L1frmGiYjTyDK+MYSwaJEBYP0cAFVlnKsaOnGB67TkYD7dDoVFTRtg0fTaZf3YNXAx0dH8KIIBxfW4U59TG8usEuQWtbwNiMcuz5SKm0pKjvTpOhJcRMAACAASURBVK5qLZ3oyfY9yBbHKJh9W9SIDgqU4wDuvZdQLebSDu9vbCI/OEAwmaDJMrFQDkZj5Ls7SDY2EY0n8iX3ALeHuJxYRQ++xbQH15RenEyIrQU4YLYfNfXhFdXO94HzD5t872X5WZ97rannB0rP9+Btv8Z4+aFS+RHYNEF4nd24imY+w/S+B8T+J908j+r4CPnBLVHjzvMWk1sLqOu30IiyEBitTVBQwVrV2F+P4RcN0k6NOypbLCNPHkuyEvvrKcqiwjrhrViid9d5bVAqAlx3ZZV6p9NfZ3NFMM5JfOQ5isUL3grjmr26ZcYryiimKkM5vo+GAJ3neMtc+0AUzVGamHiUIEwStXXxgrn50kuqao1ZHs9UWZQmn82Um+W6JBwlVVRG0S2A6a5UpHIRTCh6cjafCaIlCA0CpepGikEOlTwZu20TxVRMXnusrbEyVV0qKtuprpXxoakV7ZF5LnF+pDg+8lziWEC1KvN4uxxeOhowO5fjCBc7/DnwfdJVOV+YlMVt7f9/NrNXSqssTrXM8rXZvfw6enBLQMz/Ey5XRitfOYaK4CrwKZNAXbJpxSjCcL6G4n5u2GDUGhPHOCyM0kXd0JokmcTu+sV1mEbjcG8mY1dRNsiKBqOEDTe0x2qaVLVKQxlRXyohkCw2uIUuHDa0OE6g0sTnuGM811F1q6WZgX/PRoDVWN+2tD8gKHdmbMzRzPjjwOw1PcC1iYK0Upan2rmm1m7QqXVry/4QoJYCCHHLnW5+QOtNT74Xe40zUuCpazYinQYnvU1y4EQyTxzm69p504nNMr9Xz/Rd/aczK/lcUfRy3tipG7mdJ1m/tH9QmoDy1XJw+89k37lvWTj5pGeVyEOr5SHY5d/Tkpi22bRUHt7EltkJWNlSVMISNHuuEjNCOezbVna25zo2mFlsn+0XEDiOiGxE/ytyXUF2oua1M2irepALL62fXN8p28Zp2pbvoQvj0WZ8pcQlLC5s4IukI8t1vVNtGwG5J/uADREsRvimFWvw3ka5V+LyM9uMYAt3+1sPefn/7XWoy5tLPHA5xRd/1RfhT/5sB7/wnz5pnxqdtxCXt2TDnus53Rk2oDYuQY+30dJCma0HzL/lBacrauobh1KgAm2Vue6Z3YAzJ6Q9hGG3Op18xJ+eqt0WJt+Bmb+AN7/hAXzfd30l6psv4EPv+xj+4ijFp48S8LMZWQGImN7uhQ5KWxtloOhsb0+OiTudEZRL9+pb2zZhQd/dbbbupMLtH+N2MCqS/iaFQLOuSCs/s3rHw8gVuHwCi7t8uF512ylwh0f1nZS3p1W3dHOxxU+uT7iO5LqlB7FnH1spdHu7M8eXZlRxrKBi8szn722UA47X6O2YxURf9j0VrRzXCz8Gn8NiV+5H8rjLtVmnQOiPVvFK75puV+d0Zzfdq31lH3XRILRmPtkHpx+3vgPWltlaOJ9UJvrsVXlOr8bVrcn92ALKlbW1HU1OKXD7DRtCWh5ZvaJWQG7/Xq9wv1Ly9h4NZ0Fup8C962vxkLT58r3FtChhCen6fFz2gPT1HwG5dnscXhddj4q3LgO3U+IK8aQvhs3AlchXaYYuW891deHFpzKNaUWOprSwuDvS5HzlnF8KlMzyq9Dk17Ex9fHWL/sKTNc2sLdzHbOjA1HcJel4lR1p5e5WKcjvmZtHlx3aqVL1FKZTTKebuHLlOm7stWj9dQSqYgo96rZwk7DVPA7rliYGoHEhYxocaW4ta7i+h8naBGGcYn50gKJSiEdTM8ZSLXevm4AQ1w0dFqxv8bjRVJazc9VR7JkiuKUZKa9Z9NriKMNjWlBut56xtsvacA3QACq2HvyM81DTcUK7VOhRiPbSCI8/vGZeuDbH+z+yq9r5MZKjPTMucrXWaQgoig0dUfAyVkKOq8PWYPqGdfyP//NDuOdhNu9LNwd+5w8zvOeHrmC7OsITfiCWwNFgPK95/TJswD25RvKxXbrwPLaBv/eDr8GRXuCf//QMz35mH/c2GS65wHnHFdVofyTzCHuBFao3XcSP/9C9uP9RW1i++hLwb/7tEr/06y/jNU2OB1yFmetj/I5z+Nl/sb0atq69DPyb/32J9/7GFXypzvEmAuIO4PJJhLgfYJzIfVvYThq88MkdVI6P5P5NfN1f38b+wQL/8bevQjUZHnntJXzbO8/Jtl3fL/G+j+zjpWsZptUxzvsJ7n3Hefzcz1yUSA/mQfPz719t8Gu/lOGnfm2O6HiBx9oltlmLG+yrft7eXw25FmLjZc6xqGtCJCAnRCUYfdYLcPEdF/DP/tE6rl0B/s//o8Qv/96erH8v1Bm2CXNcjop0pHEFwN4yCvPNMd7xzZfx1e+iSpBrP6pvFT7+6RI/+TO72L8+wz1egAtclsr1ge5YnE+wtcBaJTMahA5HRW3FCv21StxluBZlDi5PY9ZMFBsAWmgdwHEbTLWHbc/Hk9rgqnawliYwaxdxeNAazz1Wa+tr8N2xOZpdV9m8hhfRYYQWJA7AoYMSzJLz5gJtHaNKzgPJGkwbSZxL0j6DR7Zpi5ziynNPIo192Q6ftUlaf3fr4X7O2x8kXCPk2RzjyYbYr8fpCE998mN48s+fgtp6HM7kPjsvDWir7cHtlLxD8CCWxQIzOmtgXiu4Rpes14GdZ9/oZBhVM4NqaU86FZhgJ8ON/I1kwwoUsXmL4jjgxwJiwzCURn+ZwA2skk/gcWBdDTorUKq76MwlAFd4LgFbZBza9iaRNcKgq0/TIDs+NsvDHWUW16A7iMOaiuPFemO0XgQb9+LiOGgu7n96zPd260KxAdVcuNx8tr5nuSyLaC9rfKpwub/jOLkdMq8utlTZamni4bY6TWFSZaq5G4c2A5iXHAsCebuQKPz4G1N84+IBU9//VhW8/HELcS+/TTkvfczoh79SZc/8lqEa96g8wNNXPqneN9+qdnXgHSPgEI20ZfCgksxa2RmdrXGfezucnXF9EoWhYW1m3irlVRmaIBEQHCYjQ/hK5e3SCdWozblSVXSuGo+o6OXP0UqBS8t+/lOOJwC5t2qeuNqo0Vidj5Rx4lhtRK6p/FBmbEXdYFk0WCxyLPMKMx77oYVszIilytULQqRtbeYuW2W6x/tGra5zwY8irEcujmhckQSYlCX2c6q3yy4bl7bHbCIw0MtS7JZXKtuVcpW1C2MfzxfSvKAZkcj5oghuaasuCwyBt/LaUYI0oUsgx/QGyXiE9Ujhy998P37nw88hLxr5XIu8QpZRpVxhZCr443UEAc+z2OgwUwTf5bJGsVcjS7t1Eu9ElXuyHavvjqIGxl1Rrcut7pw6bpt5DxW0fZ7tWdtkOQhPwPBtrzEEu5yKDZe8jYbbNW/0oFkiUjjnSKa4EAf6Bx45r7fiwLGN3xSyOPj1+XmWQLBfAS/uP4mbe8c2no61SlOabGkjbla33k6Z6xi6LXZQm+dnG47gL3ag3ViUtojXeZ6hJTu5g9BmuA/lc/dZt3ai2uXf9tm4NgfX2izfPdpgBXF7OMuvrrdRDhIBnCuA1TWOGc7l7MAEXS/h+ISti78EwFXoFbinIG17ki0u2QKnipIccyPJuBWIe/Yme5/OMb0Kt5TnMaOdIhJpsGfeOLlWW4qjQ1nPpL5R1TWashAQ+197o3VyHm1a10xm4B4yr/MO2bSS1yfTwtPq2Tu94RBw3kkV2/+en/nse70SUrlTYWT4/sM83l512v/NEIh+vjuJf7tGZWJnn8y/+/8jA9ceCie3PjP4TvtmqMLlXxDQ9ipbGbxhsOygbP+KUzfA1PfFKnlMb27pKnCxV86Qui52qwIxgfAdbJR7iLuCjFTDeqkx9UI5wViArlgUeonRYmucmtRRkp3LSZLA3U59SztiPla6Y0wdbfJ6ISpcyZTzR/a1/LFJHaMW1UKWw7RLFhvlATzmCV2rUIqEtO+1KhPbOSv2xr4PQlvmMY5cBT9Z4+eWcLMkmznzVuny4KbT+Il28pmj44nc9377oyjFPEj0uFw6t7g27CxXq7ZCyQxP2tK4ATbSqV6vclZC5f1vcIJcLkX1SctWdqP2Nq59U8M0TKRDVfa1zSW0dja0FO4mycdlJvm5zOtbNjlofc19WHkh6uJYLKm5b2gdzX0vg7oXYUygDwcjaBx3hs2JaZEpFwu+TmfJTLC75fgCNmcdwJ0ZhRAGmefh0nSCcZKA3bucgBL7Ok0DXRRYZjkwO0betGKh3Kt+L/mxgFuqcamoTj1uM8dEC5K3HE/ej5CXP1NxS3DbPy7qX0Leu1gnUyXL/TE8J+702PBc7/O5XxeEso8IYc9wo9XTe0g7tE3uf0ml7jnPx6XRWBYnVPRtnD8vikR2cTInjDNVKnPLR84jubFcqXBvOQo7zLfNl6jbBtOBjfLmuXM2Y7RpVqD3yHhwo8TkGpL76LIAWpWiyKXSq8+i7W2SuY29Atcrl4rwVC4sYgNnIWx/I0BdErBKA0Agi7OgKdG4vqi6xTqXk2jpKoxMW5VKeS4mkQ89ShCMRhiNJ2KXKxYz2VJgXrnMUcwXOM5LeiNbKz4pJtdSWOHiyU7xCB4LtHxvqtldHxnff7CNRyZsuERtjWtcVbO8I18ZVbgNp8eDb5C/CJSofZg6IVbKBNBunSNkvy6tjetMgG5/69VA/D8bKniUusnUoMppryrWTmVdIHN8bHoeonTMwpMsEmy9iAo5qh0ttB3ez7U2UU2kZtSRI6pAsx5F2Lg4UoHnqODFG1gHszg9sUUOwwi5Y9VGTC1cUoHYNDiuG8zKEruzIxy0rWQ7cirD5/HbdJgbKUC+gReOQDttUR93KpaGHaJeJPCK8IjWpMy2KY1SIXOXHGV4HZhuJcpPPTWKR7i0qLCxP0fBSfMyQ0mHAgDH4whxUWO/KlC6HSiW7CAqdKwt/GQ6laxBgn0TBcgupChUA29nATMrsZeGCDdoq+8wChQhrWs7BzgZsjnn3VmgTn15fnj5PiybJZwr+ygihTYJ4GuOhy1G99wv6luZALUayfltVLMZ/PUUo7VtAcsx7YJQI6JFlKsRiNIvhEc1FhfVvcVlB25rZr+ySYKdp7TUYqdwRTvA3kKthjr3oOThEhT4ng+NCstr1zHanKKZLySXlhbj6w88hGRjHV4QY/byc0ina8gPD7F/ZQdrO3MkJcGWgWo05vMZ/DiWLOydcYhoUSDKS4wmUxRthVuxh5RWysyPaakmxyl4mxelFFJaPzKShc5GHUoQRO5qj1VZcJW5in1HRcyD5HFvPB4LctbN6xozP1CNK9J60djNs1rcJGJPIRolkhsdj0d6MhnpH/75fy4F1f/8L39Of/qDnzBH8xz5fGmUrtRitjB5qZWnjI54RBPf2DWJlCUc2sHzWGeAGmcgcWJMUytmWxMc+2VhCLR5TTFRBLdtma1LwLzKniX85PuzcYWwghbGfT6tRDCIEoO2dFZ5K0pawt4O/vIKwixvFjA8zzN1Vai+uE4gK+pal2qCRo5xaT6TsqmdB7u0VecY2lB12/eKO1TFn3qc/+eHJLzuVbxs0mBhi4CYXbmyXQ7LsewyiZXhHG1ZwZS6SVLfmV7cdOJJAsOFHcfs4yX2do/5HPJOcUIOjW5jp3G0UdxLcsCyFOLQ4b53qXZoXgfFjjmxzxVPZbvQpo0y/2tMe+qenarHVWGWdU2r6sZ35Tszket52hhdaVF7ir8zFUeiKZPsXLomSF3EFke6252slaWpZXUu2rynz+fWK199WOXWEQhl2SVvj7S6WQgA8dxkYLs8sFAynJNyM203buC4bKlRyjTcZlWbkxX43XJwe9Vsb2vc0KvNzkFXWbd87ZNtPQFxQ0tnKlf5RXimcUrl86yU/FtRhNOUUylRBosazKYg0fxYGjaYSdsa7XqO0/pKWh5kiU8VceC6jqeclpbXgXK9Srdixu0rV5ekC0qUOV6xujLzet22Aa+y3a23XHZdR1PZy/d2XaUra6Etqlu5NnceCrSe1o7PQ5PgUNEnh3m4vY1yLxek6nZordy/X28drdCqtz4xxte/fQ3p2nl84obC+/7gaTzzuR37VALc6JztIE+oyKUSl4rcBCqZSEFZ+2PoYGIVuA9ti20y97N7/zm0z++sFLgulSVsfmUxrMghKtxl19xT7lmAW80wnqZ429uewNe8dRsXkjn+7Mlb+L2P13h+Tvcbo+lEclQyY9iuweztZL7JxXrI99eNYVvFCdrrsF8HbFcNa68Abu9+jpye3XI/WBCoZH7HY6aQYpsj20JALXB5AGrvpMDtFZecYVnlLZtJT3G11SadgrkrRecJ1O2BreTG2pmqLUydtUHv92APxbv5I7dB9uyZ5w+3ezXmrCA4x242qTIYz5bBrAKYbi2NuJtkq9xXu018HwuSa+ReJDETfF7uhQg535fHY+t8RFtkzr2Yz8frDufGAp/7vO4eyp5YSN8OaG3wtuyPMw3wsv+HsPa2n3tj9F5d2///7OPd77mtHGuHStxegSuPnwW8vbUyGwJ5ZWHGGM0dbESCbQQZZJqyaYg20fwctE/mnBNK2wxcdo91R39vp0zlJoEttM7E4LU7d7pMxGFhjQDX5uUa+9xVJq4oxo2oQ5pCQRdoRTmf4m1vf6c029146XNI0hSuH0vjLfcrcwdlTkL7ZK5JSkaq8FJuTFGUKkrG5tLlRyTz9uknP6eO5452/LTN69KjH0iAzGhTO5wz+gS4viNqXIqNA8812mjFvMm8qp2qzHj8mVZ7RvtjJ2nnpjraw0gp8wbQ/aHFbsvVjFiHGk+8jgho5GSll4J8M2RYyjaHyGW3KwjbeVa3Jk+SSJruRmy6S0cqSWLzzu/9TvXRj/4Znv7oJ4DlAtl8jppWmfOFqGQ5Y+F9QbcWKjZFOWsw1y3yjRhrX0BweXJVJ8D83JMHuK9e4kFPYUMawbm+tMJMTjZY6+D/eztl/sz3uB6EeHljAlfV2L1e4mK9xEUXOOc4GHP92f1df88M1v0LKR59x4NYS2wj8tGyxZ9+ahfPffI63uyHeND1pLl1eV+Ct37tA9YOtHveBz91Cy9+6hq+xA8lR5YA1+JpO7rlmk5kGsdGg9UC1m742Z+kOhNKIrBG3Zr6iA2PEv/DZnSrgJ50v/PvTfH2v/UaTCY+rt4scJy1+OBnZvjYkwtMTY3XNwtsOA42zwAFNs72++ns+E6Yy98RahOScosPjcKVaYQLj2zihas5btyoBdyuudy/DqaMx2SjCFWDnZSAdQu2PjzjBhg9eB5vf9sWHrnsY+ewxm9+4ADPfXaBbVNiEy4Sz0iPE8Et50ocrQvbjt3VF/qVuXQLyCb3Gbm2xY8zKk/W3q12TOUqxZoZFcHX29A8Gfhq4gHVxmUURYXYHEJp3ziRq+LxFlAvkVelOCdVbCYuNLTYMhu0tbXozrkO9rbhrPtodxqE9VN4eNvBw4+8AbeuPYdrL31OAC7n8VybEsYxaqdlfEwQoi5P7DmZ450tjmQd/cBrH8Vzzz6Nj//pnyLaeszU0ZYybgJa9Ro3hlvlnYNBa1VqUu/o1lyyI04sQGV8OpXFyPVnKM9h8d/QbpnzDy8SMEvnDNUWRreVrJWs3bKNahMyxLWAn0h2K1+bcKCHyDJuNQQJ7grcitqW/9xIGibFPllssAOjm0p5UWL8OHRMq1Etc11lR6qY7Sid7wPlsW0qo9uFuCOFeuoHVbC+jdFoTdwCouLYSXae8scbG+b58aMVm19mi4VixMqsagNFq1P+/TCPtzvABTbXWbd/TtRuitdOAbYdIFnZnwIXUhc//oYY/+3u2NxqM3Xh8f8OzrO/Z+AndhzvQO7ssa9Wn9z5kH7iaKl+fT1t/6+9LD90o3HTtGbn1p6p21ZRIdzn5CZozIINsPnMrre6DF+C8rIsVBhGq3tmFfM5iMZITCV5uASZSZtjbTqmj5GK6JYVWNcvwlpR3dUtsqJGllciHgqjyPC1mJvJxvOpW2GUxpiMQvzsj34n9g4W+Mf/6n1md1GofP8A87zCsQmladANQjRFbmFqp4glzJV6VHnyOPNrJbu2LkGIuxa62M8aq6K9k6LW9Qbgtpsv2AnX7Y8T3hcL6HhinQnXxzhmE/SsELjc5+TG6ynCskasGsShh9BlXZ8qfo2yaJE3NZZZjXoeGm9cqIQZ1a2H8FwgSnjKy6qsQX5QIYtbZItCmkdwqIFNGlkNlLa95Ra3LZ9ZQMlxs7M0viPI7ZrtRF3cwdtTqt5+QO5B7RDY9jm4BN7kAIca5pyoyMFzyhwqYMvOsUWdG42tzTLPUaqMXcdsTzcX73nzfannO1in252MIQZlq/ArRxvOU7tPm8PdPRxrmuyToSmowWus5nHi0lejGZ23VtNd7vJpZW0/seY+mcDNOoXubSC3V+TGcGoqb20kyW0q3GE27t0WJl09eKWo74RJdsyUsUj+Un7PcXEFbru5xiATW+vqVQDu7RX+2+BtnyHF5hZCXN7zPQa5t1TV9rezNs52esq4DOtac3Z7fY/slM2rFI3VcDQdzhpU9VxYAWPLwuyWgNhXuvW+Xnd6TpDvMQP3vKESawhpe8BaRlsIi71TwPVu8GOY2XpWfcs37wFuD1R437/n3fJe+V583qtZCq8WawOV7xAYy7nwirvp5Je9Anf4Of+qAW4PnIfg+9UUxMPn8rPR9rnf5mWnxGWxu//cfD7zcHtlMe9rNUFeHawm5H2KFXNwCXhpoyxgVibyWmXlQibNNTMYpSBQwfVtFi1hLaFdP5FIe6g6sGuSzmlm9vo2V9Z1R3XTLrjqVUvqD9gpInA4MSNHqazOxFa5rTObictFd/d7Q6DLTqruffpjlq/T1jOpTHuBD99nZshIJm7cxrHna9pYjvKFo4ocBKVJmGBZZqDtLi/KtE8+9iO7HM2OrDJX1/DXt7UfJ1QUO5Vn86WmzGqllV/FjopS/m5vcewwR7Soc1zwApkA80Zwy/3J6fCYmb3KwcxxMdItjphPKNl7BCM8+W0xc7/MwPy/GZTAztANRDHIjFl2OtEqNgg4iTBi0UwgRSMZTqf5N/x5lw0aHbhd1JlkEbNQkFMlS0VsS5tnFwS4uda4Z22CYDzBplVbQfs+Ut3imIX1bImdZY5gdoxybi1hCGyL1oLbHsDutRXOexF47zm8CLvgeyeESsqRn6nU7ZW5veUy7bT714i6rq7+7LzsB7jJkPmVVhOgyvZGU8uizSYCS3LRCohPwhizMscDvr/KxGXe7vDWg9uX6woXPV9yUM/eZBErVsxaFrnr4wnOnzsnNt1Ht/Zw6/gQ4yiWzxk+8RBGhzXmN24J3OWk+oW8wKxpcFguJR96fTLGvYSHkjNs349K3b3FEtdosyLLdWuz1ufeMruFKpo+63UIZvn3YWevzP0TtqVY6/rxSBP6Gq3l7/obs6szx7MWR+VcChrMJI1pyzxYWBL4OnGKYG0NTuRjur6BYJzgf/nFfyvQ+ae+++9hPpuhXmQoFjmODnZlsWXt2QhTQ1H2tlSR8zikJT07vPkd+ZFM3Li9bEzoy9u0U85N0KaqdqhDGS6yOQ5VYvNp9xmh7kIHTeK0EuYXoJXkLB7jLCTGYaidYq6cRvaBHB+VF0lWrPhFspusW8AzJ3eVjyuLUYWJH8Gzlj5w04nYKetsoZwwMk2RK4fWwVTghpExdUXFolJRwuKNOT7aVcyW3Jysmc2La+qeWYaorKUwwJH5fhVg1zSieGXZd16WYlU7z3PMihxX6waHgcIyZ6exVVk3zKhgcUwKZvZckP3AHGw/lMKhnAW0q3R8WngYduHS2lVsU5taBV5gOMbwPFwLAkw2E7W9yJSbFYgnI/h5g+Miw0FTYSyKRCqZHSyZLT5OYZoWbVUhGo+BooBpLOjiaZNMJ/C+5E2oJzEOr11Bvr8PZ2cOj75b50aouD9DjnVsPALikItDJQubIi+t/sxRiA8LqxgIXZnwEI2khyWa1EMb2QJuun0J5ZJZSSy41ajTQ4wnr0NzmCHduoQcz2N9fBmVvolJ/AAmyT2CwV1a8DMbVznowS3PJYG2ZYn5MsPxciE5MkRW7FDmjd9D1ci+tEWu5jm4cwf+pITXxPCKGOfufy2mF7bhR2ME9zxq1PymUssD2TfNx5+G8+IO4aGYzI6Pc1S+gyoOcHQ0gxuGKLOlTO6I9I7PTREvCiRVg4O1BHFWIS8qSL4iYR6zcHyPlrzS+co8jdoNjOTKcT7gB0YxH7epVBKHILxdbzSWjsK+8kV5W4qlM6iAJ9RTzMlZ1kAUMD+Y+bGu9Cx7YdI6yUilo9j8rz//Ey6/73/34/9KP/vpZ9jEYpbzJfLZXOd5RWjbss5SGcdjfl5rjBMozbIvrwYqcFqiwNqGtiqqTZTjaJr2SiVYnyls8Uy31sbWBYFjcX/f5+Hy/1Tm5polI9Y1bJ4e1TambaXphbC2aLXSdalCz5fM2x6s0nqeDQ49vPWUYwTQEvKyeaNYKKrp2ShhF14suARQHJN53+VVnn2cpVhR1vMY5uKaTR01bRatlTPLs8z6LVujqAK2NvJ2cOPAN1ob49JmIu4HIVrQJnr3qMTRzcNmmdekQLTIdRyKl1hqiWPDz0sAzfcsirYpjKuiNHAZpp4XnDXYIjAfoxK3LCVEY3XR63NyeU7kTd0s6oq0F2PfkwIyvy+pdXMOIsqnkm4ETqG5nLG5hI7jt41mE06fkwsTqFrRavlsTq4NOjwNez/P6TqcDsT6XE+I3SX1PfSSsbNZowht7QjvGJYf+TzLB7gjAjkTeRzYOYPrBAJyG22t+++W48vfnQWzfC4zcF3JwL27apJ/exYK828DhxnG9r35ZVBtyy2oxfyNYN6I1VroOG0wsEWOHMJZ7YiTRgdTfOW0JQdqFssd1621divdCuSNPM9GKLLTW1sVdb/eIPAtdUMh2qlWOapxeV2hHXPVGpcKZW5Hv75o6QJgWoeK4d2UFQAAIABJREFUXH4O/l/UusyytdH0di3CSy6l+WesleX775S6fNrFDYV3fHGi3vbEBZjJZfzRk8f4rfd/HDs7NJrnZGdTMjaZVYvYKq1UtAakY+jpPdBU33Y3wluBtlf2VmCK9slSneblpppLDi6WBLlUtM857+9sjjsL5WJPnvvGN78B3/A3vxQPBUdwbn4Wf/TMHL/9XICmdSTXiN0reZ5jKcCdO5mA0B5FfS7uyf8tRHUU886UiimzVy4kQW1VTPl8V67d6duxL6t2tepdAbXMKuyhINdhYnUre83uuxUktTuNRdvbgejJvFi6cgZ5uTZvWmyxV3bJw3P4TkpcvsZQaUv7W6uE7Zsn7vbZLewVHbgYvNvr890AsBwubHQzSqAqbZI9wpeuWGNfSy4asu12m5hTG56ybx6C55P3O7F4Hmb9nm7HHu4Jq86V9eoA0vbqW0Jid6DKtQdob508sEam4vasGpfH250eG8LfFbBdpaR31uIDJa40AXZViR7mruytOWaq1nOUzrTxxZaT445E+gy+L8mm7ZpjaIlMgWsY+QFdFzgvofNSWSn2YhWVtQtdWSn3QFaOZavcZWNilwHb2ZN279c3OYjSV3Od3rptaQqyT47t1TFUfgNbWzFe89hbpGmwLheS+am41uE8ifPimtcNFhMJSJgvT1LqoqqornBMOtpgXqTKFgtzeDDXu0eO8r2oXValH6haR25pWjROXVbK9RyM0ghJSpVcIrax+XKOPFuKJST3V8nCezA12k2Nmb/klMs57vFCvFk15ripzL6NKSX8lTpAxPR5rqqk1cvm3nIQZ8+QrGME+DJD1Rhe8ViyDuIQk8kYQZJiPE7xzu/6FnzhO79SDqmf+jv/AEdHx6bOckXnmHKRSZ5vSyDNNh8q2cUK2YCiQ96LSwvnpSxKK5vHyGn92NFgot06FSdc03KO1ilvhwrT/iyQaxtVmgqYUSnfNe9yVJoox0JKztS5TjwDcfm313WLnVbjyNCu2WDTsWCVebKb3TlFK+Lh80JlsO0Aa8ymVA7udV1MOPfiPFoUwsBxa9jsKtCaPw/XncO2Mtt0YmcVBKtsiObn4Xbzdqy1QF9uX0OIGimcY0Mk6zEK1uFMOafUt7198vB9TlqA7J7jWUk17SEbu7oGftao6M7E8yhjExgdqNgcK25hBOe2iTnnc7oGZLGzZw3Gc/AXno+5jqEJNOsFtt0QE0+BGk3OUdnKxe+pBF38uBa0AFcs+QUMygDVRQjwdV1xbOrX/zYBmYp2iI3yNoUxgYMPaR+eq+FtXEbtnUNcvADXD+FHIxSLI3gU0aTnOOFQhqpFnWMxz1DOc3AoUm6CwosAswYzpiJfw9n5HC4mOR559GG0dYHjw1toqwwe3RdCAsEKfuijKvIu/9bmMNLWs8yOZJLC2CHXT7C/ewOf/cyn4EwfRpveg8DxTUXpL8c0wkSOs2IhS0vozIIHARHWbnMFcM/C2w7y9rac4lBG1wBCBIG1ITzH1wnqeqY1X8yCM46zXgxdMd7BlbGL//q1Xq9OtRdC5yRjktcZL5HjlaAoCE+yJ2Xc6PPDjTGtbhWt6IvZrQG8dQCCZb9TBoujoCLELb3pOZWgVQ/pm/6z0UPV2HfUfl6ZqjHOcdUEVPitGm9WtaeTtjWBzT28HTTwS1Mn9yBXHX5iP3OvQIbCxUmEH3vUwzctHzQCa5/5HYNoasHtZ3/X0FVuBXJf/Ig8J3vhA+YPHnqdWeoSx1Vj/uOLu81z88xbLJZi+yBq2O7GGjBhLOHfnW7SUtM9vwe9chY4CpPxiEbHapREiJn3moR42+OX8cxz17F36wDLxkGW5VjkDZZZB94ZIxH6GCUBxnRLWJviix6a4ge+/12y/77/R/8LsoM9zBYF5nmNRVahnpxH2lRm1jUH6yA6gbY9gJQaDzN3E+jlcgV6HTa330Fda4olHNryJuudte5pu+T+2DoLffk4G0M2N8aYux7GdY1bGZXlubVbFoVviNjU8jkjFwi5bk6punRQHTUoRxr5kmtrIKV6ufaQXowQ+y5CFKh5vu9VyP1aIHZ2eICZ6Y5lgcidApdrv/1GAKoAWI6DAjotkOdx0aTr9mtdKZRdOGEo4qSVmr57zVWOrZ3wWYtljh9yP3g+f81GPrErpohhhBFVsrQx7rNwVwdYD3InYDYuhWZh4GNja0tvTVPnuy+m2uNayHCaZLAsSvzi527U12Z5MF8sxMmPGc3M0xWL5OywszQOrWuQqGtphRzbezl3bVPJacvkboNEuTuGUy5vV+N25+0q57afs7L26Kdd/m2vyKW8wILns+f9Ctx229EDT0LSU9bEZ+HtCtyenJ9ie9wD3lMnqL3+nmTddnEh3TYxP3yl8CUw7rK3McjjHb6copW09M2dAcrddd6N1tAW3Xq0UwyjUxezDiERborNrgpKs3a4kHot63R97Z7rs5P1zu2jjeekaHS3Xwe/7v9OMnC9/NYdFbh3grp3grN3HOUGD3LXn4W03NU9dLvbMq2HlJ+vffEQag6BMd/rlRStp760ToHbL1U5XT5uOG35q7v1UPtO+cL97/p377er/x76fUuFLSdtnHr3eYIEz70dM1+bSt2hCpfKm750x5IXwS+tmKk+5vMD10LcXk1HeFqpQMDtnIsll13JncUF1aG0t9M08zyxS6aqFk3OkHkT+BPlNbwYn0xT+xwyQpumXijmmvE1Rn68AkkCZauZrLFrJ5Tfu51Kt98fhMJLQinCnXqhasWpPbt8OFGmARGQejHGQYIxreW0xkaViaRk4UV63BS3/Xxc5tDJRCObOe7aOR2ORqKwKsR70Mr9R02FhFqIska1zATi3mg1srrAmNmk7IQME3hU9HQdXZtNhRfqCkkQY9u0orolfDwolhiFMTbGI1xWDpZFjp3W4Ga+YKFNgOy8LhD5sShaaS3dQ9ypl0iHaL8/++OlU2zgSp2LpTEts9nl11YLJAJLC+TsTKf9qTFYCwPUSYJ719exMUpgxmO842u+CrO8wFN/+EfY65SW6ugA+WwmC9/+mKMSmrfeppkwlr/je/ZglveEnNx+WniXbSX5t3ttKcdT3zBAiHvBDaRQ39/481oQY72zkmJBn2XF/v5IeWgUJMdhAX4m2z3M7zH1Q+TMxCXIl4WJ/Vu+ep+DK5PcMwpd/j0fI9y94Pk4JsSlVddkjAtwsH1uS6yDab9DO0wOzLRTZrcni+iEu7QE5TLmmWWGG4UF8uv87h12E6Ys1MpHHAJcWlfVXHhosfg2TVPBo3Wy65qiyJwgiHRdWWvv/mJA2CrqW3a7B6FpCJvEVtgavvVZunyvIcCVxXqXZ8xn9gpcmUgbg5QKxo0tYERL4QT3PfoIvu8nfkS2+Se+8/uRZTWWhwco8hrLvR3palW0ValLhBZUIAhjTdUb7Uu5nRnPBT+SnGJRDYUjFG0t34uMBSw9Gl8HqnZCxc50AgD2I8klWhUDiCuZ1W6iaDLmNzMkHL/k59ICXMfFtC6colgwL3c1lhPkulReSIGE3een1V/8Pfe/k4zNRGsV9Hm4MhFUoMVoROsgeq5xX0WpgFudzR0VhAJ059lM8dhbS2Nc4tgKhQvKky7vLeVinw0tVJCZFmPj4KZpcKwb7GQLfHBxgNf/zbfhyRev4ejmEaJlBa8VOGLHWInA4lhLZ1aCRXsNoLpZseOL2+m6hhCOC39au4ltEie5NEwgmPV5jlFB1ThhniH1fFz1gauJxrJqMCoMXm8CnIOLucP6dovRKEVR11jQzYGQHi7Ga1Pp7mVfvPMFD+G5vZu4UZXA0RyL44VAwPujEc45AY7GEcJpiI1ZAzMNoSMX124d4sXdA8xdg600wmaSiCW243FMY4HV2tq6gukJsC2Eqcf7GI0uY15dRXVLo648OOMFtrYegpc5GK1tIZmuy76hFfBSfwqT6AFE3gU57npwW9aVWBvtHx3hL15+Gc9eu4J5kePi2joubZ6TSfSLOzek8Yi3qevhUpxgLY5FTWzGR8j2DDbjc7j/DV+AzcffbtzsUDm0waJlq2PkPLjng9fMtavPqcN2CbduEcwyNKGHOgpksZHN5tIhThUqiw5cJPCaU+eFzdsuMiQ+m3hqxJ6PhecJkM2KSpS4hM6V41PpSoCL2HdA5M+xbcrO9TzDPAhw7EVmvyLA1RbeGqPcJMGyMggjD+xGt3IORRUHojSGC69hQ70X01/DWu82+cIslpWqsqqpZnOd1Q1riDpNAyerGenjoSIoqdqGINdzHK59BTwywbSEQ2M0LgcEi8aqdlyHAOtk3I89V4JeiQYj1oo1G53suN/QFpb2r45js3F5HrIgw/ykrrBP+Nv/TqyMy4LWyzKW9jCVkLbqMnlpiYxizmqONBqweOxJLm9X1C4WioAcQWRMzp89+Rn5XBk3oHWUMcWC0h44zBzvrJy5sKOCvlfttrSV9jxDpW7VQd2KBZcwFj/HtizhxjHSNMb5sYc0ZOe+g8Nlg51dFoRpV6SQsYypVUOQSxWuK6pncWFkPjK0DJ9QDA8PjET8Wp7mME/XcXytqU1kKK8Mr7Rm5hwyKxqT17Wudatjly0CtVLUVndK3UqDdsPUa1LRqWutPcLHkR8Yjj1F2ygqQ/laVH7SGrPRWpI6fNQyW2GrQqDYdmJtmF9pnn0nBe/dZuXD5/aQt1fbVi3bxuhMwL/moHhij+QrW3CUrHYqcAZeWAJZRPJ0Msvq7ZO5Owl0bXHaKh0/35usTyTjVtSZ8uKEt9aE1TG0TG5aZs7a46/bOrslMo43Dh/13FCEWta20FmR+mVTCcQVpN0pcFcUv6P5S8mR9pxGecL1fFBdPfSxJiyw9VrC3FZrJ0CLRnmGal+XlRiu8zpFLtW33BRaQ9u1HqfvAgP4mKhvh9bKp2yWlTFvf8tU/Y3Hp0guPwx97l68/48/g996/ydwlNMGkRVcBwi3bFGiU99KMXLzPujJRau8lR3pIn1gAtQ1CidG4LbiLFD5KYoX904gLm2Ubzxl1be9hXIxs4XafLcDVBpvfm2Eb/3Gt+Oxy5vwrj6PTz+9j99+yeDWQaN5Pu5luZNnlTQC9W5AFuR6YmVsZy80wbQ3pkwnNGA2LefzTm9Faf+GC//Oknl1MPXj4unj68RK+fbc3OHv+DOBrnyPLGr1qqHu5dgGeRbe9us/gXUCAmw2s4UYPBpt6Ii8rihR7fxkaOV8ChSzIELh5Crj1344C1KlZ0E+u7VO7sbcwb3d5s6emHa+PTTuVE4O57xdk1MtkkVrWSzneqeIHcJnvncHTgXqnmyXLTafVgzLqtLCC/ncdn7CM3X4ec6qa8WppIO21srZWiffOQf3LiPHbSCX6laCXJspuyrQ0fVmZZXcFe3OPu9uebd99m0HIaz6q7+dFN+t+oAXY9uws4K43d8xr1F15z77N0ZpbOIoIERQia9a1xiz0K5XNRrZcikQV6BQn3FrjwgBDIHi81udc3LNeQ3xK315eI1ngylBDrdFmrZE9yJzALFSrjP0StzJWOGxJ75YFLjLo90O4loxsETCMNqFdod+ZJWbbUtDCaggUowNauuWVBRZVmJ3jwXx80a5VNmSDWVgi8R0HKCqKmnSs2OsRugxUkGbRZY7getoUUE2tcOuK+Mkql7WcBbXMGtq80CUqsdRiwqXkTo8GoWkdYCDV1FrqS4rZTlr6ZJHyMa1TRdvINeJNA6xPp2YiHmC6Uhdfu2D5tt+6D3qz//4g/iD//DLKLjf2Xy7XBpCXHoy0FC06ppAuT5gs3OvWBf/Bzp2oBVrZR4ZNuvWNm+wsXmosu3h7VkQ2WfkEjjKEN1l5vL/fB0LjqWRTV7v9hHAfnBC3uFr9AB1CFiHZ5Jch8RtQ2FK9xFxVbGToX487h/j3xHuEgRzG2ZdEw7HdDZv8rHjO2QV9dBXmm1ZO5TX0OIOQrDNlX4qNsN22/szqt8HhMH9rVfdMirMrkytq5aFp/a+kYZGud7LPd2VhH5JQ5u956djGZn/xNaZ93y+OCx6yJjIIGOY/V0ray3WTBumf4JNdyWHEY/OUWwj5BzA7mXbNtjN1qUWEYhKVponewhumFdrcC4wqOsAH9Au2N412riIRXIRidkDWtc4saNcx0e9qI2buiqKRyg5vLERg2TH9eGjQNtEOKwIEtdRY24tivdfwIbaxaWL5wTU6jZHMlqTobGuciodZdHBJh02Q7se82/tWk6ahtoSfpwiTNfw4mefxDNPPYtg/WGoYE3UpwgnMMkWVJmBc3wdxHDzIwEkoiIV0GAbpQhxxRJYbJM7C1B5H+4Xpns3oo4VAFsXA3Xu2Tkjxz9P4OnQglkyeOVa19kq92ul1aTudoBLf52R59SzWsoobFRVjBkJR+tU8hu3XjazbB4YuiWKg4FVJgt84DXADW32b3eN7SGuO9niWkhtxx62Zn/hf1Ld28yyZSAW0lJ/7fZFJ+7h9UKsoGW3E4x0FqZ8fufT5HqBSR2nsgDbOs7YmbfdoovjWCyUv+lgy8JaNtzJrxxgcgH60uPKef5PDJhr2f8+Xsfssa9Rf3z4ca2DBDerpX7vlb1s9/g43G1db75Y0r7mZNE5hFDdtsrncR26polq9k6gN4mYexuI6ns8ivHNX/tW8/YvfEjm6j/447+MxTLH8mgf8zZElhXy/ROwB54CnRImowhpHIAA+J1f9ggWhTYf+MxVtTg8wHJR4lj7WB4eouIcVTnw4gRpXZhZIzMQqSPL3upslUdKm8UkVc3O4epxsTbuFbv9vIF5tWxQPtpFm0wteGXzEs/tOIHJqZLWJ/m3nPcQDGcdXOKaI4qR6lrPlO+Y3oJ4oNoVK22PDXIlVD2CF2doihGaEVDVDYqdCvGlEOM4xnjkYRSG+BuPPYDv/fa34uruDP/oZ9+P7PAQx22AeVZiPq8k79xGgShrlxyNBeY2yfTU/y2gXJwocVeW0D2MtbDZZPOVMrZX6g5tj+WxXq3bwVyCW1HXEt66FBj0CtsOGvNQ7wHymZ+V58Nf25Sor8hV2AhgvvAtr8VmqNoPPLvnUaU9O17oYrFQRVmDAFcOx069K8t4QlonOFGlngKoBpqW75LPbY+120GukeiJZnxB1LirW/c3py2TU9vYmh9a8Mo83FMKXANd5eJiwG07Abf9AmOgVuV42I8F/UjMDHH5gJxodGOqiNlO3F1uz78dglv758wO5984wcg+wNdibbx7Tfldn4V7F4BLQMtzwOj+OjF4nZOdtHp9C5YHz5XJBFOsHYGwfa1+CG2poq3iV8+9PflS7E9Bfgt1xIyhZMscs8g0sEnuwepQLdvbEQ+m8Gdf867/vxOAHSpw+d63X7pOcnQ/X4DbQ80e2Nrh/rRl893Uvv3Gn1Xg/lWrb4c7bbj9diJ5+365E+Tla/QKW8LXjH38psWxqMxsd31vL90rdRPPFQvcg4aKJAt3extmLg22ulzZ0PWNaRai3qudaFVCqtpCAC9hrij9dL2653QzDUbIOIExrahkC+VLji7zdFeFDb4vy6ydGpugtmhK5RECd3m6zLQk0KmrmaLyl9fYOwFcvmbB1zYaJTvJuolwpUtQ3Vm1JcbK4JwbYHOyqQkRp3XuLN1Qj5qSiQSink2bavWzDBnLIwfJREeTKcI0RTBK0XiuQ/uKkClzy2PUWYagNlwIoVwscVjwYmcLKRvRSODtJAmxoE1MFCJcLLDXWfucMxpzTia1EYCbuyEu+B7emKbY2D6H7OAQTy0W2FnOBfzJWBSkAqsXVZ9da7DpBtjqlLd8Tg9uexXuDr/nTr3bijLbFmFkrKQ1juthp2kxSRNsT9cwnY7hjsd40xsexT/8yX8mz/vB7/xelDs72KFd6NEhyuMjtFW9UuBGbiRAlqpefn8EuXyvszcLepXAYwJdAt5eSSiDL6GBG2GLwKb7Y45J93uewNdd5WLTtLhaV7jk+bje1HLfK2cPafOmG4FyL9Q1aL3Ec4AKa0Lc+zwfu439W8IXUT4DeLkqsena9+hncoS7BLdcyHJydKUupZt1FIRgAtv5NMW57W1R4s4ODq36tDv2CHIXxzNcbl1cMxX+fLnEdTcwi7JQm9DYmo5waZUPpE4B3DknT+EI4zDUTVUqQlwW+XlPECsAl3bKng/CXSrI+v28slP2AvmdX2WK5+iw478HuFyHEd4yG1Uyy8SCwxZ9QtdHTIU3JxfjMZy1TTi05VrbwKNvfROW8xle/POnkM8XKGuDdjbH0f6OLAtr2viEI1Haxn5gXM8CkDxfMmMPUZOjcgPk7FpjA4Ms/rRYbC/hmMyE7dipJK+End60R47chAzC1G3uM2ckp56XgN0fK93kxvFi5bWZhMbHfoSIYDbwDeEMAS5VjYuSGdWtFL0II0s2FLSVbIt8dt1IgZLd4H0Ort8VyNxkZJwBoG2rLjukzJUTJVqXuYBbPq6aWlGxq6pCpYGjojzHxTDBa/xYoO0mO6Wlkxl4WVdY5xio7c+HbY1Mt/jlxS5+/hd+CI9+2Rtx6+kb+OlfeC8++P98GHWmTMiO484W3Fg1k3RysQDqu56p61pVkcHc44SKTcoKsWYUoCgRabFlkrZRtevSDlDRfnfLp2rCwcedDP/De74D7/jyJ/ChTz2H//TvfwO3nnkR56IUUUt7wBbZJEFct5jUGvxmw8lYLI1DP4D2PPxBto/v+tvvxmsefhBU+d24eRW//2t/gvFhAycdoQ09SW1NI+sS9dGnnsd3/N134y1vfj3e+74/xIc/8gy8skE6rRE1Ma21ZBxV6zVSNUUIdtnabF/aHr+cvYSDo1aUzG5jcO+FEA898DqoI43181soy22zuRkhnTQqDGjtz4YLqj8ylHT51swWXeATT38Ojz7+Wrz7q57A+fUxfveDH8N/+NUP4JNPP49/+Le/Ed/8tX9Nukj/3a+8H3/4ux+GmlUImdmX1/BrjWh7Ew++6QuwsbUOP4gxee1bjF8eqnZ2S+pw7Yc+g4wLzkWJdGeGPHDhFRUWtPUKPSmCLRdLxOyoZR5oWdicVbHxVTikYyjdE+h8wCJTliELAzRBYNVjhMAdzPV9q2TaUApjbXDIglyrsWAmdwOzaIzp4W2XP20Sl92YMY5rKKpw86rBOI2gwgih5zdeHDuRTytzR9XlEk1Vt+wK1k3lFMdz7XiOKuvW8X3iWSO2Sk2jJcumrrWJfBdVY1RZtcZn03cHDts2p6JT+aY2MZvNaRHbVSMJMSXLlvbcTUuFlABCdqhGShnPUaZgpmxnn3zbvTTwGZvjzi9aVOiuVdv2lsl9pp+odgePl0vlholhdvBQecueVo6ZleOapKmpXpYM6oaKZW2VstTTBrpVWV0yj9Fw8SBqXTat8N4PO2VvIO6uQ6WuQN2qVG1Tr9TD3ihlbq5qFplZZgVKqoIJszwmXULlhsUh1cRuy6xSh9ljYsbYUkihVEP9gOxzpSql3HHim6bVKi/vcI1OfCzLqq1qOhq4jta5IbzlokcahiQrsBDL5UqrttKNjtzAydvG1YayTqUj15f/N1pLfm7dao/NRJIxS089UQWo1lrzWs0slaJ23n4yN+l/JhgdZuqeBbrD//f5u+1qBmEzeVspB4q/ibwLFbj9XEjQjChwjao7Be7wNZnDyyuDN7BWIrAUiKMbUc32FsivpsAdzomoWLX/5z6wCZvcBloU9yrcIbylhXEPdEe+hWXSlt37J/f3gtt4VWjUomkYSSDKudD1rS+4Nd+UMrLvuO6irrpURYPjFpqvLcI4AYm1ItD1JX/X3mivXNGqWTlS2bffmJ2GWEUuv2M7z+Rn6epj/RLSCMhlOZhuEd3PrOFNpz7e8YW+evyhNQQPfAXajQv4rd/8Tbzv9z+JQk+gkktim2wLCV3Bgdm35x44gbe8qHTw9kuiT6B68To+fO7r8ProKt6w9xSeufcr8el8C+1zNwXiigp3fhPIFjCLXWuhHI0lU9ew8LPYhdfs48F7EnzDN309vuxtj0LfeBrV1afxmWsVfvdzDnb2ZxIv0syWmnOjJXusBm4CCXGQUnSdcQhtuaeYcifz9T4LaaBUeaV827vl4p7+m+Ec36pqBQpz3sFxgwBSil8ncFPGOMnUs8VoWxLk832EbP6kCpxzJWn4U8g9HiMn6lv+PX/H59Gq+cSi19rTWgm2tehd/V8u5E33OgwppL2vnYfd7p3VA2MlReWwy7vN3EDUjWHAJkfFdSUcrTCnaqwqUVAd3QEiC5c7lS8LylIQOwHK1imKikZ2x3f7g5/IoetSKdfi3m6Z4NdjVLsXsLHFFq07T52hwpkKYFfrLu/2pIoyhLm3LZSGD9wJ3g7tj4cA91Ufv0P+7dBS+ezPdrC36xraK4o5DX0GHCUFef6f+9ANFYFDD1Wp1KWWFXHqT0PVjuPQIEo8n0CToLA1qihKaQTjnCfL+7wzNsJqAQaWRcnxqtDQipnWukq7bd1ZLXcKieHzZRRVbBnqAG4JUx6hLXYwnQZ47C1fhGS8hmx2KFmVBL9U/1F5Jyp6AVPMtVZIxlME8Qh7OzfFAtMLU8mNn88WCNI1c+GeB+X/vPH3bF51Va32d68jzxYyF3dcl44bhiDJcxzjh7Eo3eq6MMY4ThgEZuwqLK6+aPbrxnl9EJgHXZgXG1IrQ90fz1VFUTAdLXikErTyQkmlMOf8tPKwjTcii0bZNtIIOJ5M1HSUwE9iwzipMPRVRcecqkaxWKDKlyafL1SbFfxbUVwG0OzykjiaqkeHtEIWuMp5lwIVrWL3zfPMfvtdLvQJBelrej2IHKpxT0iJPciHILOHtlTxsoGOn5/bddZSuQe2Z88b1gFiOhp1ALFPomYD+DD3loC2V90S6Mp3aAyOzvwdt43rf6aEzlhbu8uJyuf12zzM7+0/G39HIMz/S1QRayQS96EECvfwdlgL7SG6wF5pABmAU+mo4hqyi/aA1qdgAAAgAElEQVQRd5HOuUtU0FTOKnD9WjIHVxxCLCAvxLGGLQfKNp9oabkSvVBIuM3HqbhueGg5ZHRg4jjdi6iMHqpv7QBKJ5ZAFMecC4tnleSgs47ZYLNRiAzwp22BunFw7/lt5Nv34GChEchsVcMnWGpbVMsCTuDTJBaNw7pVCl1WElUzTi9iP1+gPfYwvqCw2NvDxlqA3ac/iukkkuZiXWViXTleP4e1jU0c3rqJplqKS9FKgUVle6cQpdV7EMXwoxgvPvsUnnnyGYSTy9bZg/DWSyWbNmSsVVkNIF8r2ZACKwlxDRtIBlmJK+XW8GgffLuipKWVsgXLp22WXYEQbNiwOd/WIcLa1A+PEEIQm90oCrOmNFo5SpTAvUq6sz7lS7CJO/VULdbGVP52dRdRwhLaihLYXeXuynv16rK+2as7/l0DPXK9OosmwSROKzZozvJcbBdsDm8HZ/vPtmpOOEsRWAytrX3pGXDKGUSqlIW53bF/YRThR96Q4Bvz+41/+cs61S3tk13oy1+snBc/bE7df/b9BuML0Pc+rpyrnzazB79Q/XH5gtZ1hpuA/tUrt7KbB0fRlWXtsw5FuC2wi/P8riGJ/5frwgo4dXbZZ9SGcUjVbYBxoKXx9i2Pvw7f881fis+9vIef/ffvk2sc126LZYEFAS7XZ7TkNiVG0w1sbawZ12nV2nTC64ZUiJjDvpe3Kj+4JVm4x/Q76NT0vX0yQe5IV3qhPKdhXaqL93IZKZKGwKJAnfUqXAsrFeFUlFhFaRAKrJIZvCjoKUhI5GcnsWu+du/QrgfEZpgOEiF6UHs2R1WuAkO7YZnkarjZHM7auqgTle0HQrPXoOkMc1I6ZvprJl2vRMX8zX/tEXzTux6TBq+//2O/jkVRW3i7qDC/lkOvUc06t+B2pZhW0GHaqWEtRBWwSiVsb6/cHcP9dssZxbpf/1q85/NZGy4XaMNUgHAz2rD7igBcIHAEZ++qfbXOplmgdz6HjlI4xdy6KCZrogSW51A1y3ULj610XZzO+C+ul0jSCO9+15fI/PmjH3vW3Lw1x+HxsaK4oCorqRPY97HWx3ZcMJJra22IWe8rOgW+gW5qq8jt4W0PfAlyX/E2sE8moKW4Ss6JLue2n292r2FBLhvKLcA9deus4leqXPnl7fB2pXTl55Gxg/GtnHeevuKKZfxqDOT5YyMDT24sdIxOVMD9PhrAW5mn90kdQ4A7aKBavd5ARHYKLHOsYHNSd+P+Ucy6lSqFjda6k3r2Lwttz35dhLirDNzeqpggsAd+d/p+e6utYVfcKx0HZ0HkcDefBcXD1xkqfV8NuvZ/11/WeiDIx3sI3b+XfJevsMHcvkmnZOLThirWVzni/z/79VCRexZen1VA95CXj4/YrcUxIdhCWR/LxImqWlHZ2j4z+Wy8z3WLSDGU3SoouY/XmDvAz+/5AuXs8p8HKQtrpeSwRqaWYguBbeVwKgj4HcT15J5Q1ypkuTG6ZseIzbflSdPn6bbMz/VTkygj9stUNvXqWS6Ee+Wu2P2y6NHl4dpFuH292OkWacoReCs2z+y49RJTtK11xRqA3JTWxX6MNBxhzfc0C70EO0vfKnBZUZx7oZ50alzaK+vRhnbKmRNv36/D8QQ6jpw08nDfmx7Hxuaa+Yvf/31VzOfIjmfIxFZ4iYVmnk8uEGgzTDAdpxhnSxSjEY4WueSgymvT9jhKMR2PwCzD/SXtUaiKi/HIeIQDz8GWNthzFA5mSxzmCyksjMIEWVUIeDzkNtc5fGa6dIpJfu6FcpF2GVMyXCqFm00Jn9CMOagsRrCowA7RrsuaezZKEjiTiVj8biYR9GSKn/7lX8R8NsePfe/fwbXZEt7sEDfnGZzjI6hVF6M9/Hs7ZX623lLZHqP2aOJ2jDqrZYJ1wjvaKdsGEqseJ+AlcN9mUUZU5Q42whjLqsB9nifA9hwzEs4oaYcn4Isd3D0Sm2AHh8VSju1pGAvo3XIdBKEv6qqrbY3znPzVFa5kGbY7a82hupfHOcEwVdUsCh1UObY7Ne9GOhKISzB2vH8g1sIEBYQD/Dta5e6YGjeXc+wwZ6cqpFv6ns0tjMsSm1EMqkd3aaG8zHCzqrFgXoXrI6IdLy3Euixbngu9Apc/V1WhqMyt69IGGnbgcQhxGbdGGDCEvAS4tM32WN3v7gk4qb6VRgHaiVeZQFzu/2g8ghMHCOMIQZJIbhTHGiY4l7NDtHmNcrHA7PgQJkhAKwlah3PRs9nWKkzHmsWf44Obzn5VSaYrLf0ki7ctEcUbAnuXBDOy0FX0QFNLEzQxapc954Gyy1XtjtlVb4wTMc0P2qF1cI7WiXjcmIC6IAHHFuImYaCnbaNKHjPMfOGSKBmZ2fxQsVOex94cCueCiLmWkn3LHNyCsJ6NLVThxiNDTU/ICS/helOrmR/ppK0FDPP3/eNzLzRJW4tiN3GNShYz5WuNNyfronDluNBfB5k1xZ/ZwPGiYQ6QFLbw0ewQa+/+UrznPd+K4P5tYL6P97/vk/gX//qXsP/cDgLFsiHHN0VbZMLQLlXbjvMzp8a3/q0n8N9/+zfhP//hs/gvv/p+tDcOxS0gCCMzoWKc3w+7ww3hv+3y3gp8XC8zhG+8H//bP/m7uPSm12PvmRfxAz/8L7H3qRfEEp7KgFnkge08m40j91RmN1WFqmll4f+J+QH+yT/9B/hvvuWrgDTGj/7wT+Izv/lxrE3GmLQenLUYk8pAT0JcWRS4Xh7hJ3/0+/DI279YJnfPf+Qp/MzP/RJefvYamrxFHjWIojFiTqTDAAGNSj2bd0oXgKP5HN/zbV+Fr/7yJ/B/v/e38Bu//XFsb9S4N92Cn9a4eOlhjMKLyPVnMU4eQFZfQ+RewnF2BS62pKv71vxpPP1chi952xP4+9/9Lnj3nsN3fccP4caVG7i+c4Qf+cHvwbd8+9fBzJb4zv/pn+L6ledwL1JUpYciLxAZhfHaGOONdWxMI8TJa8zF12xjvEYrUbtaqT75WUSffQml7yFz2BRiJ+ClbgivsLWs0UYB3KqWLGFaHKe0sWdhkaqOblyZ50s5N/OqkoyoPAxQ5jkQ+Gjp9iAqPKsV1FtjrBeN2DEfZxlueZHZVZ45ahpVt5SY0H3DhWrRxF7rZMZ14jQCrQA5CdVFiXicssuziSexQy1tVml6rztl3Zg6r3S2nJPOuRWjwBsWvlmUIh/ylK+0KM1c49S0DKhp8MtipKJMkC7V0udt3HapAuXVWpcuQRqhksu4Oc5RRiPCbcPmAL6+3wiTlHGvNLQzZBrdSfZtn4ErjgrMredzXFdA7J1ybj12wrueVdwS4nbClx7mrmyUCTiC2CCfKYGwVPR3lsq9KjdtKkWAy3GhZjGLE3nC3jJnQB4EBlOlJlCY2b8EuUulPd8WMljYCWLJPW91IwxRIJvYQAfyuTmvYQMP7ZZL4zeOIv+W7FlR7faWzbyvKIVV2mFSHl21GuPoklUeWVIrUeYOExPtu52sWgjXWSR0XV45FYqmaUlcfYdWvIRzNCHkWO7QPU/5DnW5ShVN0zBotzXa8D6gFUB3ozXznDnEUuATI0hR6NqsV6tilcU9vFM/D6/xPaS1QPYE0N4J2vYWyf3velUu1bf9Woaf2gJdUQbLa9rtoBGg/f+wSV/e0yqMJfd3+PN/zWJA5tC9XXIHsHkZ722T7wZvBckpZWKnBdWzfE/b82DnAVSztOKIw5/ZkWyLUMqN0LILXtQ7bjurSkULZvt5Otvmbjv4SnysB9W0UB5+tt5amQCbFsqt8uX3vSJXu4GsvgmAacPYWSfLdrgO09HYyNNIHDN/Hie++tJ7WvXmzSXCx57A+G1fg71be3jvr/wGPvJnz9tzY/21Vn3LQgGLRASGyQb0pS8AIi7cHehkHfHlDXx59HG8efYh/On21+Gja38dDxxfwTdc+20cpOv41XvehdnLcwtxBVpqqNlNqBtPAtkhUB3a1wu2YA6fQWSOcc+9F/Dur3/X/0vce4DbkpZlou9feeWdTu6cCU1DExtspFWSIEhWEGeGa0AvSR10VEYYHWWugqBiwJy4qGg3QaJEkdw0TedE9+nTJ/Y5e5+9V6hc9c/zfn/9a9fefU7TeJ/rFE+zzl6rVlWtCn/43oQrv/tKhJMjeNxTnob7Dx/EL775d3DPkRjjyRjjSYLJZCZuCCxiC1OhmXduz9/qNk7G1jbbjMWN9XF7seOFbzd33bxHjQJWLJpJVGsACjGYb254o8Ql0Nq4PTdlkMrZzLnNGnVVzbnlnCFgQASphjV5soG4gZRI2a7N83TNexIaI23WZuatJZux7yP9hKMPfpe3LkFR/n6CpNbGWe4hqR5yW4aoJis3BXPPVYg6zPcLGSUizjMk6BVFIYrINDG2hSTpsS+OpRDbzIsbkqnNCpannADetuzd+XPI0eX8O6aPNMpeo0QlKOvUpY5dXzJiT/e9zaLT9oL2Q2g9LKBrC8jyarRKtF/gvSxN/KnAXFGwm4LqAzJwBailgudUGbnGWlkslJWqY12LPHduqawd/mCjVm8slMnAJAGsP+ir/oDjNxc9V9ee69QbufaS2UzTSnI8S9V0Fksm3pY2XuvKU3WdOKEf0FymyusYrm+sP1mgZN6jBXrdBtzN69hIgI2ykoVFASdiVPFRDPsaD3/M49HrD0SJK4Y6UhfhUMyBwzgSfq2s4HeGAv5vnFwTW1eS8sTCAsYynYqqJC1Rl6Xcb8yZ3bFrJ6Io1MeOHOQISPthqHRZaqpuXcfRYcARgcSRaxZY6Q8S9kdOOYsxu/8QnDLHZX6AgYK+L09Fbsx1OCrh1eX/M61ecnDNvFr2Y5QdvPp0eyGIBgTdjh5yLBdGyvUDRAGjNmpd5gnqtFBFmkhsB8fu8lRLT28KJ5IQLzm27BcJ7hrgln/TMFoEhxyXUFllWweJxzFgq1XHnuputopTjrdok2xtiNsgrQVtCRhShWqfEtsG2n7bqmdtq2RUslS8ktQPUduSxG3/bY/HKm9NjXLzKK3yduQ4W1S4Vo17KuWt3GaN7TMBaFY8eNzbQWd+Rvq8/b0W1DbfFcfgOZDbPm+s7/EzzlNNW2oUh5wR03WMwCvreSQqMuO24/DfwExOCoFdOr+I51CjQ6Z7G9t0+qpAYnIkYkcsk6m4NUVocRfSDmqXTi8k9BjQ2ICD0lOZMZEi8ZtqXYJ/3AvbQiYCeOh5nlgn35yUOMAaXDBEcMZe1Emh4zJWBG41b4Sa91olVpNOHiHo0X6csWoZoqUulgdn4fihAzhx8hCjCqD0OqLuEEvDEB1mjVKGznZYl+LtQ5h8Ze8+FPGEdUgEnQEIbs2XRgEadnrwuyMBb2+/5Xb4Cy3lLUE8gh1z5Z3tyc2+CCaYHFeKVcq5bbzp8A0JyFrJmzNlCv5yv1EQw7ZmrtRt7mhS+NwOyR91VMbFhMim3Rb7nraqdw6kUFWt6p7jFhPt0P7LgMlsAxswd3MU0vyL2ySoIa8JCGgK+ERAxCpuCVxybsTfKkrcBixhHyFzFVrAdMTemYo8c5zcXg7JsZXfZsAYY1lKgLQ0YPN2S1dun2pGAlFtsLdR89p8ylHo4GXnd/Tz61o9zjtDR/4K6oueppxvXnPq4ZHYKxPY/bKuz3mSeT3vySo+8FX9uV1LWhS5aaz/Yf/RcnUyVvfNcl/nM5I9lckZbtxQeG81ymTZEX93lc1VjU6VIPRdyXjtBrS5DdHtD4wzmRMiywrEWSnK23g6wYxYOe+fBmAn+Lu0tKA5hmF9rXA91VO1ZkTSybRS2cZJpGmBrNICWFo7XLH+DiPUWYKB7+sJu2ERgETo6bKOvdBZ8GocX5/NxwicAw8Cr564tHWCsV+ODKjnDiNzg3L4UNbQaSEgLpdqSrKCIU1Z9S3nse3cYFmROBLzV9PppmUxLRUmWjJrpdi0VgOLnLE0sQBsw6ZA/8wOFpwc0dIKuqGHR5wxwG2HZ0iOJYjDCpO4MEDuJDdMmG2gLI/NgKU8hgEcXkuCsdynzcxtCGkCpMrxmoxcua7tCCdRFkco47jJryX4OkbNeYHpJ7cAxfxuN4r0RHuKebcC3NKW2oK22zpD2m6HvkdilQhlaKV8+WMfhih08aUv3oSUjmop7XdracdoxC+DtzZhzxyIAVDpZSYucaadl2eS7b+1UW7t/3Sq4Hb7aPezBbxl+zUHbNsblBEU6sLmgzfjaxJFSJaZt0PWOcB+15BE5u2aZNEGqPMpHJ+EnGl7J2bYL22gMspjydjeJM4YYJbtkrWzp5rXkBNEySsxlS1nGWnTmmWLZXND0njA52zDNnN4bTQhXQ95bARtT2d9vO3yn/bPB8u+ldu1iY6ZK3DZdRAsJIDbnk6camrRzmd9MEtlMzAyeS/8DvfBf9uBFz/791gyn+5Xt8HO7UrVtgr122XucvsEQ7lMmW12Cgvoh3oh/r+st90++VTbsmC17bmsErcbLD8AxKXKlv2tBW9T2ok0yh5um4M+vsffvhgYa9esSrFR5OwYRBVJS2Wdj1UmE2fm4DZZm3WBqahcAlGmun6PPn7zTC7TxhhlnwVxqciVAnMzpOQqsWTYUvG7qdyVB6+YSg5uVpVU6cgggQCwZOF6HU1TxzY5gKpdnpOsKoxkoGFxBFTNej3dcwxwzG8NPFfAXA6wFopMTJg2/E4tqlDJwHPQWVhA3e06BLLQ8fCr7/1T+Un/9Nbf0Xd/40Z9/5FDzuTkGuq0wmRCppJG1w+x1/Okj7m438Oq52B9GuP4dMxcM5ko0V459DwM+j1MpvEWpS4bd7vE01iAkSVm0SpXbIJpvUx74KyucLhI4XsdZCWLdDUiryvKVquLGHiRDLxnRSKDZCodOREgM5yAfM9VKPwAQSdCdzCA7g+w1InQC2nR6WOtLDCqahwdTxDEsYB1U/67zKVQ3V7aNt72/UwA4wo9b1NZe1gAZaPAZctHwJf/7nsRFkiwb9oLgrdLmsl1VBQZS2MqY0+lvt3+jHyroII0xDRPxUaZzK+dAfMmImGQEQyS4m5V40A8wxJ9pOIE+1PmF/s4WhZzVS6LhZKjIGMGo8ZdaRS7BHEDFuebAzg5m4oVCJXeXPgJWxJe++M1cCxP5lm4HODFpERoYD3PMU1mDpmoMpgmSOsGoI0osyQsWMtiPgv4fCWAR3CWwByn+lmWOrQ7IYhL2+Lt/+a9mTOXtq6QurREp3qetobMdKnhRH0Bb/nM+AR0ad8cBIgWVxDSOZQWK4plc0cyolgcK2sPycYqnJKso1LAZ5vJt8tV6AwWBMCtpxvOejzGSU4QvQhFVci6fLX7oyEOy5e0SSaIS/tkm3nLc8kiQqyDqqsqV7kdxc7cESYUJ+kmH5dtDM88rdWHvqd9x5mrcFmkYIFD8il1jXEWS/9kpqzG9oyFVhJUqM4tXR8eB6ndoWamNIFg5qRlro+wKh7wStUdny2CuszHXaly7Op2caHXxUldSc5Tjxbf0DhUFxgQ5KkdfIuuBhrYnyf4TL6Gn3/ra/DU514JnvRvfvbL+JW3vwffuuewmTTxP7GSFa1wo6wxNx+v74Xn78Tb//urcOZljwQluJ/+52vxrt+/Bifvuk8TpB/SCqiuVaI8zQJvN/IUFYBBwclviTviMd74az+FH3jp9wGDLv7yD96H9/3pB+CuTnDYqfCqV78MN912J2760o2IcoWsQ4Wskms5LCrcsbaKX3/ra/GcFxsA9yUv+TmMr78X+7o9eEWFajTAkH1s18Wd9x/HD/zIs/GTP/ocYNcCsHocf/DnH8LHPvQlHDl+Aj/44mfh4RdfKPeg5wdif0V2qhQReB/pAjsXOnjUI88FFnucZeD33vkRfP5fP42drofFcABvcYY+BljecQl8srQrYBInmCQTym8wLfajKjq4+VtreOpTL8Xr//Pz4Z2xIgDubbfdhslU43++sQFwNwjgvhW33HQ7VoKBZNJMHeZO19itA6wsjZhRgp0rQ5x1yYXoDEfIjx9FJYWyEt79MfQsh6JinZOkJMNGx0VaZtiTcU7jY+qyrQOWFkcYdHrGgs13kU2mCIJAnrkqNTada/FM7JPTMASHolUcYxoGWHF9uZ9Wl3pIugHUyRhxqvVaXupxGKrK8xXXZZGlznPURaHdblcxD8vxPUwKDY/qpZrFHUCFIaIhSRIUSBVVkmdOkRe1QqHiunBUqeug1KpWvgoppNKq8sU7taKSENB+WVaZ47lBpevKyR3fdajTU77y4ZYEdNnCOlWsQE24E6jQqZzQ0arDOhIVgtwO1bi0BXeo4TaKg4R2xCxssT9yXbG0F+vw1joERFn4FTUvc+apVGfOLa2orIVyNpOWQ4XUy9WyHyGNNZm1Yq0sKtrCgLEEVCUfN0CP5RkhRRgFLqkddE2gnVXguKKTN5rIzdciz9VAV6piO67MOrRfngO8PBYB98UvEk4QaQK+RUk7YwMe0IqZ/XxFwK6xRZWxd4PkNeNtGcp7zDimi3GWaVXrivm4262VWSJi+cVaKvP3Z1UpdskePcSawh3bGgFzm0xcvipdqKyuK881qX2bZESlfNejmEPqIdzehLblZSm2ybbfDBQJNQZAZX4M7fwIuvLffJ/KCnmlysrwXEVV2wZoDbDLwzSjHwvw8ngfsB1Fe8MKOa2mJT+XAFEwB42NhTJBC5OReCogtw2uPRSgjcexObIT9auofmmXbMHXU9kmNypmtxlfqdD1nIgp8TVLtnRNizhGEjGuFBZqKiYh4xIStQSwFUcbV9duR7FIxPMzThJM8oxxSwTf5wpbQkBUzgaOKwpqGSFvR7BbAy4KgsqqkuvJcZaw+MX9U4siN68qB2XeKJWNtbLMrRrQly3Fygi4Yk/uXHrOEIMnPROdM87CHTd9Df/04a/j1juPAdFOk9vGeeTexwBUyG7cL2M5tbgHVbiAurcM98wlPKZ7FC888WlsPPIKXL33Wbj3qLHauxyreNHBD+GOMsDf6+/CeP9Ysr/cbA06mcn2BMQLB9BU4vK/7ARCvSFt+pOfeAmuuuoqXHTxxbjkgoskh+53f/m/4sv7NQ4dPYn1jQlm45mekBzD8UozPs6a/Cgpc9g2YEvetz0j9g7ZrEe2c3MfOA8063EdyboVFe0mADy3TSaI0QBfFufftGLjcUrZXacO9X28SenOwXvIALBGF+4IOCkKR6kVmHmTAV91A74aG2X7N+9Xo8bdBGup4hX74BZzxCfwSVVvUzCRkyfKM3NeooqZ9DUSKfBybmazchV6vVDG9N1OhDBiMSyQnDpm3JeTCbI4wYmsBm3o7GKBV/u3WDhbJbTs2tpXt2eWDzz729/ZmpXbhp3akJOxdTYEY2PDLMSZVi7ut99T6z6xAAMjVxSV9m4d16Vk1M5VTbZgfirb5QdT7fJathS4to2yyluxtyQYNHexEGK3xHX0Aq8eRW7t9nv+cNDFoNfRv/JzL1WMs/ilt/4tsllSJ7OkPh6XHkHSTJQtjSWzAaPnaly7X3ltgAKxGOXcRWyWyzqhdI/3FcF/sVesta5yRQDX1XlNi7tkctgZdQtcfsWVGC4u48TRwxJBYm439jeOKAF5/zCeN8syAS84T+NrrQIZXxDg5e+eTTZ0vC4zGgdVXkeDJbXnvIsc5tyu3n9Ivuc5jGtIFccjXhCK5xjZT4R3OM6o3L6u/IEKkvuwevQ+7NTA46lC1FrfXfDYau0zG1somybKhERbpRxFYM88KTXBW/ZkJgWeDiC+r9wwBK096WDCeVBF1yOSjtJMF0mMgo5B0kYpRa2VpxT7cNMGNvNtGiJy/pqzT2etiM5u4DEAXSHyGqtgXvmoJZHY3jdu7x+tXbJV2rZfqWK1ilaCvDYTl+Anx8M2H9eqXdvWxg/liSXIS3BXlLinsEPe/vyZJ9XYLZ/q39xnW4HbVhDb30UMg8fN3N/TgbXt/Zr9bObNimUy+RUEWyVHWIGxG/wtHAVQZczSNt2dSLUiLO+7DvKaY1zW/kic0hxlY+Zo9ByaEpPkbnM1THtFQ6/CZb3WRa58EtWMlXLTHjcG1BJtQ/WuZsehXV34UMaTBKjDEEtOpM/o+Wp/rXBdrRFEPXSWz8FGUqFfHofO6cSgod1c/i2ZmPKsduAGPnKVoOMOMNyziPHJVRz+1m3wqUwUoswUyzv3IAyoDAb8gOr/TPIGZYwp5FaFPgnnqhKV/eZi2t/eYIjBaBE3Xvtl3HbzLQhG58kYAwLcNpFe4lxh1bskjeQGeKVlO1+t/e+p1FsGGxJghgpg4TCy7lqR5K/EOtZEb5VQ1NYLMNGoaucHa/sN82pth2W25JFQPt1qRdoGjgWkbtsWm++37ZDlZFHxJt0JLayMkk8aFda/KYppHYvpI9k2N1EWtIMmmCmW0C3baKvcle1b5TDvDVP74bqKFscW3OWJsmBJC0gx9qlUzJmxOEmL+/rd/JkXd4JnLEfqu1cbJe5tnzg1gDvv4OnK0gUICEVD1Oc9RTkHr9fjcx8/V+QeqSFA7tpkovZPM1/XtRKQlnFwzXmQcQPHKrTuJ9mXKu0G1aADXOhpdCMfUSdC1OnJda+cAEKWqX1xyErS3EQLbVMcRyRvD5cQuApemQgISpeFijnlrEeVhZ5RzpESlBw2Hm4kuFQCGtqS8cDz6o2yMqROWgOnBpx3ow5Kqmf5HjNqe324o86cwUKAVhS3KS24/Dl4y/cJ7BLQrWOjrK6nrJ1sgqVlyEzXJhO0dc7LiJm6DXi6xHumqRdzwrFawI1mUuwl2BoWM4SLSxg5BYIR1amML6I7XY1quiEA9iwtsKG7YrmMRWcOys53SXeYbLKZeUvwlvORZrFZtZsDwVY2bDsj11SYMKgzPXYiJVbKZvJrAGI+H3wGOb8hQGutm23mLt9vlLJtsLTdvvOaELgNfNrTO1LbEacA3jNFhYzP98lDct+wPdOzNThB1+Tbzuvd6+4AACAASURBVFW1zRZ5LyUnzNiIBN3mvpT1WwDu/JitirfJwN2a+azlfq/9xiK5UeA2jcLWrtE6cpFQ25BixH64iRuT80QQV6YUfFZaY+I2cLtNzb5J+Nhun2x6d3kmm2ezabzmxzXPuyWATZvyxvpd2hHaj7cXIbFsbToEoCXISxCYxBM7URECCsHbTGyn2ZZVVSKv8vuaSsTWHXznf3kunV4emH1rt0T1bd7ZsanAtQrVtiqWK59KjdsGZh9soGSB3jZ4u92q+cG+fyrw+MFOxYMBuPZ7D2bHzGJT+3jax/+dX4L/uG+0gd7tStw0X5N7jzm+/O28vgRo47pE3/UxrQp5batybU7ucthHWedbAVzX13WThWuGEwbEtWpcqulorcxpfcACaVWy0GS4msVEOY0yl9bJBFkJ4lI9a8FcnrUZ258yZiDOXGmb8j0Cuxze+H2dV4Wi4lf5Xa3LWBH0o5rTLm0QUTJ0rRLY60toHvc3v9ZUtQa0B82peJSMGlmmq47ujGo3nzrdPefU0WiAutNxnK6PX/zzdyHqdvAnP/VGvb56Uq/ff7+ztnYCWaaRbpyQSecCbUmjvihLR8PeXPlz3+oJnChr9GWiBZy9skPsQWmtsZhnqBZGotRlp2WflyWqZUWpYaxt2AifgItRXeKeRo07hjPfJv9tpn0G8BygxrixvrGKV/5EArk9z0UQ+KDFEid53X4Ps94Ay76LmR9iUBWYlWRCVlhLEjhxjHQyRZxQZazhN0peez4JxNJKmUDxdjCXf++k9bbDzF1DniJo2/UiIY8wG3enG5jsVALcQRc7UM9Ba4KmBG65r+0K2VM9cbRbXqVtblNE8wIfncEAF40WUHT76C4M4ZN9lhfI0gw6SZDMZqiZZ1yT0GLA4j0EjYZDeAQ8qmquxj1UbNouE8QlYDtXeLWsmNsq3LwsQGCZNrlDWmz3BqKy3aCCkTZHWepkeTxX4BKo5SSfAK39d/u3nu7907VAWZlJRixBU15/jwN8uqNxsJgnAhhYC2VynwS8pPIRJfyI6gYqHTrg76DJS5LMKCFFVZQCDHPbQtThZLI016s3Wqo5YWI+LAHckkQEKp1aBSaqmxMoTKVIYohEBGR9BZU3Sdy87pkOxF4Zbk+J8tbtwWOuIRno8rkBfucq3KpEFIR6scpVynyVqlCjboj7K6X9NFG00Y1cH+twyHpHVqQoOgOt0pmSiUcTQTVkjnLUrztVqRLHQY+vnq8NmOuhUxby9/yVymNonBOGJIngXBWCLeNhWkopF0fqQl7vr0rJwb2XTGOt8a+TNVzwvEvwMz/74/DOPhM4dAD33HcSMZG0+fJQoYLNb7z7H/8N3/jstdqdpYgkI7hQSQSkBJhcWmmR2WYY+DzO57/iOfiJ//L9wI4Rfvu3r8H7/+mjiE+u4fnffyl+4XWvQtAZ4k1vfTduvG+G/+tFT8PulZGwPD/0kX/Bxz97Ld75ltfg+QSAGwD3xDf2S642VcALToC4F2F9YwPumX287S2vwlmPuwxY38Cb3vZ+XPOBT6En0I3CeY84A3v37pUsWE6IojCCF5h87aIssNLTePGznojeueeYidSRg/j0l2/Hn/ztNVCTKXbu8rGoFuCPMvSwjLq3gdlahHsmOUoUOL4WSx64cmeYzFw855lPxU+/8tlw963gx1/1K7j2G7dJPu6v/9yP4gUveYYocH/sF34b1954CyIE2HvOhXjjTzwf37jhG7j6ms8BR2fYEXYxWBpix84FjIYdRGFoIgrunyJZj3G0mOF4XeBomeNoluCKKy7Fo89bwi2fuBG9dWBnv486TtCLOlKUdpIMvShipjNS5pXlBXbBw7gucTCeIi4LdKMOYrbfVEmKmpBFGAVCJuynCdysFbWm0jftdFTVFOprEjDyAmXllJ6qnZQGxo6GFwVAnqHIS8QsmQXAjPZ7PuWXBWZFhlmV4IJzlvGUxz0G37zpTtx242F0FCeECgGLoMqTbJ+CMTHMJIKPwA1KT+u6UHT5lUhbpevY1coX0JY5rVKeV7piQTLqRa6qUlfTe5nOTq7DICdd5Cm1vMipdm0Uv0nNSAajbGZRR1G17LgomJPdslimjbFYU3OMkmeyHRZSqorRoZuDec8PtScZdrzXNsHe+dhUwFZPgFwBVV0PQ+tqIMpbtnGu7lSFKgga1+Y9vlIBT/IT8+czx9WdMpdRSeZ62gK9FsylTTKPs64r5ZVi3a7F/onFdQK6zNAl2CyaWmN3F1du5VB0S9Vt7ZTkq7pKO1ToZiXKOK2YeVdXWjltEFd86hutqYz1K2OfzKJPJoCtAWNP1b9YQLfUunaUcmqta6u+JVjR67ImohUJNLO8qE5ME+R15fqOI9JOpTPXmIWTyb+pwCVY6zbgrVUCEsy1AO98YtOAvhZo3WqRzNLY3OBoDgBbINjaM1v1rwV0WbC3E8RTAbkPUOGCWb/Mcd46KWzHVlDVKobndS4KdB6vBXJJJhC7eHEkqVVV1fQbYNA68qryCNzy+sxITlMFuo7WVM9IccuNFK0wLYjbEXdjo84LjP0pytqpSGIZ7lt2SdiaHFmrTo4nejWn04Vb02aZFtJFXbo+wSCXFs+MtfDcWLxArAH1vMwnu6DFMo0YK9aJfK/iVUxF3M2aTSk5jgXvWnqBNuqttn31wtBRj96XqIeNSgx27IZ70cOY74Bv3nIfPvLVNRw7tg7V2QmEOyT3VjH7ttNHvXgmkMVw8jH0ylnwLzwXg/QYnnvkX/D4y8/DNfuegy+km5ZhZ+3q47uTf8UTvvI3+KL/OLxXfRfiezbgrB2Ek61DD/cYksfGIeiTRwyAK05Daxj5CZ58+Rl40uMuweKOM/HICy/E5K6bceC6L+DrxzU++y2NI8dOIJvQklCCXPjEgcasoUj9aLNtHh0jTea54el157bGRgHqNXEOZqVNVau90zddPOZA4xx8/PbwxdxOucnYparV2h+T+hp7vrFJbv49z6Zt7JMJ+BC0Ffa5tU2uMgPcNuuIIpdFzgcsm4Cs0aqZ553r8reIfS5dX5r9J1L0Nrm5Fsg1Cl0D4FJxOxwOMeh30et2JEOO8xkSFJM0QZzkmE4TIchOZ42CpHVMBpw2tvByLDJXILm5KcrMVbSnG1Fvfd/m7NqibpuuIVdT1L0NQNZcs4dmpdwG+BulyHbr5G3KWQnFZkakyBVaBeNva7PcFDXb620DcudKXCjfZuAKoMr5nahli7r0Q3806Ohhv4PBsK/O2rNYv+NXX+XwnL/5N/9e33zXITXeGGM6menxeIyUCNWc4t8CLsRi22YZ89eQIECSQvNvS2IUW1JfNuF7Hl089CyNPbmmdO3JZ8qpkxqzA2ppMVSPeuKVopI6fuSAqPOo6CChj+1lmueIkxQenXwCeuMwp11ii3VdsndwHS/ooEgzHc/Gda0dh5EEWZLoqBuofWedWyfjMdbXT6oo9HRZ5mQcclbs+I7SQRDQ7pTFCV1Xha6CZadyu3Cn+3Hy6H04y/f0lX6oacV+pCzEeINzfxJY2cDXdCTRMt7RzK1lxrZJQG8W1nsM+UyzSOz5Pl1I6GSkGfWTMZ6hqLREKmkoZsMacJz1dAFvBa4jCdBxalEqC0BIEFfUpSTM1qDnQuDIuQFjG9ImQ5dHwR7H5OQyM5fEWtMr8kjZ4du/m6ZwW49p7gS7DRIa26CuVa+2gVOreKVi1/ZTp3pq+VkbFjudLbJdj59bhS23zTuPAC2BbPu+BZnN50aBS1C5DTxb5THPB5dTIU7t97gfMaaUx4I0DwPSJsy9ZbsbBKiCQEBNAtEkUM+KXB4Nngtm1bJWxH7WeGyQAkDlrjIAIsEI5YsKV5S3TBfyCMR78nlGviSBxca+llvguIvjDQLJQe1A06mH9C6fFs/sx1x4ToWu28FZwy6OOCG+wi2GCt3lc7A2c+BPvgVUDrSboi5Y5+JUI4WqBZqH6tAWNJT61cqZS5hNJzh09+3oRAP47GLKFFHkY2lxGWVBwDcTcidzbknoZR2L4/kkniDwXFqJGwVyM+7gDKE/2oHh0jLuuPE63Hr916H93UC0AscfQBPoCxZkW6J0ZtvJugiFD3Nw0Q4LCbg2QO42nTgpF5z7EWT2KU6mKpUKYU0FfwxmXNJ9r+b5k3zcBkid37St3FyxSjbtm1get9Zt7lNprYXcJkpdE6FnwqAa2iX7UHnfyGk2n4LWuIIxKaKaLVHLnG3rIk4TDZgqatmmam7soJtc2yYX2ObYG9CXjQzDZwzdRGorbKvb51MAZM981gDAVOxa6oQQeI2zpt436OXPPicInldV6tHumZpzKvlh5JgyYorPClwJTuFrFnaBc69Q4W2f0nwv6Owwyt3bP62r865QJ/Z/Xn/2zDPk8TuRZPrt191Srs+m/FEmv3L7dSdcw6zP5tk0NrOJ1GgpdIi6PSFWS4usqOb3RUmZprlYAotbRkuBa8+yEG0YX9JlnusUedAXwlCnLjQN+juo9ExSz4EeSj1VoXKjCHUag8DtpCwdmdOEHSCdyTxHzpnjoB949Uaa8waR86t8D97KImoSyiMX9SQT5a3TC1An5RbQ1gK78koC0/1rcwCXlJp6FsLtbbtfSMZNhsAOHoMLJ+3qujMTMFRIpvEYVdKD291UWTKiqkMAnDVp3xU1MgU2PAdpViLJK0xIE3oAYaLpu2h/3B3Bj9el/eC5ZyauVZNa8FWeAMl5bVTUjTCCqtm5uplkp3S8xfbYqmnpnkWbZLEybnJxBbBNxpsWx+332/my88fNgafYp+dg5JVDxTBjnToDYLYhjiRFUaJKJ+ImM7dHZi2Vyu0thD8tUTBUwBqSBhWoVOF25gAu2+aadtNxG2i3dsmtfNxtmbnt/Fze423Ak0Ct5Co3+dnynLdihra0Hk37QFeCLU4CMtk3ylsuor5l7F+7PRTlbVtt24x0mhHPFlWtAK/cnnm1GbpzUHZ7o9YCm3n8ljQiDgYkqvC4mu3YDF7JDa5ozd+Zg7jfDng91Vhks+XdWp043bpWfSu9OTNwbc6rtU+2KtnTbeChKHDtIMRmW54KIH4wq2bu+9t9vv34LDgrTcVpmKx2UmaPrz0l2v49rvNQ7Zsf7ML8R39mf7vNu+17Hu7PU1EvWpW1NP6Oh0RX6ChXBuVU4BLY7YpdFjCUfC1gWpZig0IFbiiKW9oNOVuAWwvkWhUur7fNnw3rXABe5uVSNcttdjkuaRS3Yn3cgLjsnid5TEaXgLiceDn+UNfFRMBb7psdEnNwCxUgr3PJuI10LiAsO0tul8o7gke8flaNa68D90fQWPjVZMkUEyXWysyP7Czwd9MKUD7L0lg6u8Wdu2s3cB1vtEBbIoy6HTJVEcUTtZZX9cm1k844yZCtrVLJJAWBTpViMegIADTq0SZXCUhL5i4tlG2mLW2Ueb4I8jIft+z3MW6tNwg6AlawYT8/CpEmMSa9rmTqclu0B25bm9tnhyAu7ZV3eQFi5WKjSBB5kYCk0khxwM8MzCgS5S0VbnXYEesh1e1BeZ4Aav0yw4E4R1TkOJ4kCPJCVF6zWmNRl1hXLhYFYDYWydYG2QKzBPX5HtsC2iOLZa4byiuBPC4EfZl5y8lJG7g1GpEHLtYieXv+7fY1CZRScW6XqN/HruWd2DnooNPtyG+fOj6iIsOhyRijNMOBkyexlOa4ZzrBGbSdEqtBA4S3S2P2Pebs7vM8YdRykLTY62M9nmGhY+5HTqCMXtAsJ0SFq3Asj1F0RlpR1UVWPO992r0wU1osgIyllSlcGNvMrTrzzV/bXmfeIWzRpG9dl88GJ6W0Yc0FyDXZjbnjCiDvhX2Aam1arbuB3KtkfbvdIS0PmYcpAC6VdWkaixKUyluCt3zl9zpiYeFI3u3Swg7tlSXRADVJZ6IaJ4BfU+VCJiYHwmQ4Njm4BHYJ3tI22eZm806IFO0qoVkWpoKW2bhw+2KhzKKe/Q4BX2O5DEQVc5qZ25ZjyQ/kmAmU8NxO80TOQVoVYtfEe9Rm4FpngLo71HlJ4CSF2xnwodEq3nD6ng9fObBWyj7PUbNde6173Qi9NMFK2MFFvlHgLilXtFaHdSG2u2RLz+oC91LNWxZ4T3wCv/9Hb8Cjv/cpQJXhzb/8e/iLf/gM1jcMi9I8EWbuJQPUFnON98HiwgBR4GFtfSr5sKbkrrDbj7AjGug+GcEa6niZ4rn/6fm44JKzBeyySxgGoJ1PP/Rw6SVnSW7L9bfdh42pybZ46mPPwsrunaI+qOMNXP3xb+AZT30shheegQ+/95P449/7O1x75934g998A57/0qfPAdz7vnI79nT66LuuWLa5vi+Zv69+/Q/h5T/0dCZQ4U2/dQ3e/8FPyQSOaZh9QZUdmYAPOn0MFkYY7erijW/+LezYswd/9I6342Fnj/Ds73s89CCCimP86v/zHnzsXz6FHZ7C8g6qnQcY+X1RsA5370XmHsTGtIMMIX7uJ1+A3TtX8LGPfwJfv/0w4kLhqZc/HM98+hOAlQVc81f/jGtvukt+94ufcQUec8WjKN3F37z/07jt7kPy/oue/iRc/uTLoCPgC+//CH73nR/E9OAUC1Q+uD52nbMTw+U+qrLGHcdPYLVIccUTzsFVVz4ZF51/PpbP3g30IuDIKn769b+F5Mb7sC+MMAiYN1JgWmnsWVpEPyvESjlwHQxGI8ziWCb/XNj+r/KZSBLpq5kVy2zcmhNBAj9wWTjU46IwNmudrsrzQum8gNOJMC0UvJxc/EpUuNrz9GSWKbfIdK4d5UW+PrB+FFmYqQsf+TD8wNMehcdechYuvXgv3D27AD/CB/7mn/FHf/xhnDg40d0oEo+1HnPXAg9JCnFzyAsttkjMzKadX5rXQF6WldY03q2Za1syDZZ9QV2XlTZJOlaVG7iO45rQNeWx8KkIUbpSkmqchkX453Y7kiFc55vsze19A4kpJIpQ1TV/FQ4l8xNtLKl5MOh0INnSBHFFxWtAMqPiLZSTzZSAqr5xPZCsPtcTuQwJHRbIbatvaacuts8EeesaLMJGZS6OIYw2IJRMMFcAPtopVyVtEKWIS8cFz/e167qaKl7uz/NIlAP4Nw1yOcEUM7tuV+4Hqqy5cKW4yctlZbuA8mi4Jr+TdVjUTlpnpMOLgaKAt4qASKod5SpaSbIzIvBuBXTbzy2BXBvNIWoJ13FpqZzrqo4cnzm57E9pyKuntJyua8dTTqV1xQQvKUw7OneohrK2x21bZauktUpdq861gC4tkkUrNAdfjcVyG6w9HZhLxW57+8ZumX3Gpu2qAYa3qnvbAK2cy235ugLSnuI9uy5fnaiHfqdTuZ6rSKZgYbNg5HNZ1Mgrl1bHcckxug2moHOOKdG4bmeuZwyMhlL6hsjhvUTCiyZxUd4e7NmB/q5lLNQpqlmCA0fjanWcIq1T1/wO5iumImEu4NWcpNoxRlrxOCqxUeXxlNb2mbvzQ2EMBKpWgevVHPPy2hbK0yz6oCoUVUB1WRHEb3RPxkbt4fsc9aR9tdqxMoR7xggn/SGcROGWu47hIzccx0bagers3rzVWKjsLaPedXFTRHOhHvMYXLZjgpcc/mfsXHDxjce/HJ+uzxeYMPCo7mEhyDhwPO/4Z3DGDX+PT+2+Ep9evxyzW+6Bm52UTDK9fhRqne27NnbKPL/lGnruDI962B7JwF1cXMagjjGKD6FYPYGbD9b45D0F7j48xdpshlAbd7qU54IaS81/U9/NvtuAulxE/cQ+vCmK8qRvKm6bjlmsIbcqd0+7zhZV7/Ync7Ojt3m5c0WlWLBaVavJqJ0Dt/OWwxZNzLiKo/VEsgWJe9EtwKhWTb6tmV1v2iCb29PaSLfVruZEmKLtPIdXcmcboK757Vxt/r0mD7DT6WLIaIbRAob9Lh5x3i782ptfjeOrG3jdz78N42kslta0tp5OYzhF1RBnDIEm8SPjJERgxO+KCsTaLLetkpsHahv001ITnAJ4tNbK279rQFyhxxglU2uRe8GCNs37ouoVBK/pl7ZYKBvr5C22etyGy4xpY3ec6Fp28tCB3O05ufZvs12zNNd3Swauu2lrTJKg72MxcqrFYU97/b7X6/h40XOehF7k63+8+nPVibjwJrMUeZxV8fpqfTKvBQy2BXsLhttMXINPcEruUFkrNC9Zn72RFyqxb2YhXxTflbEDlYxv5vGWOk1nHjjKKGYKyUEsj4DLnvQ09PpDHDm4HxsbJ4UITtemvKqRFw3BwPHhhR2xpZfcQokw4JzB1cr11Gw60/FkJlkAnqvogqRGg57eceb5zsbq/ZjOJoiiSOu6UlmW0BVZ0Rmhritm06q6KoWE1R0uoO+4+thdt+q1snDOiXp4oqp0UhZYrZg47rGTpFpeG5oae7ESTKQW2ry0E2JJKX2zIUg0sYbSxjCzogEkSFBGramd5tkSW2SjAdfUSXE0UYFgHvsAgq2mP2kslqUn41jSUmPEMtc44RrgeNvcnfQLVpQYZsRtSkgX7XuFqGXAUB4B20W2kXxtv9dt1fR4KEYRrNF+3z5GbTXu5p26qf0h2Mr5OpWwBIK3K3BtXZDbIWi8TtJRaw7P91kXaH+vDfba4+D5af8e+7tENdwQ2Em2ZAyNfZ3KKMW0s0Zm0Dz78p0mn9L1QDcVP4rg0n3CYdq0uLHI3CpNcszyXIjwHNGWLsFcRww4WdOhZNYkLFNVbq5LyrGBZN8KCiZRqMzPTZqICl5ZXn0avhSOVgHTPXh8BIg9Eo6UoPQk+nW9UO8ZBGo96OJrmhFHGXYs70GwewdOHNmPZJJJc5+XExRZBi/qoMhIH+vAH3RQqFSIozuXdwoQu//WGyR/muOuIsvFLnlpcYDQA7Ok0Qloi8kcWPqCUWyQIi8YDwdxhiIgxLaT/f9g0Ed/YScGowXcfsPXcdv116EOdwNeXyz5lT8A/B4cgriNA8AWte28L9zWt8pzRaLFJhDboaMdSccBJLKLxDwuJaNNskLmb0mSIWk5Q2zZaluVxvGOEEwakLQFYIl9slLFmMJutlECfBDkD+ouikIyZKUDoGsXrZadYlzr1rrtp4RtLAFpY6vcphkIeCvnpbnbBSy2yuGmFsH5VGGBPFu/ozV90Niotn6hBW5Mx24AXQvstkBc249aIIYAsud39b6Ol3/v+WHw8KBWZ5+coQ5cJLu66B2coutGOFev6HvUCcXXW9VhFVQuLgj26rurY+qS8GKtLvwupW79hI6DAF885wKhrLAueXha6D++4bZqfbwaWPXg5lE3cvUmjkRA3LkSVwsgSNUoATnPo2sQyRMhqjwWELdI47lt8nyb9jrTxKEznBM27OdGzgAMUOgJfEXglq8SVwuFhciv1/NSatUj363XklxoG1aZK3PVrgHPiziG0+mgTmI4BJkHkbQdAsjKPWLcTajOdbp0zcvmAKUAuwR5Wc+lqlcAzgmqsAt/enwTVBRwlMfsokq6cHux/K75PWiti7e4N262sFSsi6iI9YvOAE6yIfmvBbPb80LcMbaqlwlCppv7743Q17mezsRE3tgpc/+N5bGIw6gwJRm6qVPSFti6283zb+1xth/K7aCszaQVN7f2OIx5t+1sXrsR45TD54pgsD85LOpbjxYJ4aCp1xn3Wm6O44yiquEU0yZflsSBxhq5lW8t4zEqcOdLsx7JO1TgNjbRW8Hb9g9rgFwnFItiUZYTd2gycOXfVpU7f74bMgZrkU32LZ8XIXNsXxq1LYHlreAt7dVNHcs+35ZIZqySNxdjlWzaHmlPuIg183e62HlQ0z61VLgWNHbY1gpwmzfHZdY1AK6e591Sgcv58YMpZh/K0Vnw176eTs3bSVeRRMvmtiaAu8FCVqPOlIFRY6V8up3KtKO1/qnWs8CnBYMtGPvttr31djodh/XUR2YB3O32yQ+4j1rAbFu9uv17p1LrtgHfh3JR/k+uM2pl+fI4mHfL32QBXl4TZuISxN0VREirqrH2NcP+BZ9lh80JP5W1BErZqmTMb5grcFPJvjVDdi2gaiD5uE3bOc9OMkJzgsDMyO06m4ZRBHB5X3UJ5jYKXFq3EKil4pYqW5u9O5EJytaFNqSu35fKbiQctBrdoCs5lnYA0laD8vszrXRS5iqrMvSUxtDvYhD2MQr8mmBdmswk443LcGGhphUmwVv6z0T9fr1Q5g6zb6okxWqBmsrNtRPHHU42O1Um4C33edyP6lFBAwwtIK0FcdfIjuI1iHoIlCMMcmnEpSGrMZvEMkHiwJQd1kK/I8DuhVGEe7McfifELE6wGk+lgL8Y9YSJyXXbALFsD8B6S4HbEQA1hxf6MgmQbNMogh+GxjaSSlAOSsqS9XUUcQJmFDFP6sgsxhI7HMl6MWxdsuV59a36NvICpGUOvhLc44SXwDGVttL4NkAv37P5t3u9CHuiHnYYI0M5DwREObiwqmj+u72cCljl53yfW9hwfZxIjUUuJ/6d4QB7Vnai7oRYWlzCVa9+Fc656kp89k2/irVbbkcxmWC2MUY9neKujQ2jvAVwsCxESdrYVckhEETm58xMpXqU5XKCt2TGbiQz9MMI0yzFrNeTXN2Iiqu6xvHpRIA6q8K1v4e2zMy48f3IqMZYNKhyFI1i1loTC6uyAWdZ7OEZISBLIDJjrmJjfRXQ2qZRwrYBXmufTLYXQVpO6GifTFUmwVwB9/kcuQFmvFYckIZ9k4VCVURjsZwpF12ybXm+G+WtBXGp7iUhgl0dJ8hLfohotFyLXet0wzlWFBjnqVGhNEzLIQcBQjBgDi0L5kapst1KmSCuzcZlS2DVtiwfNFPKRr0kfGOxOe7QAs1xsaK0sKKnfkd3qlz5DYjb8QJz3bJYLMOZgcu4DqvIJdFA9RY17U7TLEbkh0iDrqjmYi+YZ+FOvVCHZa7Ejrq5sFTP7+71BcBlq0hVKYHLvlI4UVWimDxERWBd4cPTE3jM/zvcsgAAIABJREFUC6/Cz73+pfD3rQDHTuKX3vpufPSz16FMDBiV0B7bMdvhcyV2zc2wJoOWrNbLH3kB3vKOv8Z1196Gbm4KJh6Zu66rB8JxBjOBtTpzr9p79gK6YWN7pWs896on4tnf/Qjcce9JfOpLN+Ceg8dEbV+LZdx2PQlzgQP88k+9DDsecT7e8+5/xF/92Qdx090H8Ie/9bNbANzbv3gL9vqhgNe0W1tTGs97wffgl17/UnRGAf77267Bh67+JGbjdbzmNS/HVVc8Ch/99Ofx/k99HUHhYGlxESuDIXqLI7z1z/5cnu8vfOojeOJFCxgyJzjP8MG//wTe8e6/BmYJdg2GcPsZuk4P3cUKnR7zfwF/soDVdAM62otffN3Lsfuyi7H/qzfjulsOIE4LPPqSs/DIyy8Ahn186aNfxh33HJVr+awnX4CdDzsfyBJ8/rM34u6DprDP93fx/SDCrf92PX7t7X+Be79xD0aVi5VeF/2lIXbtXMB9swkueNTZ+E+vfC727Nkp4LrX6wLDLtGXOYC7cf1+7PQjsbRkBtWAZKilPhYrhX5SoDscoEhTYWbyvmROLlUUJDTweRo7CrT6zvk80z4Nni60o2PmSzftZ9HpqoodCwf1M04opRKCPKslL7WsVU1oVF5R01JP3zw+5LztN17pvOh534uq0MKIDVgBZZ8ICID7u3/4AZy4b6P2nECNel1FsDYvaEkIjFiYyWoBbgnghsz5qWoBVtKcdn8upllWlUWtFvodqlmEccu2zoK5tPVtK3RLMY2vmAPq1GIGrmpf0USDYVxbam6blXYxADUTX7sIw5r/o3U8lYrcEmP0GkYowd7Qc6mMFDUuzxvzd9lO0xaRk+WiKMQuedgob63a1lojWyCXRBlrsdzzfRMLQNDLoQNFCSdPaWs8V+ladS5B4Fll+jEBjotcVSWraGwFjbet/EgpOoGKG7GB5vq0yLdxFXktw6Qti5kOK5UwaY/WTPB0bqymlWK2uKHBK99x3EHX105VVUleEROkgleVhne1ZWmDuBxzlpowq2T4ac9xJRNXxgHQiIuinBH41hnhSMIbUsYs9KZ9chsANRbKm5bKbbvkU+XnGrC2ZcHM3KXmNLQhGPlBbavmRvVLK2Xuw4K5mzbLxkLWgrlbAdqtAC8/k7HJvCBqQF773qDjIeoRwA3BvMKCBBkW2atMZ0muEjqfUBHmRvAYLVxlJF6K9jZyanjCejZ3gCv2UswiIghmCqgEbx0EpVJajRa67p6VPgaRg3Fa4+jxiYw3OTYoqhJBkwOZl5kU2OlyYYlDsREPyt+zsuA4UFAlwgcOg7AJHAUu8X1HrMqZdVtWDln0ea10WpUO8kzG1plkuddYXvDw3EsC9cQ9LuJuB0dHZ6BYXEYfJ/Dxz9yKj331JFR3t1Hf2iIJVbhd2rM5QLePerQPg4efjddefjOe49+Kj/VfiK8sPgXfOjQWK8WH7xviwLEpbjk4xt6VLi44Y4Rnxh/B49e+hL+4+WL8vzcuIFs7BofALR+gZN1YKLeKTEG9hnOWEzz76U/ABRecj3RyAiuzE1je2MDG+hgfunUNH7gzQ5mSPNDAUALcGhCXpKdczM1LmL8bIJd2pw2wyz5chkWizqUbyibAZwggraaMQClBG1Hxbuat2l7aqku3Wjabx18sHQm6NrA/FW4Et7fbL5sru9WSeevM3BzP9nXaAPActG2yM0+BdZoAiwakbGcFixKXFq2S1bsJJBpFLrAYelgYDtEbDjDqerjiaU/Ea3/8RfLZK37sVzCezDCJc4zXmU88BllBsp2mACRxPJIRaayit3YbciXkHPM/O6ozJSTTRpl7f/PvJhXSwDA2L7KVmStqUGsB3czJ2kDuqdS48p6udOIJjNbcWtLysJJl7MqN1z/1VpwMb/kdIZg3YnNrm/vn2+Xd2ozcbdsyMDBhPyrTCgGJfcerY/J/rFqKn0tkk4N+10O/F6HX66MbuaJK4vHmLMZmJWazBNM4FYW0McflrUyTX0cccIxajDitUcYSTAl0Ldm4sYRq6Cpw3Sp2Q75t1m7nljXXRiuH4qzaK2ZU7SmnnCKeHnKWBhpXPuO52LHnTBy482asra1SESx5t35ocjgJMhH8CYJI1IISEchjrF1dOr4jpOz1dWRpwTw77ahSJdMZeqNlvWPXip5urKmqyLXnh6ScCVImemKhKinJsC3pRVuVeriyR3X8Dg7f9BWcSGf60rCvn+ppZ39R6MMcnkmLKfkhFuYTQhVJB6TBScMqakFXWL+eLgVXExK1ZKVqUd1yZNU1GbaaY0jLT+YV4Fw2rysBdzuN1wbHKQSPeQea2YKxWLZqHL4noG6tId9p1I7tQQHbGM7NSdS2r/wOLYC5/ahldWkEB1vfs9tii0jQkbPdU72SctVeh9UqdlvmDpPcZvk3F/v3duCYsy0eG8FWHvepvtv+bdu3u3081P6b59HWLrJ66/ng+x0Sn+iixnm5UdCbu7hpT4J+H0Gni5D2wGEgSjreVVVeQtTVcSquA1lVIiThkNvTLlIy5sQ8RUYzxhqfAG8FlBQaoZb9cm6ZsZnySTxy4Ykal2MJ9jdUs7u8sWT+wO0I6RyVuKiRaHtB5KOIuvgEQpy3d4THXnYZbl3XOHLvTUg2CJxoJOlYjnXeb4klMNW+DurcQTSKJEvpyN13wCtn8KOBCBbCAAg9B6OFETj0UGUqm2jCPI0ooyrR63XhMV+XTgzxGK7nYXllF1Z278VoZQ++9C8fwjev/RqC3l4BboW4RtWaALgm1/WBs10DcD1APSb96FYFLadXvU4Ikri73QidKEDgm76c1slJkoJtBNu+OK/FKne+2OeKKLcobwne0ra5ATR4DVq2xOb2aADQ1rxm6z1IpgTtQKlypUuBnQZYjMuHqmmSbrIyxFaZYKy06WYRG2N+n+enyZ+XHkfXSo6tzJpMeGYiM5KLCmYycK0a0ABJW36ngDf2tzef2d9Sio+guV/nOcDuXMlLGtSK0vk59Xq4yPtFFg3X99BdXkC8umFe18boLg0Rr20IcZEiG3422rUoO478rr54x6N1XMTO14/chC/c3y0EvBUQuw1GN0C0XBOjrKUtrFHiGqW7zbQ1FjxaeWKxSkKkyQ6V8yheDOzUTGb8XAVqfwHH3x36JhoYh4AtVbcDVeoNmulL48r4P6+e1bWza6GP2nWwwUi3NMPxkxMBlRktQvtk1k+XQq9G6DvHN2I4UQd1lgqRceB79Vi7jgFkC1H9Vr0FsVnmOgLccf20UV5a9S7BWwKcFtgj4EciCVWpyXgTUN3eENrxdKPyNJeMXRaVnKaWIABn0BUgnM+M47mogj7qyUmwLlAwTomALYHJ+ZjQONnwDup2uwLGx0libqg2EYItFq+pVXgXxBhOnxW79bsQde9cdWvnIgRjt6tvJZc2EULo5j1P4C9F2d9lzpEoxUhinwqB0e3tENKJtKtsx0rma8cm67XivZjOHZUM8Lz5DBtb5a3XyCp07X03J/m1r0lrTC1vJ6tAd7l17HignTLzduW8kqzB6xaJ2IT3mbntc3P8DaloE9huxu92//x+bqJtmgtvSGJCQDFjjPn7zb9E6U4g9wHA7QPKGvP2YPstaBXChpzR7KPJDm6rdcUvpXHJMe8bggavIZftCtzt+/n3/G2B2+1q3i3K23YG7lqZzbOqbKbqdgXrJjdiUxl7Onvl9mncvs53oqp9KErf9gni+jzOBwNwLfi8HQDc/h1pcLewQ8x2T/X+v+ci/Ud9hyCufcanMhFum1aZszBgXgxzfxulbqexWN4dMPNWeJKmTaUFjufpqpgpql99TRVsKK8EW7lGVudiyULg3i5h87nf5OT2ZJxhwNaeMXOYKwz5HavAzepaOj+Cw2Fj3cz9kiHFkpkoSJsfF5A1ohz4dSrKXF/TRFCLepd5t1yv53eRFKkUu2mrnJSFSqVzNZqDoaMwDHqi5B35Xl1kCSdU8tBGVYpo5xm1dpXTGYxqXRfOMoEgN6yj2dgpWVCfzbBKO9m6xkJoOh+CqTeVJfpwsNelG+lAWI1r4ylOJjNRNqZ+DztpY0y//X7XKHUnMUZVgQ3azzb5uMtljg2HtskViuFgrsAl6MQJAfc5GhAgpv3yVhCXalyrwE2anNyOF6HT6aHwNaJuV1S4l3/PVXj4k56Au269HR/74Ifhz2Y4kRcIZxPctTFFooG9vplk85zSCmhI5WXDBeb1I4jLa0SwNq8ILIZIRIVbg/tMSvMZFbpWoU9l7pICLgnCOUjKzmDU6WGaJeiHHQSehxMswLQUtVaJy+OxCllOgO4l8Ky1qNiYf2sB3O5oiAuWluAuLmGp38Pz3/vncpve+KGP4va/fA80gdvVVSzEtIpOZJJlwVve0Q/FtpnbW+kPsZ4YFe5x38Oy1tixtIzlcYJDRYJD0w1R4R4vUuSN+vZ+dkx1IcBp7XdQ5VOZfARusCVXlmCtzZj1iwSx5qRLgQDoVDJvqDbNBIDkBM1+36pj+d2crCLN8VxHAGKEPQEvCMr2yLplgaLK0GmpbwW4pT1Hc7xU2I4bi2VaEFuAmdsWMITnnwMbL0RY5Vhe2lX7tNpoAbhmv7T8KEWxS0AkLVIkBHBlwmranu1q3LBR4tqMXL4S1O2qQgyYO36EcVlqV4tJ8xYVrluXoKqdYDeVuZJT3Fg5s+3h9RD7yiYT17ZjwyDCjN8h6SXsiFUygYaJF+pumYt9MhV044r26EBIfAyABXDP8ztY1xV2sLjVKHAHmk4FldiO3ZHG+LdBgbf/7mtwzuWXYWP/MYz2rDDgBAevvwc33HVMCl4PtjAL9ilPvlTUo/rQcfzUL74TX/zcNxHlNXrCEvV0N+gIoM3zktS5qP+KulBUTd9fpnjn234Gz3r+VZK9e+K2/fi1d38EH//wp1GWifSBeZzKwIzfL10HT33q5XjnW149B3B/7w/+AXcdOII/++03bgFwb/38Deh3Oxi4AY6nKc5+7KPwO2/6IZxz9hJ++bc/jH+8+pNwJxMs7lnAn7/jdbj4yifIgPybn/0G3vEnV+P+Q2vYsbQEr9uF1+vhkY++FM+/8nyc9aiLySDAbV+7AW9+27tx7+33YqnTQ2+xgq8j0I0mHFRYqJfh9HPUfobVe134i7vwpp/5Eey+7CL83Z9egz/8qw/g4MHj+LFXvgBv/PEfhHfmDsnA/cAnviyA+R/9z9fipT/8bLFQfsUbfgMf/9frUJUa7/6N1+NlL3820O/glT/yi/j8R7+MXVEfI9fXi0GohlGAMwZDlMtd7MdUbNvvO3gM191+r+zrza99GfwzdwiA+8rX/i9sXHsXLhgtwqHSshthuQIGRYWlhQUo2ugUtLzTCPo9bMQzrMYx1tNE2N1dyWmjpbCDKdsDUhSUqxMyOPtdxUoNny3teIrWyYquC3mBSVZTNQdP1zrWov5DVivt0blVo4hr7d6fbagLHkm18EB99fqbcejYIfzzn74Fz3rpM+WWJID7rnd/EONjM5QEm6kijgJ0FxZYtUOv38XGegyvKlFUGmlaYdANkBUVipKAmsawHyDPa3mv32XuS4UodOW9JCulb7RkFIK6LF/rKlEsHfnKKzfNYzfVoSWJqMaxT6aeVPP6rmIiqzUnVQJcEbTlD+G5bbULpjgPeCRZkKgTRNoXINdMtAjkDupK1a0c27ZajvbJVk3L962dsgVymVXO5ymtK/T9QPrypDRtENXU7INIrjP53EZFY+aezSg2mVDBymKwkF6Y3yuZQWVpnXRRUpnQfF7x+ksLtAmjVDVN6RzHV5UTqhpF5ZRFnTrdKHLqqE+vLR6WyrV23bIo8zRXQdd3y6rWbJOs4seofQykycMjiEvAkPh4Xlc11ZvMOR4GoQC4vMZJUVTrMSkCBkYvq9r1Venw4mpdstBtlHmN1fCp1LdtJa78u1HbblfTzlW4IhYpaccvloAEc3nUnuK4wbxngVx+RtD1gcDwZiauBW6tdTNvjTaYy7+5Dbt/O0ey2/XDAEFvhG6vi0HXQxCFJOMJ/k7wIIkTnJykqJMp8kzUgtp1XEmb81A6JfzKdUMGI1h5QDNqp+qWphEhqtqp3CqG59Rupz+Q55GFUN7D8STGbLqZdWbuDi2kLfaHiddD5ZgCWVWleloUyuU4RQNTWjk7bhV4buV4DgqXvbNyuy70uRefS12Pc+CO/VVVlrzWblYzfZkFS2tRm+OKM7V65oVdhbBAsTLC2U/+PnR3n48bb74H7/2nz+Ert6xDLT3c9NPJulgoU/kjAFl3CfVoLzoru/Dqxx3Eyx91Ap/qfA8+HT0F9x6d4tDxKS7Y3ccP7qNGDXj/4Ry3HhyDVspP7Wd4xuSDGCV34U9uuAgfuDlEtX4UiCeS+6m5Lypwm7lgPbkbOwYFXvaSZ+HZV12GbifAyTvvxMb112GUxziwkeJ9tyT42kGOWYxaUmiwzORrwAmSu4wa12bkOqI6TXmn22KpFA1aYCIBVPteC0w1E7Nm3VO8LyBqo4qdg7qOB9rUeT5zPY1CS567skJZFBIXcEp7utMWhk8/IrEqXwvublf9boKlrQpDA1yLGrg5BUaVS3Bu87TIe8pFFHYwGHTR7wbo9yP0OwGe9LiH48DB+3Hv4VUhns4mU0zG6xhPs7mi32zPqIUjiYGBjqniJCBu83BZKOEYvCZBEzpxPQHOAhq/EFDd9je/H5Bwic1tbT87Fqi26yX0Fp0rsE9zLq3ithl7h45XkqUU15XJuTVAzfw9QoMCNPD42tfNgrbbrZft32KTTHtHYz24RVEyt2c2KtymDZM1zX1oc3C3OgaxAMs5bDekqobKJNqI8vk3IG4cJzJnpQiN4/+AfJE6r2PSWHQl4OyMAxU6R+laaydg2rYp7FPPLsAPLfmIOFF1a4D9OUVLKfbXtesFelZUnlPlWpczpYpYV9VMOfF92LUjwrNf+DKcf/75+NpXv45DB/YzU0YyeUW5V2iTV8l7koOORl1sQDCPZDo9Wd+ga7oKfXEWcMos1bM0d4aLKxiNhphNx3L8nh8YAplmqij4/w5RWQIh7Nr9Tt/Zte8cXWSx+uaXPgk/y/STwg4u9Vx9Qvr5SsdwnERTQkcIiyCL1oEQ1y0VyxA97NhF9kVhBhxFAJZnL9O19uU9boNqV9PTllqbvwXck3wLYYkaYsKmstYUag0UKPtpVLebylszyjCwxtYnvZ2/QFL0sG0B9KAznO/8Q9YBmD7zneyD30lqYPT/43Hxl0j+roRHbC5So2wUjozXMOeTlDUzH3b8AMGgD7/Xg9frw2fEimvcXKhQy+OYinZk8QzZLBVAlHdXSUtlOEK65timFnyfdU6gUBUimc0yKkQh4ZiIN4PHeXAobS95IQR0zV1GIgVjb5Uqa0+XnqtGEvvgoMdM2qiHL+sMa36In/zRF2DHvrNx6+134/NfuRnZjFbpMeLxBOl0JnWd2ifFmFRR0+YM+32kBXDsvnvglbHEe1FZ7HsEmzUGww5GtEWmfwxh9rqUZ7URBAtJhDmkJJO5QSTkUNqxXvaE78LO5QH+6X1X4/p/+wxqf4fJu2W7SEIQgVwvMlmN8mrVXe2+mOeisToWILWcW3/KVWzG5T6VvwEwHPTR69HaP8Jv/o9Xy5PwC295NyZTxpAVGE8mSDOS28xYTL5PoHUOXjRtMY9Psmpp8cn5gc2i3eRO8v0tVqL2yZtbE5eNRbE95kZtS/BlrszdVOtuHsemrahR0ppzQwpLD0WxUVXGapgkf9pOsy1oHD3klWo2Uc2ZiAXbPstvnFuc2pxb03abi0k3qUR+q/nN5ngFvLHqXa7H2hGvWZP/KWwUURC6cIKOAcBKA7pITENJFbevB8XMvsm6sLNBBXOj8hNwhzXKBrjhvUYypJxfnk+7T7sPC9RR5ekoPfBUsZ6XAUE80x0p1K7Ud/XQU8W4QhAFgU4nq0Zy1IC7FDkQDJyrbBuiGHvyHgHbIndoo0wFrlgAOw4WoqAOOyG58bg/roRkDmuhrBxRuPfLvB7TXlnGUErUt14/RLmRiNUyHXIEkG2pgcveojl22pMHIWrm5vI1jU0OLJWtYsm7BqfKRYAxV8JuadQa4Q2P1zpAivrVqDwNgNuoYWlNTNyB7lVhIM881cz20SgomkqnYkVdOh04ZWyUt+mGzAu2gKbN6ETea86vgHD5VKyGNxdl7hOxJW6ep/Z3m3tCttPkyQqQS7vk7SrbNiDKW9juew4ik6BTwAn7QqIkmEwsg+1aSqOUnNmzVEs3ObQ87nTNgKQCmPI8BeZVgOcWiCs1ZKOeFdvjNnh8SgWuBZmb9QkCi8rWZFMb62S+N0VNYou814DEDXjL4/ToCEG1uWQC0/+riXpsnEryZALFbVpbYwue0yqZ22vGayR6yPE3r7QYl3allZ0rvy1s1NzzC9g873aCYG8Wjlqa+619O25aPOt5Pu/WrNzmtg8GLYDZgLdCXLNEGhEvTeC7A3l9KEsbiN1yTE3A0+lsmLvpKuJGecsM3CJaeugWyg8VeH2o60lDemp+k2lkm8+sYvfB1n0oJ82u07aabYOxp8q/3Q7yttW638k+/0+va8Fp/vYFLxSbZNomM4OTkLcFcO1x2lQiWiiHDTDKoXzkhbpHZqlwPc2szSQGaWUzZjP4yHQBvwXiEnzV5VQR7JXBhzGFgU8VWtAV6yqqZZOctncaVoHrNDbKpYDEuQCzLDQQJCb4ZK2drUqYVspFbcAjLgS0CBT3HKUGQc8oS+sa03yGaU31baGymgMOjY4bYdH3BMAlK6lvw+MmJ5jjZmyH2FDReqI3QiQ5EhojLxIl0lql6n4WO2tuUI/KlNodAWM5Mb2BNpVFihVonLuyA2c5Hu7OM2RFjbV0ipiZQVG3Xiz4PdalFJbLAuuOi+GwL43i+niKIS1rCYhByWdRvycWLLRHtCbBbVCb58DaK5PJOrFMkub8x0WC4WARVaAwHIygQg/f9YLn4axLLsbqkSP46F/+DY7GGWqyj+MEaRzjWFFiyXOxVlZY5iBZl9hQtBxU6FXkbm4+NQRlR8xqo71u02ATvOUdYIHc0wG428FbC+LyVVg925S4d+aZqGF5HAR1O7Qfpb1tk39risrAYDREOBzigsVFdAZ9hI96BC554hNwy1+9B+lshmo6Qzweo5rMUCXJXGXbVuEyj4j7smrcU6mALYA7iDpYD3wsMT9IxkEciNY4OZ2IBfGa8gyIy0mmgNu0BykRUYXb1EUILhCUtWSFdntCMLdXl6KUpbWlVczymaCCekBL4zITQILAKl9Nll4uNsdWhVs3hSHul+sR5LW2yVZxy+eEimoBf3kudYWY6l0vFDCU32FbI8ruJmNX1NVcVwE7LIAbT9SxLFdjPu+GWy/P4IjWR35H8jwtAMycNavE5e9uq3Hb4C1tla0St91X2G2zQEc7W94TYZEIENMPu8JO5qTT6Q3qOo0dnodxOkPPJzjtCJhNbq5Vsli7ZFrvsWCx/W+xZKY6t8jR9Yzq1wK4nKjuUz562sF+nWGoXZGt3VtlYn31mWwdL/jZH8IP/OBTcdPNd+ODn/0qfvoV34+Fi8/Bga/fhr+6+pM4dGzVMPRa07v2/fDIi/bhJ374OfDO2IN8/1H8t9+5Bp/56L/CH4/RDyLNgVZPnBlchIqOC1TnGabcajJWl191GX79l38Mo/PPxOpt+/Gzb3kXvviFG4Wo8dZf+jFhvL/36k/h3gNHEWYVsjzH4797O4D7Pnzr4FH86dt+bguA+80v3Iyh42JcF3jY4x+H33/LK7B3xxLe/if/iKs/+iWsbxim65te9wq84oefBSwNgfEq3veea/DX13wZaWIINmUUYHllhNe+6oV4zBWXguFC9914B97wlnfh1pvuxJJ20VkiCBehNwAGzhBur0DQq2jdB8Z3HlubIuqdhf/+uv+C3ZdehL/7s2vwl+/9IA4cPokfefFz8PM/+UJ4+5bxI6/4b/iXz14LJp79/v94A176w88yAO7r/xeuu+EmrE9y/M5bXrMFwP3CR7+MHa6PhaCDUaeDYRgiGPWxY/eCFFHWNsbor8a4fTLBlS/5Xrzhp164BcBd/eY9OL83gltUUlQjKJsrBwu0SuL1Gwxok4txPMMteYzrdYzjqLDiBDirdLA0GoLkeOQlDfD0jEGkZNU7LsJhT2U0q41pquijdl3a2IJgLrN30qwqnSJzvG7k5EVd1lnmUN9FIC0ta5yscpXXpROGDu46eRR/+wf/dQuA+7Z3XY2TRzcQqFDyevssvJSOAN2Lgy7oot4JXYS+hzirkaSGINUGa+Nc607gqCKvkFca/Q4LpJUAuCzS81nhZCHPKynKOFVVxmkpBp5sXQt6/pLfRaMHjdpXus60YhoRIRmHFhnkVaKeOR7cipUoArokionys0rI4BdWV+V0deS6iFSl6mwqxWH+59UlAs/fAuTy3iWRo+JkpjZ9Mq2QmX0bkmTDiTT/VgS5PN0rMsXIv9zxdESQl/b1YST7IyjGCXtRk9kbKqrfO4xhItkiCpRYIqdMV3vgQmUui9q0nuPYgW1rWRRz9/3S8ZAiKF3+Pq20g4oyZlaPTLtCZSRJVv0+ut0eJ7Zl4bJn5RyfJgrarUlWW+ekX5VMG8vpZdlM/cNe4FLJx+vFpSyZocvJXaA2iowZuHXP9xSzXLlPXnuuf3KWVnld1j4Kp6Y7Sq0UgVyKAtOatrwc95mCJi9OG2R9oGrW8lhP/UqglvvOaSHYALeFpk5pU4FrFbq+KgTUbSuALVDbBnX5W62i1rTPWwFee6Xmmbcso4sSycPyMNLdXk8Nhn1EvS7jHfQZ552tDu8/gjiOEU82NNJMra4niKfruucHKq6pGxRSWcWLS0Cc4OoDFbjG9YSLW8cyKafC1m+sUDmm5eAoT4rKlil5fztOTURWvjktS53QWNNS43mXAAAgAElEQVQY/go8X7Hfgl8nNe3CXZdAS2VuJsmt0q7nXvCwCwgD48DdB3Q8jZkr6bK7IbM8K0uJBX/YmR6efmGAUZjilttX8a0jCR77ou/Fi//v1+Leoxt422/+Lj73xRugu2dCdaiWaRSpVOD2lufq2//82BQ/88Rv4c76AnzYfxa+lPVkPvGwfUM81ivwSMcwqK+vA/zDARbmNM7ZM8C54yN4YfFJHL9v//+m7s3DLLvqcv937XnvM1VVD+l0JhJCJsJkCBhARCaRURD4MXNBiDIJTgyKoghXVBQEJOHeB7hXg6iAXAUcEISEwZAQQiYyp9Pd6bG6u+pMe957/Z73u/Y+dapSHZLn8Q/dz9N9qk6dYY9rr7U+3/d98cHvPQg/POSIClcf3dtM7NoG4tYldHoIgV7F61/9DLzxdc/FnpuvwRc//lms7l3GBQ8Z4NTeAN8+7OKvby0wGuaScTAPaqUPw8yrBuqymW5h7gxuarrZHP8eP7viN4Lb44Hc+SaCwDMMxDWD2bG0buOEIbvnRZFJcQDdEJK0nUAWpGPsm9dZM7dnSvvhm/3+wEe+89B2bTuNEnne3lkmaCUD3IPD+3zHRyd0QIveIAxpJy/nfFFZmoBwPB6qeDzCJKHtrtfk3LZ2dwSSvhxfM7nC/WEmoZn/abOoyaFvy7qalw1Iimu7EVM1lrYyGb0GQwkbjMU0QacNnxOnhMGuGKvK1xhl3Jz6oHFaWb9HTb4hJ1eFrzV9eL7Gt5zKtqyagNfkFbIPyzACo1C9F5ydh7Wi+jagxiiVneZ9rX2y2c5ZBq6m7bH0oxs9qWiymqxfwnBbMiCDIITn0irQzANQJZdlCbK8NlEKgg+NBbeozud/lkIIXXmWYvmVp6tcyy2H206VLu/+DbhdA7ke4VBF14w4yyjjoTVyRS8IRiE45VQnaezoKoYV78EJ23z8zHNfgl5/Ad+7/OsYj8ec5IdNl6WskjENP6MoK1Mkx4w2uXuw2NTCaDhBlTGcoNSFFVieq3RFl4w8q5m1GXX7Kp0O6zQvbZ6fXC+eAWWRoawK9Lo9eL7Pm6y2PF8vnfgga3zobv2ja7+rB7CsJ4eRfrTrKZZLJZUBslCclaL6luetpWxaK8u1YstZbM5nM/o1yn0DZI0elaMh0U9qImfF9/PUM4UnjY+H3BKN2GzOVai1SG6zow2QNfMkXOTvjY0/gXHU5OASCnMssdgOYh54E/Gf/o4WcrdX9/HycP/Tv/g4H0hHrGlN5yoLx6jOtTgOVTjKuzPbhTAAC7B6Cz1Mwy46WxZx3ptfj/1XXYu9X/8WCjqlTabIp1Pkkxg1c2ot40DCWAlywlZ9K2cEmwSLqlKbdmrs0xl7ZZYGsHfXuKVJOyDedoqhx5J3S18Jjs/56Z7DYrEARx0bXy8L7LctnLjzZDz96U/GtkGEy79xJcZJhjg5htFwLBbCJRV+cr1bYLEdXTqYHcpap9UDe1FkibjD1WWBMs3g2VSOe9iybUmgaJVPjZZd0+6cbXYNx7VAC1a2L3xkDrrnejjjrIfi7Ec9Gl/7x8/jqsu/Aa9zEmBHUpBuyrWbrGE7MgBEVF6N+lWuJgLEDTm1ko1b0e6mab9oB2runQKRIxfdTij/tm1dxHve8Vo56n/0ocuwd/8hKS6aTFNxIchLCk4aQ3IBw0bFRuA4D2WNEpXtqpmBXbP5b4Fu0z+aWRKLGt+s57xFcQt++F2izOWEaaMsnXVWjb2pWQ8zVhMHuNZe1AwYZusq+boz1a0nPxunjLZHs9ZfaLfJbE8bdWOuRlH6yrLxfQY+GoBbN8CYfdXG7nS2LY1K2InEIpfqTlk4AqQta1v8KuvPbUwAURUqA6wagCb2qdzu9vUSZdd8F4sr+PmEaKb1gxbnG0IvkydKuDhbxHWDRfStBbW5+ARotnDXthFGHQNnm6WDQk+1rTqqXpeBy7leUcuGfTPvSvW759TjLLdonSzvaa2W5xS7w8JYLVPX33WcelLkVlSlWtSqzTrXTkfWVbJjCW+pxk1jmTezmFsr0HJo1pBdkAb0mXu23AHWwKJkcxvFq4Gmc/0aKUhpVLf8OwsUgiV5bxR4CAMHoV3C9iPj+MExVVGKjXI2nWDKTSkIZ5vPaI8EwbsVwaqnc+C2OdZcO0LTGcCdmzHkdRIYaL12HCsgXTVWy+350YLcDVmx8j4BtlTDzgPUFpT6iMIQvs85hQKWF5nXsdi5spHHIxFpkHXIddB8VnsumPOJ+3EzJS4heAGEi2vrsA5cz91wZpDZ3O3MuprzuP153fYnK0C41MDySI6nWCaLE28Bz+/KXAxFaxYDFyQykfOKpjCUhXrsN7Xny5plcgY7N+eRgbRc1o8lJCfapoeMeZS22eutU/Kb4g2uDu2bef36M8DNfaUFEq99rgG4c/CWX1twTLg+g9zk8K4pb+fhrfEzYUGRycG9vxbKhK95uG3uYJgf58Ht8eyT59/Ez5lZKLfglZv4QGyO77UWzRObAdeNz90X7J1X37b5ucfLtd24Dj8O9rafvZnCtlWo8jM3s1A+3vb+V3y+VVO3NtbcL11OWbLinhDXcjAl2FA2bc6kEeHC5wh42wxcZt+GtAb1BsorebFpyZVllqznDLKimnhxbcDsMB8rglQqL2m5bC5Hcy8KHFeyZyZ1JbY0nDANbFdThdtWZNJKmTBYuR1dN0pfj1afzSvqfKRyi8CoNRrjYNV0srKKKSJrc5oEuPzmntcVa2R30Ec5mWCSTpgrqNOqkLpXdgAXHbNfCJQHjlPnWWKFnl8vlKk1doK6V6bWajJG4nbgR93aSVYsTpAO3ABjN6z7ZSabsDuZinXs1qA7A24/KmvEyQp22i62BR1sXejDOnkrxofienmaIE5ii/miQTHFFlHRdhFNxqJqHXBQpywsj4c4qhz0qwIj25XHFduVTqw/GeOIZMUpAbZdL5CcTy4twN1XZATwWBSVpoWudOdBJSGcKETpKHQ7fdQucMbZ52LXbbcgSxPkSYohszqSBGmTtzilikjS8TQyQgVdYKwcDHQpE9TtstFOuQW3hEe0Tm6VtLwpM4OYCtyzPF+yZbb1+lidTrHQ6dzrkdco1a20dm6XjVm3G6/HgW/stE/rdVEOFrG9EyKLOrTLlpPEqirsHo/RyzLsWx1iS5qBma2Es7ZtY0+WYYfHrOW17WO2Ld2wWivlFujyeluIjHKY1WILnS4n++VcXNy+DePpBHVW4OhoVQYdy5aDZSfQq1oyAVEnQ/i2I6CU5zMVtFTkOqw2bZRI7eQOO9YtjOU2U8VKmKr8Luo8pjJmXTbtRhVu+/ltbm2ryJXhPW2T86lRY/BGHfTEapmZM9qLTKVYXYnKlt1j1sLy59oNxCK6bT/b57b3F3XguiLNOjgeWcNkYlTAjg9aLvOc1LYnhSUCgGl9xKmHxvnAFA4qJDXzbWvJxuVj0eTdMvd2Huqyg0olLvcj7aUDUb7U8JhlW5fInQBbmO3d6Wvlurqejq0RkxfjoSL45sB57Ia6UxUqdlwdlc1jXSG2HER1KY8bbZSpyA3LTOyZue+20KI+iuBT8QILJ8HBQV0IwD1cE9jX+Jd4FQ995kPwmte/FDfefgR/8oFPYvG0bfjIe98oAPe6b16Ht7zrQ7jj1l0CfanoM9MxZkDFz+C+efJTHoOP/MEbseWc03H95dfj19/9URy8c7/uOh7dE0Q9bDpZnHQ3DgH0SBvFidqbjfHhP3wLnv5zj8fh3QfxG++9BFd+9wYUVYWnPf0i/PG7XyfrUu45hEv/5p9w2V99BQcPHMUTnvxofOg9mylw347nvfipswzca75zIwaWg8HJfVzyx7+Gc59wAXB4FUncDK6aCdJwxxIQBUCc4ROf+Dw+/qm/x/ToBCf0BrC7Ibadsh3vfNPLcOETfwJwLOijQ/zDv30HH7/sH7F7zz4EtO2zHYRRiaWghyqx0ItCZjSJja/n2DisD6G7dAre/bZXzhS4//eyr2DXngN41Suei7e//hfgnLxVAO5Xv3mlVJ//xXvfghe/7Oegh1O87G1/iCv+44cEnrjk/b8iytxWgdsCXMJbOgAsej52DgaIThyg9G107hniWGjjuv0H8cTnPQlv/aWfv5cCd6vjoBP1BHiXXReDTGOxrDEYDFCxIMh38b3lgzhy+kn4rd98Ac6/6GFYvfMQfv99n8LRa+5Ad9CjokXbBXRa1ciCQCkvUD3fWPYyjlKKqJJEr+Qadugrt8wwzjRVuPBoZBsGepJTpGuhSrJymOaqrgvaA9rjqsKd44P4zCW/qeYVuB/82Bf08p4VTdeFThQqW9sq8n3J1eoG/gzg0kJ54YQlJJMEKs/FnpADFypw76l7+aJT2m46tfvbF5BOU5R5qauyUszFCiJfF3mpODCYV+0S6m6EuwS/HFjMP9ZZSUc8ZTMxT0uirUyHeFZls0ue0bZX16Lm5WsIfD2rclUxtTgZzgl4sYekSpd2jo6zDuTanVBxEjmcTATiFrart3qWiiXQ16bCRbKznTxVKDOZ55w6nnb9ULfFQGLZnqWK8JdWzJxEK/sDgbLI8karasLt1hX8NhSVTwrI5fc4xm65/TnPM5VrpVy6qbANKQum14EAme/LaEnHYrbBgrhyCBDxOlXGHk2ZW6zuHsYFijRBHHNwpGRfNVM5tFM2MXlNaTBVuAYWQ+dVUfsOp66pDjZQV/jGHLIqykTnta7oi5DURi9MnE47I1GI6Daj1qh7NrNSvu/nDdkX1e3coyNHi9aGBuTydwG8DdSdt0qeVwG3Sltj62y2hG2zqH/nlMDzdslmGl7J/Zm6sV6vg6jXVf2FLVjsB/qVv/bL6txHPhQ3XnM9Pv1nl+rJeKri0VjrNFeT0Zj9YeVQVUtge9yTQI6CDpkFzwGwZBzrknEHVZ3Ru9iAGNuT+6NMDs9Nr1Cxy99tq7aL2q5S5ubpRDJyC7nx8BBy0M1zpqyosKZim8e1snRl2RaiwYAVEtbRlWld0u67SK1C21VVVYpFQ4sDSz3jbFed4ee46dYjGC+zkITXoMYFz38KnvWrb8R3btiPD/7xx3DHHXdBR6dBLZ0zU2hIBu5gh9gnv/bCEV5y3iouWz4dP9jyWCif/Yoaz9oZ4OeWaDNNGzuNq3MH/+uWifTPWSy5Z88y3lrvxU9Vu/DB3S7+/TYYG+WV/cZCOWC1t4Y++iMEaoxnP+MivOnil6C8Zxc+/+G/wN6b98PrAr3tDh5+4hb03ABf2+/ha3tdPZ7Gcn3Pg9qNfdOZQrfJJ+ZRaQGv5BLOTWPOTX3J85tWcNwH2KWSIYy6CDsRAhYWSdW8MuqtjPliudyP45RtbtEUrrWD+qa/zUns1t5ZVm7j7+LwsCnQNJ+0+Qh980ze9Upko+oxz8kENt2Z6IpCetDrKhYHUW3lcFKQ6ittV2Ve1EfHE2cyOoqqkMnoBsbyuLSfRVtJH36ZERbfC9iuVzHPgVwByc06zVX9G2Vva2PcHsG197U2yu1+YpPJe4pHJVRd68QNldgm895kucouM3luBnWbCW4Pyqhuy7yVna4/vahopS1iXeok6MvNovluY1E8P5F3XGA7d7wMqKXdX6NPuTfMNeopo46fj25xCS0dS8ZTBgjwHlWK8kTuwATrjRsO821bC+YW1gogrqSMu6KZ6BSWx4l+VhTJyVBxxEHtv8m93Tj577lO5bhBHefaqdmD5mRxQZcjRojFqFduA+2UH/34p8FyXNx95x2COIPQFwUu+yz8VE7qEQixuKzIS+16gVZuaA1Xh0jTlDbNqPMMjqp0SUGXynVRlGph23YMBot6dXXVqopEswCMgeG6zHVdVTrqL1osmKqqnDEimhPGJ57+ED08fI91543f125d60WvS99qQd08j81dt+YPIpQVL2Y+31xnErFTlUysp9m0SutSD+k6ppQKtJIC1iHt9WFjQaB5A3lnyj1zV28/bx34aJS1xp1g7ppoxshrIxQxczCIQ4p71izhJQKGdQEy/7T2s4E45vzhum++mDaAxYxpksDxfDBz9Piv3/xTPEaVoJYiSc5rrN47YWLujWasFU9jseUPo05TgHz8dWy3g2NlgS5zNtHidj33nCix2onuxp541tZJQBBY3IUOLeN7dNHo4gUvfyGe8OQnyjq+4w1vx3g6RTxNMF6NMWbepnyegbipNhnEXcvFlDbDtoVjvNZqwFMOFlhmziJzxrIgE8VkwUJtXWHAPgTbtNKFpiLONcULmn0HKRTwSf85mYKpXWPHjpPw4IddiHiUYHjgTsmC1a7CZDzEeGUF0yGhCOfuyNVMQQczoKnQP7T3LlRpDJcOcVkGGgnw/sTpGq0tLC0NEEUh4smKxI5Jxi0VzVkm3SG2Myzm4fiWVsWDpS045bQzccsN38fNP/g+4O8E/EVzOnO+RIQfPD4FLLsH7XaN+lYiVDaBiNzZbPfZV+Y9hP9kP9TQAjxLWa8Oj1UUyD+emw8950FSmHnXTbfr5VyreDLEOKlE6CHxBXMZ9Gt5kGtA0zhjmNx0mXGVQgmWYBAysm2ab/sM1OM8FWGwElDWWLaKalh25nq1ryhL57aZ52xrIcz5kxngoJq0VdKay0MU+A2w5SP/3j639tp2X5ptkuu7LkR1J3BMPrPthbJvsgHkNsp0KSagcpeloxT0zL7LZP8yK9OyA6hgYaby5LitzhqFqdhDN2pcHnNRNhuAb1S2jVV0q/Rt/i7r1kJ9giIv2gAIK6NEbRSDM4DL+IV8apSDPF4CkJhrGq+prnnv87roRJG0liyMoF0yc2YtzsMFXcxDXMnAbXqAAmqVp2w/QEVrZD7S8rhxRmxBrrTVjP3xA0TpUNNTbQ3emnMLyYpRoxI0txCXYzW2G1ViQO9mC0FXumq+0232S9MnMgCX6lE6+NE2vSkC4Oe2AFcOgDlnnbCDKAxMQZ7vwOeaehEqirTSGHHlYJrkiJNcHGPMwWvaYOmfUDzdgxOuQebZ/m7ujS3ApZre2IG3mbGmSMBAYUbIGbgptssztauxwzaAtYkFnIf13JPM0W7zY5vjFNRThIvbEAU+fM+Bb5nrlr0aA28LKeaYjscb1LXNDm/7mAJxGyUuncGkiIDrbFTn65aZ8rd9toHJhMxt0YIodg3klG2dB9Qbtrvd1y0YpcOK53fgOozBcoyNsohSGKlgi3MJ+3kUe0h2sVimm1OIcU12QR9HAtwGkEsRxPrs27XtadaP96GmcGLjqUiYa3J4WyDM21MmvxuQy11kXjNbGjX/WpsrazQbYW2mvCWwJXRlO8wcXEPAHviyscScn3A8Fe78p7PQTgAuLZSpnGrB7TzA3dgN/nFwtP2CzeDsfQHb+c9tf27XowWusuPvY/+0g1lCgfuCvXLP3tApbBW4nPiNK6NM3Qhw/ysrcOdVtvODej4/D6y5DX3bpXc+OKHIRo3ZuNubDFwO5LlM6hKdpvqe1spUqBLidi0tClzCW5kAdgZZqmzPLoeYsrNU5tJXz+pMcnCZh9uqcQlwBTYUE8mzJTz16hS229GRTPuYhRB3/lLg6y2nI/OB/JmNnVOnKK3AAC6dI2+sldvTg4OHrhQsWui4gUDc9hum+VRsmjloNFm8xvaPFsu0Tm6LQxfyxFQqNZa9x6gY7CxxtISFIrXGyVgAFK2LLdvBquPV5WTF4gB5i98xANeysAceVrMpaJm1hAqnb90O77RtGB9K6qNxKrmEzNv184kAXA4at4LQp4MjYr8LqQbudTrSOefjajxFHHUE3rK5NgAXOEZoWFeSh8tj3QLcY1phoNjdNtbH0lCzQ+Y4cAMfWRDBDnypNmYHmG1XWeQCbYeTIZJkigmLDeduYLuyFCd5voC7gS7EXop5O/MQlypcqm6p3GRD1ebg8jyYNvm3qeVg0fawBI2tQQc7UWPHcQDu1k4XK0mMjuTLsmrR3LyPEII2WbfHayIe5Ho4zHMiinBGr4ce82M8F3vKAts44ZDn2DseY4EWhQmLAYDdRY5ti0sIkwRVFMGNmRNhKomKXg/O3O/t9zIHd5qlYvvcQtwt3b5YnBLgpmdtRbh/gtHeg1heXcHBWuNQFmPF64GKlyodwad1caOcJdykulWq3DnB3IADdo5bO+UW9vapeGbOamO7TJXtvKq2zailGo9Wxfzc9jk+ao+Wxpwa6QgAFksyvyfPsYNE2Mq14DFtM25bcNtCXEJkv84xYfVVs1P43HbXRdDpauZqLOdU4K5ZaPPa52fzfaVYbhdAsw6c5KY5BT+LQJZwmJP5ra0yCy9ay79Wocu5Fmp3aXnNJWjskqWYhcqKMhHKMGDOlUUFbr+us8RCWWCcJ8io0WPBix9JN1najqYjpMKO1uw8+aGmapc0bOR4kqkb2yYPN00nMyXuibYlIG6p08GZTgRHA/t0jp62Rfl6TTHF9afuwBve9FRcfe2t+Le/uwKTI0Oc9cTz8YHf+2WBprd890a88/2fwC237+bdXQa8jLiqSl7DVNvV4IT5kx//SHzg7a9B/yGnzgDu0V0H9YIbmDwRy0G3x+pAxti4Ko8LPcozTPxKvfhFT8RrX/IM3L57GW/5nb/AHbfuxiInqlwLH/vA2/CzP//TYADRTd/+IT766c/h21dch8kouTfAveRzuG3vQXx6gwL3h1dcj77j4nAW4+1veznecvEvANtorytQincNIOyaAVKc4XOf/Td84GOfQby8CgJoTiLsOGUb3vfO1+Oin3kMUCW46fpd2LElwJaTTwQ6HWB5FddcdxM++dl/xtXX3I7tno8BM1q1ljaj6/kYxRlW8wInnLMVv/u2V2PHw40C91Of/SJ2372MV7/859cD3G9cjRolPv77b51ZKL/sbf8T37zyB8hSjUvet95C+btU4DqeKLC3BB2cFIZwFzro7lhA4DmYsjCkrHDz7XvxhE0ALhW4J7G4xAmwyExyVp6XFbYuLkJnmWSWa8/DJ++4Ce963yvx9Bc9c9aZveIfvoX//ZG/xXDvih54EYtkWDMLBgBbrqekc81JNGakpqmmLVkVRkrnHARwWrQUiBtEPuq8LB3PtpRrWwULn5KiKsqySm3tlkVZ3zY5YH/mkvUK3D/92Bf0oT0riGxfU6dKVsc8TrY3zMQlQAlcR3LSsqzCoOuJAoeQmDbKLCqgAqy1TaaFcq/jYh96+cAu7CW7sHflUW6nsb0jqGyCX1osJTnV4BUGHU9gLT/jeAvvbq7WFVPDOF3TKkcLpeyOKqXOXtdW6cpVJoUprm/VylfVvDNyQwANfGRWue84VLgLLPX6XUVLzmgyQeAxo8zXk7JAz4ZiFjUlwitUWHO+JM+UTGq7gc5ljlhx8kpN6lrUuZy065S5omF77rq6Y3P/1WKrbHcjUeNSXzz/2Kpz2zl6mehp5uuLPBN4yonOTENxIlmKsSjEYZtfF4SJcHoDRN0InV4fXkRTePCYVXmaqGw6tXLacY/GKBP2OewypZ8eas39yr4d9y336TxmqiqqcR2V1+IqragRItx1bZYQMlMm0Vmla9t2lWfZVlqVpa4zlVbUitNukuDdPK4B3c1ychuAqnivoLpjzVa5VdyuTRSZCSOCWy5U3PJvLbxtQS6BbKu4baeYfhysnT8HRTXcQF7P5hVI84BQ2UpVUcelzaZtd/qIuh5e/ZZfxMMvugDXfPt7+PtPXIZ4MsV0xMzGiT58bCjwNqA2ucm7bRF4O3aSPEIOWqULagayfI4Al1d5DuWkdWpXVaaZOhfYQUVVrqMqu9SOyJMJbs3kPQu0zERawOjd2qZmR+XKsgl1CZENrNeivK2Vx9JIAbgzkQcrzPPSpnUypZNpVtqFru2fOqfSj9xeqd23J1g+nGDhRAeLJ7oyoR8fKHHWYx+Bp/3aG/HNG6b44Ic+hbv2jqG9bWZiMloyClzmcw1OwlnbFF5x0g9FSXHVGS+CfeGTcNf+EeJS4/XndvHMJYXlaYlLfzTGl/alOPukvpypS9d9DS9O/hXfHp2Kz9zzcFjD/bCGB8xkbHwMmB4V5a2X78Pzf+G5+JW3vgHJj76Df/nopRgfO4T+DrNvVg8VoDDwnDOXcE/Sx9/fXuvdY3oumKUFteZYSE2QGN1uVOhmDbRt39cC3ZlSdxPAe9zGbsMfwjBiPhg6kSsTyoHv4fzzz8GNN92BNEuRJJlMILEwg33+dfbMG22dj6dIFbvnBuq2alIBmmwKjHOJUfNuvIrua3R/H1vohDT5RMizNQwV+VDIe5yydeVGlVOiSLNClywSKlNnko1d1LQaXxspz8PjWXZvU3wsk9LrShvWKwTkvQ3INWvZZFU2KmFRvt4L7jJGo8nCndkX+zIxP6/Cbbe6fY6uVSKSm4O6a/vx+PtIwKjMj9ZEihXt1+O6pLzUwDX2/bmNTf67WBWTmogt8XGUt1DuephrYL7J9aMfsrG4NuVR7eN6qCvqYBntE0oI8CZsNMeGzk6gR7SkPYp2jCMTUdtK0mutfAulW1d1rlzb1WUVOyFrr8x51gAGOatINpWtPC+omMmdadtlKmwej5WjOVlY6DJdVdXwDvSCAg979BOg3ADDo8twmFupqLZlv7s0dpy8p9DKUbLmI/mu4XCE0bEjtW+zJ+vRKVPG/9zyLJ5o5Vhq5ymnq25/gJXl/Vrz1iYp4ax3cBAGkaKyN0+neryyopOisB76iEfqM845V137ncsF0vpRD3VVaNex6cZhOZatqbpRjqf4PPv4la6V69PBicG6BY4cPqKo9DvnvHPl2MTTkWSs8/vZXldlIVaOec4Metol17SdVV4Q6LrMUZaF8sOOzBg0UQnNKTf7zRxzQ0TMobNa6NvEY/GvtDFeWMDJD3qwuR5qjZgT1mmObYOO+TkrsH2xK2ptZpwSvo1WDRTYuPgBgW2EH1z5XfzL//sKznvsk/D8Fzwdw9UVsxpNiUHrXMVfxfGrgV5yPXLJBWIAACAASURBVEBLVuxwmuIkjkWk9sCaFd+bzZmL6vJ9HDq0ir/+1GU49cQQL3j1axFGEVaPrdx7BRUQBAEGCwvI0gwHDy1jOEmwfYH2mGZJGF8S59i+2BF4NFldxd6772zmYNp9yiNp4C0X3/Wk7Q7DEGHoY9Dt4IXP/hncfPvd+N61NyNOc/MvzhBzjF3R5Vcjz+hwxHuyC8d3xJLYdgMUnMMQeGFLIbXLaKTxCvbv3oPTzzwDnkfLc9Ou8dznpc0MWysMUBUlrNBDNc1h8TM5Ia9Duf5POu0MnHTqSbj8a19EFufiJhd1eqjoHnTkMCacY5HjVEMz1sf10O30sPfOmzA8towg6oPdJJZbGscdRkdodHsdLC0uipMSY6Z4fKU40XWhNGEMiwQkz9UUODs+tpywE/vuvBXXXvVdBN1TBN6CjoBtQWbNXEO2WQR4nikaJ8gTiLuJgtQEDje5rPMKWWNv3N5b1vJvmYHrw+HA23Jlm6gMTtIUcZwjoV+0zDjwIJvZz/UwYe1OMFOuss0kZOJ6ixNBBuUEBirbVPKv/93YRFOJSxtltqaNnfLMwtgcY7FIbotg5G/N9syyKc2Vcx93m7m/t68z6nHJwl23GGcAHiuz8DU8jq3tcrNOG4EqC610BZbIGPi6fn3k+DVKPe4jts9i71w3ykXZBALFNt92bf/OPstyGkX0+vu99LXFntlaD3B5z9mgFmztgjfdVzPbYM/YB3udNYArADHSozy3nHSMkna76QiIBqB9MvNwed6z5HcjyJ0qV3V0rqdwpTDXFLMacC+K3WggQgY+vwZvCZ4bUDlv+UwlLtlQNBCxykx12+y/NSKjgeTYTO1srJFpC22UjmLLSxX0TABD9SPPz9AAdlnWbJQDlzbpC2JB3usPJD+akSWXf+9WHJnUGCEQN5VpnGOa8FyoZ7m0VUh18Bh11Ic1XTUq54Lz/Syu4CylOZ5r4LY9n9v+59ooSgC9wM14zbK4hacCEBuQ2sLE5p7D+ybCLY0Km2rfDLYXioNY5Fno9nsIXAtebwl2lTaZ2HQnyDAeDTGZpJL126q7zUBKoXYjA5Lb/ZWnAtvX9h8VuEuzuUrZ9/eycG5AuVxa5ryYqYXl9XNKdCptW6vm9iRurZOl8c4ERHueK24HLJ4854wd2L61j2/9xw8NvM1N/ESSTpviJBZvNPWGxXiWJyv95pll/cYrpgG+PBbte2cZuHP0cI5PzH/Cppm3TbGavE6gsmlr2qWuszmQvGab3Cpv28cHaqG8cctaWHt/oO38e9cpcGXyhFV6TU1Huxkb1bj/GerczRqzeWvjzUDy/cm3bYHrRjvkjd93PGVtC0EJcZkX+99JgTuf4Tu/3u3z888xF9fYFm+Hp4fMipSGiFCXk4wtxJ3fb/MQ19jpaBB8enYv9+3ay2s7Xy2mblJmjXHO2rupjKUqlwB4lo+Wj0VJywEp7UsstzuDuLwcxaZZbJjMROO68G0OeIuJgtPRdTkVuJtVhUrrTL6ntWeWCSUqectEEeKKYRCzTdiYO5GGPB9KpSfhLQchPcfivMrMpjSJOtaO0THYdYUVJ6iZSZJnseX7Ya0mx6QaVpr/zmKN6aq1Wptc0RNtBZc7qrtQHytLHB0uW7RaXlBaIO3S2achOZrWzDM8mqWiwvUaBS7Xc9DvwBuNsa3TxSHbwva6xrJtY5vWWGbFPNXOoymW6gLbuz0Bu1lV4ahl40gaiwqX18GxLJZBy8EixXbHlwxXwl1uY2th63gebN+TQZ0tWQNNgHpRYD8ncUpgOB3J1GOiHFH/cWgx3zmIaYFblxhTYTcHcTuSZWCBubtECVxaqMtP4JCwXfi9JzkBzvED7Oz2MUqmJgM3TdANQ0ySBOeHA6zawL7pEP2wg5XpRJS8tCI+kieSJ3pfC5W4geeDOpJTwhCR52EvrXZsD6uTEU4oS4wJAupKbKoXBORprFL9rGrmM0kF7vzC33idtXbQ/FsLcfthJLCdWbhUOixu3YrsnO0IlxNM9hxCkaWS63tLEuMwK7GaG4gV9KVij5OqBKZcCG5dsXlrdZdr+44wtrVH5n5sf5/ZIVeFDAsEDNcFXForsyKRarsG9rbqXEJfwlT+3SbgbSyTqdIhiGHuLlXYlOd0dT1T3xIecyhI48LWCln2lK5Fmet2FrRYajNju8hVnLFTZazJ+XeWdBQcgHCyp7kRE1BzfTLHE4U5lxbcmi6NgbocePJ13CPt39MigS9Zlg78kpbGtKG2Zgpc3VnQfeZsswK609N1nkKJGg1YqU0BSOYGOmLVP6Ftlijlh1rnGawgZDk56mSqlOuDQBdFoUYuQW5BKzOTjVvlihXepwc+eo6NU5SHo3WJAdejtnDd9BiGzMN9+Im48Z69KPYPcb7dwd4ixgmPPxd/2ABcrCzjwK5lTJJ2cHjvyU/uR07InnrWqUC/g+suvx6/8e6P4uiuA3rghgi7nnJqW/u1hd5CJAB3eXmk1RknqWc+9aF47fMvwrev/D5+/9Iv4/a9R027pjVe8ZynSU6r/6ATMLptD172lg/g+mtvE/DN5Sd/6pHrMnA/fOnnccfeA/g/f7LeQvnq796ERWVjXBd46hPPxO/+5uuxbcsA19+yD9/8/i14xNmn46lPeQw9dvG5v/4a/uijl+HwvkNix1Y4Dk49eQl/9K6L8cSnPBZHDxzFn3z63/Clf/46dDrBxa98Dl770megf9oOwGWOW4Jv/9P38aH/9fdYvfMAtuxQ2FJ1EMYOVqwa+9MYJ593Kt7/rtcIwP3iX34Jl376H3HoyGG8+qXPx1v/x3Ng7dyCX774vfjK168E84w+/O5fwnN/4WnAOMbr3vFhfO3b10pH+c9/95fwvBc+babA/d6/XIUT/RCR6yJyfQyW+jgt6CDa2oGTlEhDB/k4xXX7DuBxz1+vwH3VWz6Aoz+4CzuZm+R46FQai7TcqWosBCG2lBqZ72LqOvjkbTfgHe97NZ7x4mcCXkB5Ga766hX48If+DsO7R5o2a3VRSoU84W1YVlrRNtl1VVgUephwMreWqnxdczK0hh1FovDVRQ4VhlC+Z+xwoDEciyND5fpKTbNM37Syz77sXgD373F477E6sAPlwq59VVme7dWuFdSwXVtbBHUa/Z5R41IBRgjLR8+zMYkLsUamrW77fAtp+Xxe1Oj3PLFiHE+pfjXv3zct6tBSin0S3lLmc1g33g88rUWBS7joN0rbFuK2j6ViTW5dUqEbOLVt17q0UFultmpb1VatrbqoEsu1lEUrWub6Sj6ZtKeOmDT3dKWiuYkFtstW0NGW67XiVGm/AqtSpbZkuF0kiUzijtgqZRn8ulRT29PiGMAogkEfYBZflokriWk/W8vNZtJyboPtjgG8Osu03QmUZtZwLuqp2WCa602om3MehXZZVK/3uwiZW9jrSlTDy3/7bWLt+6nf/kPJLRuP0yoZj5mdqotM0juZ36eKKrGlLbZZQOaX7LlldWqJlpk5fMSVFu3teNZZnCCbDbl4XPj6UkGsgGlnVGiHjn/MB6ZfgC7lE4gXDI9uQa6EDjZ9khKMUjB2y6K0NXqlRmFKxQtkItCoZdcGfw6Kmfq2VecS2OZU5M4+u1X/bmLl3MDZdj3uC/IS4Ia83mxqfrSmkifqRSrqdNDpDeAFNjq9LrM79bHRWOVpiXI60skkUUXGil9jlczD6GmUzX6c6elo+c3zu7Wb5qNTU/ZMXqN0XlFNn9k5lMwL8/3cR5zWY9Ztu+61zmzmR4tClxoVbVWOqkWpTnjbpBOr3ASyoda5tiyL3jzUIVRtMSD/VlZUzNcstLBjKvK7nvWYHZVajA/j4DgTcCssDAondI0SY/VgjHMe90g89dfeiG9cO8IHP/xp3HUP85i2SfatAFz2vRoV7otOvAHPftAyrjvrhYhOewz2Hhrjc3tSPHOnj7c8vI8bSgcfuX4k7cMLTw1x8OAqdl79LTz04FX4k/hU/GB5YNS3VC4R3k6WBd76ehXPevqFePMvvxx6325846OfQHpsBdGJDg5PMjmnlKpx7GAFd1Rh+9YQt9h9fGOfy+kjOU5U0/IHn/6ULIaglXLzsyhaCbnluUYJbQ6WvE6OM68XAb5SSPJjypk37wVTtSSKIGYgRyF+8X+8AA8+41TsunsP/venPmeq/5kZSxVuPJ8Rdp/d6nv/senDzayXCfFaG+b252ab5QTkBs3UNuumBWdTKnNTwaZv0nyr9BebrF/HqqVQkna6bs0xqlNUdrewop5iYVg9WeVY0ZlmY5cV+PNq3PmN4GfyDsDoDdKKxLbUvNLWZBXPT+w2k4JzMNeAXbr08N4wD3E3ZMu2cJcKN0XFbM7x5jpLZQG3jTK3XU9pu2TbbQMfGptlOdnmf1YWXI7JqlLHQW8Nyjbf69UFIwF07PNvFXxm0NJ+uTKA11CtmfK2vXOYtgeqcpSq43kbZYHjrQp3DtwK1N0kJ5fHjupjpSqnyqrYYsUTgQRhTKNuM7nERoGr6Qutq6lyPP7sWVaVOAEpk1g4Ezqzn9MeH891K8ey65JuDk5QZ3Do+K6zNCVFNHEtLNopJrDjoyhHhLg5znvURQi6i5iuHhM1SdH8o0KQqmHWorh+CG0Fcv0XaaJHK6u6qC3LsWpd80WOY9V1rXm/yeKpdkPfOu2Mc7TjOuro8kFt0e3Moz7aUsRAURjoIk/0eDy2tp9woj71zLP1wX171J5bb9Be1LFsm/ugUi5hVVOgLvtIIIa5S/HKaOdo+EOcWWAU6gkLLPaMlOfZmuMgyyMLd5BOxwKmOT4tObahyMz1UdABik4gHHM6fpMdycJXy4AvwjK5hxsXK+6EPE+QZpk4urGwjoWKVEdy/8VpBj8IsLRtB2zXRx5PBbox0zWPJ7AZ2RX1ZDK4G3WQFVQjbQQsa1cp9wHh4p67d+HOm27EKQ86Bec94kJ5QVEWmEyn4Gv4We1zw9VV2Ua/YwrSqqLAwb334PChozjnvAeL8rq7sIBuU7DGz8nybPY733Ps6CFc//0r4QZ9POLCC8WKnt+1caHbAT+n/Qy+bjQcIp0axREXm2P6IECepaIgHh87gsloKGDWFGHRGriW7UgyRhN56Pd6iPp9eQ0BMR2FJEbMssUCP05ipIWFJEswnVBxyPsqx9VN9RsbXGOZzcgOuAH3PxVElRQllFmGOCuxGivs6HJiu9H50XibvTGPueq2FBJD00Ek5+SxWC5znpaFmTyXqA4+55GPRZ4luPvWG6UL1vFDJEks4NJxA7EOp4I6pNvQYAEH996Jg3vvQkABgs34DQ3H4xxEjcCjVWsOt9PH0tIWidDQBEOi5Cpl7Cuq/rJAJ/SkCCzoduFHfey55VrcecstqJ2tUP4WwO1AOV3TLrMNKJJZrqFRYTYWpm3e6SxXu+k3z+CtuQ+sV4q2ebEcirIww4Pvc8xCBwLGOClUeYqsUkjjCdLSkSijGYidZb62tsIbzizJXKXVcjNLzx3L9n9m47zhd86LiALNb/JkWZDSKEl5ExVIuwZQzbasgYzWstmshSnSWFPibgS53HcGnkuhRKOspbOa9NPmAK5Ysm+wLJVvEHg+byhhAL3JvuV4FLCLGFEe67HfVVz3dRBXvodtEvcTr33GRNBymdm3tEpu28p5W+hmi1moIwVo7XuNUlRsl2e9jubzRD06p8A1lUJzr2vg2CYZnLMj2toKNzCYooUojOiOgdZGmTB2oh3lJkPai+uYgJbhN06omWkrxemtVTKPqx/CSicG9ArMLUSd246BqL7tpkNNl6g4nnIUtaYEnj/VBCI3xSZtkVn7d857E9hKBisVxUa12apseX4Z62rmtJoCei5rELcBuMcBdp1OhH6/jyiw0Ov18ebX/CzOPGMnlo+O8f5L/hVD7WE8zUyRypHDTRHY2jnLIo4o8PV0OlGqmEo7YZS/zbGTtVk7VjOYS8hLJiHrxXtksAnAbIZeG5WtcixboNooRWf5rmIWhyiw0R8M0OsECPuL+K03PAM7t/Xw6++9DKurq1JMNJnyX7qmLGb7IpC2sfduP5MFSYyDmwFcficzfOdyd2fHi4Ce2bjt3ynOoUqYQNhkCK+z+54/D+bm6NlWtvbN7D+znTcAl5EsLny7xvOf/ThZ15tuvBU337qLriTImM2eU4lLZb5R2gpcZrvUqG03h7ctuG0U0mxH1q0P5+PzxnmAE/Hz+drNRkge9hrkFuWt2KbPt3vmtRaLCNv+eDmZXcuzdWzUtq1lcpt9+0AycO/VUWgKRefdYzd7zcbn1ilwW3Vp+zgPBO/Phx3vNWyIpNK03RUbfp9/37xS9P4qguffvxFcboTNx7NO5me00FcUojIRRwWuAQL/HZZWcbyZspjrP/889y1zbyNvK3pWjkQHCJW5QRV1ijEvsmbLTaaq9PfEUjmwOMgkfGDD3NEdJYWhck3FUDotaUtslnbyqLU29u2AVm26qErl1hmKJhthDeL2RdmbwdKB0irOpwiZiVmkrNQREGugbFdHyiiBZfKSN4ZG1ctvbRW5POva9UQxVVzfFtoy/zVyQwHZIX3oZ/pfMwnad22WajaGeKYRydLYyh0PPdti4ay54NloK0W7YUbxscIbgRMgrDJRr42CXs2/r4yOWONsKtmvW2wL25Z21IRh5XRkjZKxQEh27BYa5S7zc1mN04t8TOIMAzY2A+YRGNtTrtt4EsskjG/b2E5LyyRDoWusJFNR4RLED6nmoc2xksk5WQhwJ3mKASf9m+2estPCgQCVPA24Ye4eBzj8N9RUpGhMyxgxK6N1KdC030Db3txjTWDGQd/c1UOQy2xUQlwCXMnRYMUpbx68aRL8OQGWLIWtfoQTUTeaD2DrBjXuw6MFHOJgwVIYTScCbalI2ghxuf1SnbnhAibEZRbotC7QizqSU8pZ/yIvsDod4WTmUDg2VmGjS5CrLCyy6qjXwwlc54mBxu2yohycFoVI5xTB/BtzcDmZRMjcC8MZyI0e8xBgEKFzzxjTPYdw4Mgybk9jTOtajhchrjnzNDKZiCrNAK1RwPJcbVW4rWo9Zb6t7ZgKWps5tWu5ty1EpQUyFVbs/Os8FtvENg+3zawlBCawZdtJ1SyHmrQJdf0OqjxGYDnI61KUu5y+5TGlEjfhBLpDS8cCEe1imLXNCk+/I4MjsRunLWU00MimKoMtKlt+Dt/Twu9ec9wzN5SMHS6E0fycVI6z2e/zVsrcB7yWVTZBysHR3LXM1xLwqmyKwKYd5poCl8BY8h553tk2Ui/QnapUq2Upmb38Xmbh2qJSWKsop1pXbKaSqVjWUFGMOYjLDkCryCXI7UUBemmKLb4v590pcHG4sVDm999WxljhIJbFF9x3VYWDHNBf9BD84e9dPLNQfvO7/gw33LZLGmPSEmmUSTFYUCCVtTV+9qmPxSV/8CZsPed0Abi0UG4VuATY3UEEt1JgBGSw4GHP4aPqZ57/aPz6G18K99SdAgHFXzfPgZwqaPqld03F7ugofue9n8A//PPVGK1MoSpj2/y4Jz4KH3rPL2HbQx+Mz3zi8/jIx/8Ot99zCJ/609/Az79ozkL5iusx4ACWivkswdOfei5+cOtBHDg0xltf/xz85sUvhrXYx+c+++/4o49+xsBb3pt9B+dd8Gj82btejIecfSqu+NbNeM8ffxK7bt8tbYVr2ziQx3jkT5yN33rjz+MxF10A9PvSVt559a14xx9cguTwCrrMpM2BqNK4M5tg+zkn4/3v/kUBuPuvvRXX375Pcjsf+uCdOOthZwC9CNddfh3u2nNIzrknXnAqtpz5IIZF4pr/uA17Dhp7nif+xKnY8pAHCUR95Svehf/4l+9hh+uL2nlLEGEQBogWuthCBW5AuMyJiRpX3XMPfvopj8dbLn7uOgvlI9ftwsmNAncLrY4cG13Xw7Y4RxV4KDxXinUuT1bQPetkvOH1z8XZ556G5XuW8Tsf/BRuu/JOHQXMJPFUVStErge3yDWvSYfHzHGgXU/5aaqPZTULsUCgYoeesqnGzmv4Fu3xLVHiEqzyPOX9La8qTMdxNU5H1m3jQ+qvLnnHugzcD13yRRzeu4qOF8KqVU2likcs6Pjo8ByyXFDLUikbYZdtZiUQllanrYWy79kCZ/nIySCZCNzk72aC0MDfedjLz+lFHvLCqHJbRDf/2EJcUeOKEZfi+GpWKsbpY943ClhO2PVslzgqzzGtHe0STzUwhu2pWD1KLi6tKtk+NfPXBGLM4uFkgK7g+JGOLItQQBHk0lIv5K3HDXRBVxOrVqVmbirlKwqhKmkPL7m8VL0eq5QuLFsKSlhE1VouJ3WNzA+UxXt+yqMGKfCSqSkWpzAflSQzGStOyDtLW0Stq2nFzG30fEWLUJu4mv0cy1Zep6MIcbtRgMH2bXjDR94v5/pn3v9h7P7RbYjHEyTjiTxOplRB0JLdQVbmoEWvpYKytCOBiOY+udYrpKWyTGJJfg5mWbjt/ZQq3TVlqdkGA3QzTCuLAcea5yd/3qjGnQeWxqLYEsjLDN3IrsRdksrdiL7YnLJkAY9l6YxHlcdIUr7N4HL+f2bgrv9so/Dl0lootxbLLdaZt1Buoa7JqlLsc4gOyLNZaKcq3/OoULG9wNJ+GCra3LLOoK61onomngx1Mk1VMo1lktXkHzLX2he7b6OFamB1g6tpCd6e87bWFY8L7/elFZrszFlKIfdxKtbIRm9kJimNFbKxXo5UJZnp7UJ4K9vOeGXmYivYeaPS4eQJ/1VwK5qD+rZjs+gtqfKK5J2FVvz94Vbinq9ilZ2gkFicTQCiHY6MMeaXTOU493GPwkUvfgm+fu0Qf/bRL+CuvRPUVOK2EDfsiAr3RPcYXr7jh9jypKcgP+cFKJSDz+9Jpf148El97Dk0wR33DHHuyX0BuGet7kLxnc/jS1cfxufzC6GTyTr1rT52C0K9gmc+/UK88fXPhd53N678i88KvLVPNH1lDy6yOkfGiWwWf63WqA/VOIIersQAR8e05zRjYN79Wig7D3Lnt7fSJiqDdog8Gnwdj1sLfGvN76qlEv0+Qa44tvBImwlJtktR6MqYIeoYkPvcZz8ZFz32UfjeVdfhH7789QbgJmLpeJ8A937l7bKHRTDdKHI3/iyTtQZct5mwMmpkZirbLUZU2G77s06paSTg5ARuXejEarV1pnWZnzqV/Wm5CNxO2XX8wh9shd1ZUIQxukh1PV7RaZVTjeth3kqtvQZkHRgJqXRC7f8GS7d51e1mCty2zdv4t+O9T3J3G4BtnKIMWPDZLjcwV/q9MoFuCnYIelvwKhC2zHTsddVmPydep8mublS2zZEhdhGoKuMLmvvLETHtn1HfihK3RQWcmiewTTTDdkwjYrZVsbjVwNxGmWtycFnjzOMvB+RetsqmCMnYJ5vbRJPvKCosCv0rrS1vDdrCZhgxwa7mj5L/yKIpguS6hb+0UGz6xPzs1uqT0NEOZrJRjs0sP9JZXSm3SnSdc7J3pMvpUVUNb0evo/CIC5+IzsJWLB86DDrRso1kgixBNzVMYWdB+sa0deUY5tD+fcjo4GRbMlmpi0J7rq0LMb1XKo+ndRh5OPP8C5TvWPXdu+6UPFyqOMXeuyp0d7CkTj/nPISdjr7qm19Td9x0rbEYrkvtWopFTBbH9K7DQhvC1UgKY2RcWMQoshiB3xF7Qsfvm5iAZs6grghXKyxsO0GKcSfjEZKYRQqZ5jgNXl/OdV3G2vL6SpeppgOGcvsoiynyeEWiYKjQs1jillPhRJVjYOxBeYayWDs9JoezqmmRXSNk0bgdIEuOSH4h9yTH3VQMp8wubRYeEyoxC86lzD2/7oaw4ZdOt4/FLTtx7OgK4onpqz+QxWGfjFC+ru7Xd1JFuv3EU5HEExzav/t+fxW316PzXb5mD8nn+N28O8R5LvMFAeO33B7qrFUeN8UQ7CuExvY3ClwEdi4KZBbd87yUomz2z+MEI+an1D4KqvbCRdMhlIuQwJ1znDWQ02tmigEd4Vwfk+EI0wnjQcxVLXprqr1c2r5qVHQOKmL4ve1S9qWZravYWy1RFTmKdEUKzuWa5pwKakQL23DRk34WJ512Om770Y04vG+39MupuuO9bToZoztYwAk7dmLPnbdg7x0/QhB2BXYURQ3Hs2UoynUOAluUtQuDBew4aSfy6VDiUdhSlvlE2k+uI/vVvF6ibheLS1tw4/evwM03XI8g2Ap4WwXegtcFt0saMSr2q2ZCfy2LlT2qWfe1aePag22g5lqEV9sGGnVYq8I1DoC0W6fDEAs/WOQl/SoWg3CfFTVyKui5TiKVNnCxXWjp3HTI5s4zqmRbe+fm6RnEbdvRBuLOMm9pOdxC2uZu2dolz2BGu+20Lm4dG9YyeDdu8/EA7GxFZwBXGmxRNLdWyutVt3IUmu02ClxLcifNInCwhcq8E7E9byyQBSjxtQKVGxvm5v0mx5h5tSYvF7QrbrJYDXTk8wZGcx63U9d65LhqTXk9ZxHd2sQzY5SfJ1Cosc5t7GuN4pRgnYrGfGata3Jum6znja0F5xVbC9zm/ZxbZg4uy/0mtaXsZC1zVkn7EOgxg/UsC33HqUdFwcAjGWPSYpnqXMnNVb4izGXkjbjU0FK5gV9y7Ljt02MmD7ZMZ1bT86tYu105dhszbw18m7PcFfWub2Ag9/OsW0CQywxr8gLmlK7l4ApQbceF8zCUrpmdProdYz3Oxyc97mH4hec+Af96xY/wlW/cgAmdYuJc5sankxhIV5qMWpkclHVRhLYCblOjsGSfdQ7wSZ9jfq5Q4O2aEtNkqXKOfK5QQlTCuVi/30uZOvsbzw8yibVtFm6BSuBttxug49voLm3Hx3/vJfLaS/7ya7j6ujvFbWI8WjEAt2ytkBuAK/vIEmvmtue1Xl3LbN/Y/N00bO0VJLbYiLas/X2muiV4n8tpbt/XKHONvuDVvAAAIABJREFUwrixGm4yZs3nGitk7hnXZdscwfdd0Kzk4eecgu07duAb3/qBgNsinkhUILUnNc9FfuY6m+T53nt79q0Ht1IQIAUcvmTVrs0nGKcCk1W7Jm5ZV4Ti+g3AZa2CuQbqnJ6OJrt542IU12sFG6Kqb1wRaJVMeFtVsdy/WnD7QNWza1tpRu18f/uZ97dDMVPgjiqTV9hC0x+nYJ3dxDaBsRuBbRxsQZQebXCERvv78VZyHrry541gme87HlyeB7gb81/b77svVS0/l+rbZXeAbcUIk2a/3N8d+t/ldbKdtIdg1qhPa2HBaYh1pBfcihNwihap7ICNy5JB56LM7ThMcFSi4jNVeVoAKYGqyZNdv9AONVcuMl3IAMOzfBS0VKZKViBwKgNSo8QtYLuR5N52vQ5oxBKoWk3zCZTT03UxNgCWkxBNZm6rFKXlsjQpxYQ1eawy1WlVqXQuE1fycKmwZeWddMyMynTBsjCqWd0XGUjGDOAiNuA45yMHSeb5dj8xK7ATRjWVMoNsao2cwEDa8TFW24pdcBh2akU75c6gZsdyyL/JgFZh0F2qt5apsLeRG9T9IrVGzK4ljBB9krG96HWNRXLZ7WIUp1JxyQ4+lbfzKtCHRCGmSYyC+a6WJX8/Go9xdz6VvEM2+n0nxKIk/gIEmL5lYbGuMDIZbLKUtKEhcGS2qa5RcZKX+XvNdMK+IkXeFGOkVNGwundOeTsPcVtYvBHiJlWG0PYF/BEQxpzgporTduFVJfpNFu6ZrgdOdnPPL3V6YkXcWhLTdpYL1bkPtgMc0AUOTEdiR0uIS4tWXucHygxbbc8ooX/Mwn1CqN33QkyKFDtomxxPMdYWjuYJTnMcTC0XfZnk3byso1Xd0taZ19ZStyeDVC7cRipxuQ3bTjgBxZlbUXZcgbh7b75DKo3vzHPJfx3CwoTrTQVss79bRa508puF56XPmxOH8YQzohao5GdaC7nKWCJB8nCnZoAgJ7JBFW3eLS2TaNcsEyGOLxNDUyrsmXXNSWLbQ1BlmHDgyFsZB18cjJYpSubzNqpWWn7y760Kd8qA98YambbOEatyi1Tgcyw2yOY4ijq3nZxqto35tLST5iIqXHY2/Q6SirZltbFSpp1ZUygQsiggm8jgLbepEjdo25x/FvxqvQKXnd2+G8h6cJJBFHtayzVoIAQHtwpdN0Did3RIaF3zjKcFd09UuHZAuCZKJF3EEyWWylTputz/Rs07dn3dqSv1EN9Fh+ezAk6Fh6O6RKgtHNMl9k5H2OEE2I9SVDa7iwSH0gS9x52N9zUA90ffvhHv+YNP4Npb75IijcaBrC0bnXXonvbTF+BPf/v1GJx12noLZYJAOi8EIbqSi6YRLfg4NpxiuqTVn7zvzTjn7DOwf98ydu89hGuv+z6uu3UPfvGlL8BjnnShdGI/cenncMlffgmvedGzcPNtt+M7V92I0TjG4y96OP58LgP3Q5d+Hnfu3o9P/9lvrgO4137rBsn+sKta8oHGcYwVBbzyRT+H9/7qSxEt+fjc33wRf3zJl3HgnlWEdAUIPbz6pU/DxS9/Dg4cXMUll30B//aNa9FNtFjTCshulqOcxPQULn7V8/BLr3gOwlNPYGcB73zz+3HjNbuxFARIihLMlBlOpzj5nFPw/t9+rQDc73/1W/jS16/GkZUJnnrRo/D8Zz0B2L6I/3vJ3+J7194q3/DK5z0ZF/30BdCjKS75zJdx4+17zPPP/Rlc9KRHQ3dDvOoV78L3/vUq9JQj982lsCMK2jMWFuCf2EUduPCOpqiTEtekK3jM0y/Cm173vHUAVyyUww46roeTK0us0gKqpqiOlO1VWFldxShNcHkdI+4onPbgU3DdTXcjPjLB9u6C7oUdZRellspIP1Ss0ufkSlbUUGmiWXDgckLGdlA7NPSlI3WCSVaDmrGgw3wfc/3R0DCSrERgmOWYMh8RNX6470588iO/ug7g/vml/w/HDgxhaw9VpdCz7MqyPdXvBVZZ2Qg9RyYvfNeWys3jKW5bRe40LgTy9rq0ejeKXWbe0KqHcJcTI3ljwTz/SBDPa5pwi6pNo1VdM7IslbapXGy9PVSVKEXdPLmtYoAnk9ihCVFrTXWplkeaZDlK0wVdU4lrKSaLQQpiqISRVCLLgu+42ktHUEU6E3l26GrA+wfhAO8njs9cO1HZSlsVRFpXFUIKHNyAed5YlTWkXWKFhGqWBt4S/xV0A7EdzXzj0jUV1m6WGVvsIFBU6nrMBWTbKUV8azCXX9jaL0dlJVP3I4fT77Vkh3bCEF6/C9v3VdTv4nE/92TJrrviC18WBW4yiRuIO5WJ6nmEQqjNoqrU6QoA5PlqrJNtZTK6AEJcpYgtCkVL5ZktUnMtrylMtR4VNI+WKTZlo9bBBnjbKnHXLJapxOKE+XrLZU64BRY0J2zX7qEsWuR0OKGqJZO401q8WuC06tsmA5c2zC3c2GilTNUv98HGPFyTRmGKsdrH0NI6Z0U9C/0so91kA05wG4QBPBb6eI5sAbekzEvFbLeUOWkyryVwf+aAQjtwPkvLY+bWpprXrUagatgWo4Q5V0uorprIhLVs26QBsXxNWdsiJ0nrTMAvrc+rKiO81R3bVsZGWZS8lMPxLTLydqzayqtCERBzoYK3gEVL7tJ2fFHEZ1VZsc/aVhnz5xN3OPaF9tQeqBjJCQrVoQoePIQ7TLX0Wr/bKOpPf9xD8agXvwBf/8Hqeojb2SpKXKpwEfbwAvsqvPZxPvwnvRTfi84XBe5Ne4c4bUdPVnvvoQkuPq+HF57kYnjV53DdFV/BZcs/gVuTU4z6Nh7PrJO9+hhe9LMPwa9c/FxMdt2B6z/xt8iWV1BuX4PMOXKsHkpMnjyFNPfQYcPBbZ0BLi+7+mBcqi53GYBxU8+wpqatVWutbGCmNipcsOgDOkYm1zWvm43voVIgpbGrgF6zzEPMjuNK/zNnC8UiCFrgcWxCgBs4jYUyC9RMdjiVc4xMEXg7pZKunfCdXS73/wcqKHkEjwdv558XBWTjaNzE9sxOruYbWQTTQF0d265JzWbCqBTWWTqxbBVwIqf5Gc3kus8scicqrXCQ83wKBlsUQW4yOqKTyao9ySceGku6e4HYVn3VTOb8+FGEWVlRD8mJcLwcryZ7dy4/VxTEcxbVBqhyvxiQ2/7uMfZnDujODogoVZXYYooi03bpAkFLXCnu45jVqQodMweXKlutS6pQRWWrLPO7ZWuxVW7HB7Zb2cqqY125TCWzG6Utv/P4ytv5ltVMzLG4ieopsaucV+A29skCehsVrkz0M5OSfdRGkTs1fp7m/F73vMNZbCpAmzRYc4QEGK9T4Zr3MgO3VeAyhZ3FO5bn65hm2+zf074/nyo3H8KKD6Ea70IUOtj54HMl4204HJvifhmdM1ueAmXasHL7GIeiBEjlRSX2yLrItMP8F8vRVUnredrSax2nmdXvRvrc8x+hJ3FsLR/cD7qlyOsdS5/3qMdYlmPrK7/2T3r/gf1WtzuAR19mQ+5nFqttkZE8L8y9sTCWHWVAP62Wed/OUsktlJBZx/UVCzioLB8Ph7A9T/leiLLOGztlB3lqFDpUxRIQUi07CzQ2Jd5N9UVjsd201lTUErKliVGvcDVM+oxZt7b9NwXcfGrezUrB9TzZr4Sj93fh6126aj2A97StpVmHe4/nG4sSk7O9yXL872y3696fKe/xA1Fdmu80ny0qXFn/JmNR7gMsZDF9ffMy1t55Au2T1OTv+l4AFn7R4ttq8osJcKlczjh3Wdqi3M3SpIkpZuyOiyBktmWNkrmE6USg8mAwkH7ccDg0p5F8nyvjxXzK9RUPDxlPtUCxblRVoWeUjFRry2jb8qUPzLIyZgWzOXrET/40znrow3DLdddh397diPpbKIiQQq+TTjkdRw7sxe03XQM/6MHnuc6+QmODXVQKfmCU+9zufq+PLVsWQLcFn45xjHjIpiiLAmXFbUqlLez3B7jn7tux+46b4Xk92N6iwFvtLrJQwdgPNz1LUWaKqpZbwPbI5NkeL4f23vDWHKM1cGAsg01WKxViSqCy6XryfpujKEvZrwIZWYxV0hGC6mUqZBvYJGDWqFnbdZF5SPajZzDKfPca1Jj/uTnPBNK2ls8sqKF6tLXyNjDGfL7Zho32zZK5OwPWG22PpdWdW4fm+3ntU2EriuZNbKjb66qxUF5T4BkAZ4qIig1q6EY53NwfwfnD2kgebCoMm2tqlmUroNuXWBgkR8WZq6pTOHa3+dx23c1xke8VNSz3TQvuatT5Wntkxipcj6YPKMejeR/VppxTFUBlsnlnjxshbmuh3NrvcnTj0NHBQhUOmvZTw45XZ6CxBamcf6uiBbkTUX1L0GulI1TRorHE5fMNzO2h0EMVKCsMUbONqStQzRsGgaYCVwAui3dENdsAS577FGDQjnd+4WfzWiGgZEYuYbVY9FLByXamkpxho2A118DsM2VXE4C2VspU4TY/8xwXMM7JfU/U9FHoG4jbG4iCnUpT6guYE5tIVixdYlJk8Wjuc839qAV1cl6zCEKOaW9uSyQjEEqKjsx6ib22jJSbu8M8oBcga+yXDbydB3/tTY6Xsb8GbqX9bgGoghvQ8VGJJTQVuFHk4ScfcTq2bl3EP3/jOhFsUX07PHZIlLhF3eQ/c935nQL6Q6OabW2RzcrPsnZnVshU4Uq/tm0LWvVuY5NN4M5jNm8h3pTj1Xki4LpKN4kF4GvkmjNjA4JOJ+jI8eGcXsC6OloniJinljYuJ8Tlv3SCkqOdDf1iRU4zl1fLdTbXf9umbsi7LdrvXw9+DcRtYS4fvdnvzMsVFwpR4Jv3c18ZOLt2r5aRuoD9hvk08LasCLkNaG2zb9vHBwpe5y+nefD7QCHwTIE7D3D54ffXJnkzGHs8QNvaEq9vDe7920b75AcCljfC2c1UvJupcDcC63a6hWvXWjfz5//KGbgb9+Rm67pxOwlxqarlqUp1rGX3OZsGX+X2amlZkWLHwXSwU4GtEAjr68xkzjY2GZ7tI5ebZ2tKJ+MEBHYgwLbNwuXf+TwnY3z5nHbiDyhESWC+z3L7OlK1SmBrQlmxSi7Gja+Ylr93LK26XgQqaU37ay7CqbZ0VYyUycRtMjAIicQWyOTdcjsiL0JCZWA76Gll822zoRTGrOprGndO6bU2y+wsnBB262jrFqscjmtRwBHGlpXFjL8yWUEgFaoWgiJBwY5iM2noB1HNfbyUx9aqG9YLRWIRP3OfrHhRvTOwrBxuHarSYmeVsKNdVscxOp1A7M3KslpnP7w46GInFI5YCkcbgLsnj0VP4vgDnKBLuC0MVApnuD6Glo0tJiFR/t1R5Ii8EMMsWafYJlCkMnJVK0zY+Mk4sMYRy8WCLjFUDghvRzyfmkcaA/IzA04otDqBucFQ5FB5Ys8UuATCVPV2qYbkRCOA010PgWQIGYg7bCyVmePIhb+zo98izRbs3p5nyDYZlPE9rCXnRHbbZPP3Zjgq+5Mgt1WzD7MYp7JilqprDvCb80ysMNfVDJojJArqqCuwmdbJm8HbFkQT4iZnb4MOHfR2DXH3LXdgb5ZjOYtxtAamVKZyYqUqpDqwXeaBOG2OeV5mtBVi1aFlIysSo461bCS09ZVrbv1gkjCYmbaqUeK2jz1dIaaS3mbGNCfDFCy/K69lx6xduO0EvfNVmrym0jITVS8Hj5ywJPylWScvXCp7uV8JfQlwU1qOShW7OU88N0DIKj1xPTCD1twOQEtPLgVtnqmw5cCwOaNKuwe7ThCVCWwqfWnfZVlwKwOmRIHF48Zc3yIB51JaO2p+pgHQriiMBxxAFxkS28Mic6iKFIHtIq0KeYz9SKyRabcs10vU011XMRuQCq81kMo9Ho/ViNX5Va5cVnZGgdgnuaMRtvghHuQE6MDCnXWORZmopZqswt1ScKKQlhW+O17GCT91Pt7fAFwcOIorr78Ly8eG0jGSYMxNlu0LIR530fnA1gF++O8/wG/87sdx7O5lvbXfUYF2tAcbg8UIKq/hBJzYKbErHqqnPOsn8I/fvAZ37DqAkPlBjoUPvON1eNXLn2EsjT/7NXzgI3+Fh59/Bj70Oxdj4cztuPk/bscH/uKvaUiHD7zjF2cK3A9/4vO4/e79+D+bANxOENAfVdTDVBQ9+IIL8NH3vAanndbDu//0H3HZ33wZ5XgkMOUh55yMt7/xZVjo9fCpL12Fr371myhHI2x1fVEByCCN+0CB9ag4VBdYWIoQ57RxeTLe9Kpn4YTtAX71tz6GG288hi2+AyoQGHq6OppiJxW4jYUyM3AvveQL2LV7P15/8Yvxzje8EM7JW/GKl78T//TP35X71qUfeCv+v5c/UwDuS9/0P/GNK65BXuu15xuAe/VXr8aC7WEr8wZdF/3FPnaetBXeCRN4Gfc9Lfc0brz5bjzq2T+Ft7xuvQJ3+P07sLPTRTeIsET1ru2g57iiwK0DH7FrYWU4wqHIwdACDh8Z6cNFTuW9+NgWpRbAyTYgZCCgskXFG7g+MI11xkkFZozmmV5JaTPJ8w9wIl+5RSYZVVPtiAqXIJdllQHvRf0uSgLTlVXQNPfKu27GJ/7ojZsC3I4foSwVenRD1I5k/9aVqTzvd31TeZ7XYpVMhe9oktWeayu6PLeKWippT1wMEWcVlGthcccSCt77UjOhMRxnsp1FrQXspmm5Tq3bi1zmK5dpUVmcEvZqekpYAgHngS3BbWH5rUmUhTq2HNhlZfk0/q0rzelZk+TXTKtbvlVbrSKR+a+EuV6dW6KMcl3tUfaSjlVPa0XFIc/noqqkQIr3Kf5ubGnvvcwmDf1QMzs3VJWS3NlCFGl6Ht7y3blPgOuoKk7ACm2LttesjM1yXTOHtKzEFo/3zRbmiiK37etsWIUiCBQhj9ftQrmO6nqedntdk/2eZ7pIMqzS1pdWq5MpsrJSLMDjtEHVtNemP1ToDLwX+e30cjOkNc0l824N1G0slZu4DOJ2i3u3UeKa3h1hZiUqXEPiW7y3XolLiGsL2lY61cyJamGuFvAbz6l2+drAWh+HwJ1SSKGOBBXIsWObXMDYKG+EsYJfN0xfzWfl8p7T3uPkNmHqhKR+kBbKTmOh3CqOPRatODUcxlkQoJaJ5JxXpUISDxGx1p6WnRRrM83Oqmyeh2VtV5y0kdzaZiGc5bo5UpXALqj52/z0HoFvW+aUabYZBvhOy0K2jNbKVNladaKYjyv7pyp5TMU0kR40tuVVtilqkM+u69RK4KiYWbltv/r/p+5NwG25ymrRMauv1ey9T5fkkISEJBAQkoCiNEZpfCISNIiPxo4HooIgF0Tvu7Y85aqo8BAUafQK+KHYixqlUwFpYmxoEkgf0py055zdr6b6mu8b/5xzrVrr7HNOor73fa/ynay9atWqVTVrtv/4xxh27lc0dL8mGM9s9xaXHob/td7Ub1SB7LBhmnKLNQFLU4/jYYuDZOuPPex//IX42hc+H3//+W289Tf/ArffO4ZefRTQP0ifb7RrZ+PC3S/hRepqfOsPvBQHvuMl+MBtJd51w2jmi/2Y89YEwH1KdgM23v0uvP/jx/BH5/5vUHEKtX0v9OY94ntL8PY5TzsPr/nhKzG4+xZc+5d/ZVnjnGMz8dA0ITebLFGh1AWSYy1u3hniH6oBtiZGwLvrc+veLzNwZR4qjBsCwRFiy9Y1pWzO4cDerqyyk16WshJ4SUHHPsIolKAKx4GIxd20mHJW6SlEUYKEnnw+A7ZU9WmF2U0AN+O/LJv5Ve3ZST3Ync4LV1iYxhpD5Ie7+y3rVmRZl4BaB9qSfWvKeg5Si0JLx3vWfPdEdm6rAs77y54flVE0kPrN8+T1JJgWY6v/2r2hxfmytBfL/BVjH+VRzHfh1detpl64YwafrHhOZOt2jnSMECZSUnlBN3oasO/UHSZuSuqbrSPGXlzK1K5oWNtiL6h9z9PTtgk5/yVwm8U0BDHylFRbEI9bSXFpjboKk1gMq9940NrRUNjA4ocb0kXW1PYZa8X0JLGRUW4mujXsWCZCSc9rOzrHjDiJfLLzwCXf2YyyBrSGYvufKd/IdRm2rgFMWZ/COm8ipSm7TGNP5cBbWW8vgbjCcDaBZYKayoG4Ku7pKUWFaS1TjeCXu7qpJwrTYyhH90rQL+7vlzUGg6h+NBAlkjgIMZ1MxHKAq4I07bW+H+mcasQcd7XWSRjorKwksZtt0Wymfj38vHNx6eMvwW0336LvvP1279BZZ+BRj34MmjLDNVd/Brs72+j31gS8lWRXAbXoCWoYhpRniGMC0Zo/JxIGZaVpmaDj2GNirRJAlOsZMl/o1xv4iJOeJmMyLzKjwm3BXtN5U6/CjlRSuSxmLHESk4BucWD7bJzuhIn9mN57DtRyHKOMLEFLGWdsHTL7Q+T0XyVDWIBlMhVjTCdkxzz0zQF+vMRl4HUvQPZkICyPrUoGnlsMhnMW3qnO7672dGAyAW72vdPJ2AaJrRaGZ1MM5USs/xa4lRcjYSxrPskIs8Fl8V8OjQy1eEwTcITUTdp1mSAFWbIMus/BKKl9knbIlsCBgUF3T1hUjKEyUYzth/Wass5cI3KRy4xCAsuKSYUUqONITsZaQ7ZvLezXkqJbad8oQpEJV9eYUr9bl7joMY/D4y59Am6/4wjuuv2rCOMhHvuEJwJ1hk99/KPGm9WB1lLYVs1GLtQQRhhz6Pdi9JMYCQmGoUksZeJjXVciH03lCAMOK4w2j8EPevCCFSgmqxJcjvYZ9iSD+hyHLEOP0rlSh9lHiFQnPTM531xm2p6qbrLr9Kw3rfOYnTNfxfJkT+auA00NuWQmFzwDES2jVsrCslBnUSyCXoFlD9q/nS+scw+3Ho8GmDWjqPTVXaligmszv3ID5hqWLWVPTTs4kTnL05HNSZsAKpXxleoJDng14Nj8/SLoYroL+32nwiAATof9atvETKaa44P16BVfWyFVeOhXEz2KBkoAO2k/BO0GRgKZzNts00g6S5KtOz+9LQ3ITObdTDrbMXft9RkAl2zdyspAm/sQsFtAd7IDk7mn6wzEpWwtwVz76vxll6uQgLeG0es2SYKIh/Dz0SID1rYHetm6fo71PyjGxis324UOAjTxQGKSBHgnXqyYmKszMlKbuZetlU+egapdsDBK5xLKtt82AGFsQFy7iWywyCRTXtcyXqUdWW9bOWdXVceCmlau2EiSGWazyHy3JQJafiUh0thHf+WArPPZP7TRirA5i6JGPt7BZHfXyGXL1qLJKRlPwH00Bwrl2TIhfe49Pi/+zmpoBugu++N2GLCi9unu3c7/aW8Rry3tZ4KE8/adPVH0qXyTxuilkUirc2zkM6RNTzHZwWQ0Av3qx6MdaHp0ize5BYUplTxjeXcqkMzRyPKeA+lO0nrumWvqlQPaZ0xxkb028zrzHCkZbeYKC37RpqHOZIe7ICzHjkjGocDYl1i5ZxmPyqkkCtUFLR4dON6NXZr215VP5rW7zSV8z5IlFq6BCRJzOebllbj5ru1vpP6Jz4UA+nPwthVA1n3Xgahk1rrVPj1uTwWunuozgqwy599z667E3QF77YMQuWakJLYbxtKz41Dn9w5qArgn22a+uKeQPj7plx/iBw+GfftgTtkFKgnAdlm8/P6yn647xp17GWz+/5MX7unKpwvs8m+CuJwPcNF/IBbfPYYg6kSVQRSuqLIa0/mCoIyK/FAcm9gk+N7hQqzolEneqUph6U6YWUav04DZcfNtSg8saAwIEFjQuCtwS3llXY+VHwx0I6+UHFQq156uq7HyrIwyX7lfJiAA+hbI5eSIbNy62pVZMRmDch0d9u1MDsHMK0T2uZFzEyQey+VySeLOqQIju3yov18AKg4OKTOTdIu1lQMigyzfIfO1rL3dYoxRMTLyVvGqyMkOwpSLJiO7LNJO3iKAC4XhsIdcRcIF6euCAbC2d3jFe/ixbVlPEch9gB41TLJmJv94iuPTschacjv3wEHJpOTV08eKDNz11hH/IWzLlN4avG5KCHs+tospzg9CAXIpEbzFiY3ysJVPZgAuJwAuUHV/lUvGMX1KKc1DgI4ZyZTsEo9YC97uI3O0k9XiagD9hgnaynOqc5CRNCW70oKMwsJt5yAuS3Zf3MMhsgwsyM1zue6Q0soXqBj3oRLAdnMyQtW2uINyDUteuA6ofXgQ4j762tjzXRhGwqxluW5TAnkPD13HzqWvMFm6fOU17SpTbk7IjpLJ25nxu+VA5rb18a7sm+YZ0jjByLKJ86+5EPvO6GHl6BQ79x7DTZtbuG+8i41Wi4wy5ZNZvnNhz1Y8uSSruVO+jp3LCQqBSmawE9zllLNHwJoeti7T2QZmlgPRwmOwEsuJ55i7BEWnC2xv/i6HtoyMJctOLymjTLk7MoM6nwm4XBcCKJMBNNQ1yMol45cBmLjKMNYaBPs5EAciZdPOgFt+TrCXwREGqXgueoTwHplOwqg0r3tVKfHSkYUAAWc7oYw46BG0pTy5fa4EbQkSS712WZxUAQiSBSCX0snTqkAqYHMlQWsJXoepALwRQfzeUHt+oCmlTE9cLhBd6I8gbltXyksH2qty1YsCDPIMa2EsQZSzVYhNSnk2CtuqRcIvthpfrXNZJN1cTOB/3SPwUz/7Mhy+4BwgiXDsxrvwuX/+NK6/awvrO4VMjJzUvatrjzn/DLz4ym/FwYMp/uzPrsLvvu9T2D461YMgEg/goN9DTyusDCLogqvtAJWn1d3bm5IlTCna9SLHlc99Bt7wuhchPms//uyDf483/eYf4P71dbzvzT+BZ1/5dKAXY3Tr3fjUP38eX7jxTrzq+79zBuD+xnv+Al89ch/e95YlCeXPfQUHkpT6wdgOFJ7xtCfgl1//QqwMVvFTb3ovPv7pL4hPhh/5oCzsq77/u0QS7C+v+gRGx3cYKBTGrclNZJMeAAAgAElEQVRMp/yJkZJmPIPKA6trKd70Uz+Eix5xLn7mLb+Pu9YLDOMKxzfGeMThc3GwF2Hn+AYKMozKEmdfdBi/9NMvFQYuAdzfeMef4NY77sFrf/R78bOvfuEcwP3w1fJcFwDcHyOA+wWR5nzXr74WL/y+50ANUpFQ/vRHr8HD4h5WogjDJMa5gxUcOGcfwkGKdKtElQaoY08A3K97zuV49Y8sMnA3r70TZ/f6AqQfImM6CAXAZTILZcDvHI+wnXqogwDb6yO9Q+YHe+680JSVZyCeLD5KKPOZhiLdFqLUCmFW6DYIyCZHS1/pIJCxsh5PwBiormsUWUNjHRUNEh9kOYvYLDPAgXA1BZIQVVHg6hu+iHe/5cdOAHC3jo5E5izp9bCqWvR8hary0OhQJMRNAoyBQgnCUua4qJtdpVS0fyVOZkzbohZwN4l89PavosoLFJMM/QOrAuI6IDdeG6IpSmwc3xVWrvPPbfOKmsBe0o89yrahYOhTbFHntMcOK9fJ/XZ9cSmvzGcfeU1I39tMKy/yGs9vVe2RgUuNaFnbGOYFgUzngSsSV7pB2or1KCYV5Qs9kdbm7RNeM83eoICGlaKQJrHUe2auOlnbCedlni9JJLXyUdBn144DBhvrzrRMb0Bgl8H6mrLKPChNRPZcwFybyMRxMfJtNK+T6NMOB4r+agR9vUFfJUEgzN7a95UqCp3tjlFOpyjyggC6iunNR1aw6EuaeRcZnbmWX9YML5WQOLMT1pRQUaXYPYsAPxKPugAGJOcSpVbKNyCur5hgoNtcvlvQw5sBYFVT3nEBQHW/zYsgEGsMXAy/z+RJK817cqW1CNWAssyS4MGHzleCwdOWz4z3Z0xleZECT2gmg9GPdJFhG6oGJe+461XPpDSm6llMQzA6BU1pdIdIGyFFJQoulOhn/ZFHIqoTriaYJ01QlZUu8Fp/qo2MYFfieK91gJM9Tmg/0RoWLkFd62UL7q/tfhveNXN9YekyeJWjpEOzigXQpe+tr2LJ7DJth4x3XZtQpOcXbSFtw9VuAtLcyMYdVyYJI1np68epqf+o4aaqzlKIVIzYArc8lrVn3yDB/kGC7Qmz6TUu/MbH4hFXPAefvC7D//2bTBbaFBBX9Q+iWTsH6A3xwrv/Hi993A4OvvrVmB6+HO+5YYQ//tSd0u+98jsuwg89uoeND38QX/iL38OftN+Af/W/Xti3euNu8b114O2P/ciVGBy5FXd/7CNy7WNCoAQ7Jz42xwbEJQNXQFzGtY+zPSh8sk7x6fsTxAL82ye89Cpl0fHBNX8brmUu1sTzYKcDe2c+upYpwHRK03kQHCXjxXgBJmksnlQhgVov1AnZvFWhRlWupBcUZRWyCI3ntSgMVoUEx/IsR14aBt4sgNKtUAx6SzC3A8TatZbsc63LXdOMrGc49DPZ5AX55PkPdNvmHDzVTHQzTFtKtLOMrKTyjOlrT+G+Hzl2rk8eqVknJdBt4IVkQnszhqzLuHcC+ksMAYLI/G1h/i4Bxqd6v1cbPNk+55crPZ+Vi5zN8Wdy1WxqVL1q2P517fkqaBs9DXsqIhMC0FnYVwKoiMoUA93sh1pE5ZTKQSKx3GXbzgBa5XF/43t+O2fhaiYZNb5uZZ9IM4uP7gqjs1YeeTF2xFB1oNAwPdTpXji1qxNf7WhgAVk5vpGUTyUgiAWTKZjJFJ8JvXFFBtSk8DhKqPjg+l4zUZyscIQ3DL4ZCC2+iaYXEj/cIG7HtQopXUzVHCabCLtCNwgrrWlD4Kt1qhIpvxrrtslFtp+JAK3yVej5mhKmwh6Vpmd8GQ0YHkhKJi0Yai8IPPJyW4LlTNmxzu1tIxbrvVjhUZc81j/r7LNx5PbbqNqFjfV1XP/5f4ZSDXq9FR160HnZmMQwlDphNk6QKkHTpZAY+651S7WNlGmM0GQilrVWcWL6bQHopDwVeM9xmqKuShSZgM868pkE16gg8HUx5UzS0OENtGgmKWVF+dwGfSbFsb8va11Vrer1A5RlYz8z8QeBdO0jmjFcnQWN1EvzCLkmJYgbhjHyzPjhUmZWmKjuHLMGc3JmqzukKhuMx+JwjH7fAk52brQXILvcFh3IW1f0ca0xGJrxyu1n0uFolItyjPvsobRx1m8Bri1b2GfycBSLByz3FRl9aM3mXgMmU/P4zMpcSoFamFwOEq6s+Y5LkJfypU8xnwTBsYBUKbOOnwHxBqANub7NRlIv6DvLsS0nY1eS6cy8luclu7zMa7L2oHzjZS+KXpxfloWs29LER90qFAyTqRCBqpEElSS/MdGhKqc4dPgReOzXPRllniPu97G6dgif+/t/xNb2upH4JVvfp9QwgUhzr1TVcm0tiWLxkRz2I/S5RooJGhh1iTwvpZxGu2NRNBuPjS+xxAn9SK4JBPM4r/KYWNrxYHVdirAwaZfBhs0e0yWuL88UFwZE8zsnSC7Pj5kDt25Mn4/tZt7PZJxarm9WAxxQSTlqYXg6EJ7Phep4LOhOjWEMhECugM6cXbuEGHNuxyoWdiLBVmG3UhTfvuoaLX/fAqrmmNOocDhwdgbaLjNtO/fLLrgL7NoEEbNv7ll+4lpmLqtsgF1lGOeyduqA6yT/yPU6AJjgPkdFrl1LkVieM3pdzbClPfM9NvuN9LL5LSljx+QU0JbsbPZfzNThXD20HsQGgBTgWMBYu3WIK3v2F85DVkBeB3ouXp9p4HZMsyfh3LjX62m26zzPVZKkekpfdwK/q4egto+jSYfS968FXtuUU8W2NJ2KGoNhz1Lu2K6OnIyyvBKQFeCzZ8BBkZp1vq5Owta+by2rU+STGX80DHhXZ6Xt2QSCbu9mfGc5ZDs2q02esCu6kEnn9I/mPDbgfMMkAJXFFFUborQe0otlatm3FdcKrm4QgN0bvHWAsVyrKeTOWrrLrCWwyXIhmGruX9OSxgKIxivXeKvO97srmwO9Sf8A0jRAElDdui8J5y3na14ofSgTKOmBTpWxblkZP97eXB65U7fI1haW9uz66YFrZKyNHLB9Pk4q+QTA1pW/TdgSJrId+IQ1bmuLlTUPdGHXpua+SCjhOoIxb5/rCfavbD9sM02LpqRKF9UGbDl0fI+FAbvAvjWxYLPZtmavxTxPcw7Hand9gSRRSGr+8iuV2Jhk0ZVZh2XeErxl1JrKDqn8bcZTro34fmKBW7P/oWwOuCXIWqaH9vzqXsAvlQHq5kT1kTOqHRwLV8VWJC22ME0Oyt+nBXDdL/MLvXz9odzDaY9dZtcug617+bm6fctAJPc7aeUHwyB28sycRIovYudqlzFwB+A6WeaH9ihtW3gQctOnLbD/lw5wQC7nSwwU9/wESRDLfLDQSR2rgisc2fqqVU6y2F1OXpciV0wA17iZnhhMFKA1CCRw6DaycKWj7xwvbD0/0JRkC9scftgXsJZ+twZopRfuVFEmmYtIXo8N54vkM7exSADPGYPS4Mnq9eib69RrCC4ZZyrJ7JPAUgF6khlp5/l8aWBll3metKmMfCvNw9M1Mphbllt0cJ+3eWwL9LMlgMtyYHBnGPVx9mC1bfLMC8m+Ha17GOxv99eFSC+vNKUX0FPT8zBQlTdt/bYY7Yjcst9faS9Wjbd19j6c8cAOfPGxAe6nJROAI1nTVqMNjgCyfyXpS2IlwWCCuJvZxJQInyPvSwBccw6CuM73l0DuSpRgt8yxL04FyDRTfyO3TNCS7Yv3c1+VIwoSTKz0ceaHGGmF/dqAuATjeh3Wrfx855nTC5dAHAHGVXqgKF+CkwR0p/RaUAqUQiMTl2HJFbQigczn4dix+8kmBnDIsnId85YykJvMiLMgtIAOFqg9j9nSQYTtKjfZqTxflOIAAyKg37XGjheKXLJr7w64PlWzuyiKQbHNZfZtzOuw3AwCy5RSfbiKcSM9hDp+uAfOPEPklI/qANs33YEjd92No1WDEeUgbLk1xa7I3VCCLKXPTZAgbCor6Ogklkw4w09WRe7FSFZZdpHjlnFiaRm1OReTbYPKI5hTo6Yki82sX2b9Ekg24UQFBs9Iw+GZ0zAWiWbnn2sC1lqerUtsMNVPC7tVvHIppWwBW3pfVwyEMDhBZi4lL5w0s0dPSQIGlHothCnrJJU7/Q4ySSBoUHo+hvTAIRvZZ0aywVV4Xn6PLFvH7uX1UCqbrNomGyk984YxAG1Ql1gNKfNsgG/KKPNv1pEVAruUWE6Hek1rRVa7eOIGIfqqVoX2dS1zQIWdqkKST9RaL1ZlUeLcIEBd5ujRV1cWkQqbkwkeEfUx8uj5JvQlfCkjf1fh9jN9fO23fbPIPL/6xU/D2qMfCVQZrvnkDfiVt/0+vvKlmyV4wusST0ko7FtL8chLHo98vIU7b7sTQQE9DI3/KAHc1bUewtaDKjX6awwM1CJH0yRKTZoc9453cMUVz8QbXvsixAfX8Cd//I940zs/iLvuuQ8/9MLn4o0/+X1Izz8MTLbwi7/4bvz+n/4Tvv6Jj8U7fvFVMwD37e/5C9x65H68/y0/gSs7HrjX/vMNGKQ9VKrCj7zs+XjNy75Tet9/+9L12J22OLA6xDlnruHgvghIerj+y3fht//0M7jrgW2cf5hesvOkCC7uyWomQMlJYlk3ePJlj8YVT38i1IFVlA9s4sff+C5cf8O9SA+cjTNWUvS9GvnmpnimbO+Ocf7FZ+ON1gN3BuDeeR9e+8oXLwC4H/nI1aCywnt+7XUnMHDJqnzXr/247IcDcD/xBTwsjpG2CmdelCLGAPsP+9gf7UNY2gVao3H9zUfw+O+4/AQGbn7d/TgrTREHnmHgegGGYYg6o4x8gqP9ENsEiTbGGE1K6lZIQsooINuylgCFCkKFotLsQ3wCtwSKQsZUfWA6hU8p68h4ADXTKZrCZGb7vR5921CWuvbReJmiWye9mUBXNBX2PL9/YIB8MsXn77sVv7ME4L7j967CeKcAGbj7Q+C8CyrsO8NDc7yPnclBFOIRZFhf+dZIGLXchBU9LhGGHvYfPgCyPMvxVPox8eKy/Efxxg19JLEBdcusEOCW+9KUEjotdnmeJX9c569LVkVeNiKt3FBRTnQAbBib6x6lPAK4DMDS/5YMXHrOxWQ6oha1A/Z57ONkjOaYJX5YUR37yuuHSjnwT1UF/GKiVhk0FcsK0xtOqlxA9UOeB8KPG3UpCVWUuGZ2LgEW1mc+j5Eficxy2NZqQtZMlGiEic5arcpWq6ApEfu+DgJy/W1wlD/jFkt2X96Qj2PUJxx467xxg0FPMQCsi2JuaciuaDhUURTSykBL3jqDxWT/1wzKKYxHExXVNV0KBbj1Bbz2NQFmvmc3yH6XwcAuM1cuD0CmA5HuD8WRu1Wl8gUc5EXkbe4ZAEAAKkXwb7cs5drJKi+applUFSJVe2TRVvQVtuCsY9B2pZK7+/gYIpHElrCWi1GfsEgzIPScjcshkOPaXud3YxLP5vsJyqZW47pGbSWKU6pzW9DWxQrJwJUxyk6AOS5JeNyN+16KmCwYzVwlA5k511CGVZdDgad7T3auA2gJ3PJal993z+GAXQsM60wHyjB2AXreNhJ4cSmdEACe9bv2BN5oyLkvteczLLu8AKZEdtXkUlZ+6qtHY4qL1qbQZ8yZt2JDMTT9JYuIIC5BU24XXv5YnP/cF+GT107xlre9D7feuQ29djHaw18jLNwn55/Ed6urcdl3vgzq8hfgf91c4M8/dy8uKx/AK5/9cFy6chTr7/4d/ME1Gn96/rPE593buht64wii8W14zjefj//2o8+DOnoEd33ko+gXVq2Hyi9TWjowGA5sjMz1EMRVx3N4dYRP1zE+dW+g4Qkh0V7/HHUSfmOHUTv7m8FyTeazWRBJ+1GEIc17w7olkMN2HiBj6gA/FcDKzGkZSKE8csJ/aYTVeKgH6Vqjo35dT0eqHG0Go2mpxlWtprStUbVKGOhtW0w4HyS7oTRZ+QvgrZNEdnnpe0ggz5i11vpCWtesxjLZisFUMj073rcOxLWLbmbid6WS92LgStl0mLr0wnXl7PY7sNcAymR0OxCWrc0lRc4xcrl2e94ua5z7T+Vj2/2OO4e7lofyyt+QYLp4upqy4jycaTpTJs3Y5+5TBjlM5j61s+x+UwQC5HZBXfv37FqEGSeattLPLEspC1vKlI+wbqVe2cCxk2OerS2WFSQcw9ZKcRqQtyM5sJC9YsA+qeUyfrZIPL+OPK8dc9SxzNqJ1qHAnxbkjT3Ufl22lVZ+qHRDeWUHa4hxPFcprGecX5NRw/uVvxlspVc95UqNF65rV0wq8+K+JAfwfiO0OiwqnU1Hyg8mKtAVLQZU2NYC4jZ+oIKKcysmLvktfQcqHfqURPCZWFVXOo1C2pd7gWqbWvY28uprpmb5vtJUItAC4j7hCRerCx91ET776avx5X/9FLyAHtVDeGHgtUWm06DVpYpVW7dahb5X5BWlllUScWZnSofPi78SJqnXMIF5MhYgN0mYQEJVMwbCU/m81xsIaEeWT1UWFtTtoamNTD+fhbD3qaaU0/zGIoUzNMMFbIzSmngl8znLg5jLfQsjJ4iQZRM7pFGCMESc9jgygH7ujDJwbpqktLay2T4eQenKsFRtQH3ObCU71zF5XS/pInamJnBNNB4VUvfIXqZPatkBZE/WLvk9ArdDC9y64xhY5356/M0/7wb652d0DOXles97TPtDyRw0t6QkATfPJzLHJYjNcmHwmPGJLDPqb3y0pngt/i/9sGk6Qpbmn+z+JJmefRwTZMxYIKFoxXkxny0Tcwygadi2lIJskE8J4vvo9fpgvSCoS4nmaV6J9LKMvFK8BFd8xHFPPOxLgrwC4prEaV4Uz1cVDVina7+PMieTjqSnDFGgRJa/KEZYO3QYz3j287DWT/B3V30S25MMutw19Yyxx8F+BLSRCGJpw7Q4qrKJeMWmoQFvB/0Yw5UVfM1jHomf+z9fjn/5ty/jne/5I2GvjWgvM55gNB7bJG2C2QTaUgExyQambKcwLyVRoEGjOQc3DDeCuwJge1QZc+y+uYRxt/4I0GzBRJ5rLj3cnUnZb8gYVIN9iDBVCSKLTDAVTSL0qkyPImoFMtZmEqHYf6lwaDymLSgoCbUzb885wLroUTuPUkuuhwNnLWhqgM5uJNu0nQVA93Tg7XJDWmbSngDudj1lO6zcPY/bo/wWfs/M2x2gK/OVmX+pUZowbFomenfv1d7nEmDrTm3kownMWhuEBZnqk/Uci/3PjHkq7XQvJubSeYRVSQarkcKV5+L2zbraBnB+1ntdho13zbxqrW+tV4yge2sYNJme0ubLMS7tHMj4uRrATHxqRaqX3q3GxkSAauePy/rNJIFkzQC/4vnK73COPn9ehqHqpmSOzTr3ZqbKTBcwnQO4pmMTUNWCugQFmcTt28RvqBB1VXDdgoqZ3p3fdcVivmvkmw1APPczXaxCTBJZZAbPwVdz3X682vG87QCdC2nDjqFLBvKStDJbOPsagpS2zEOvQdIbSvyKcsPCeiUwXZbSHzMRxRa+LQeWCRnESwCui+vObspJKbMfMzuNJ27PSCV3gFt5tHJd9v4d49Y+c/mylSeftw0lIG2gKQlvFCMkPtMar3uenmOLpGzbEIRYMRZm3DnZtiyf7J7prG3bNmzkyM2znLPaDUCNcAhUYyDoG59reR13vHapYEBcZ66jRaDU9/uyjyzbRT9bB+YS3O1Zlu4pb8Omitu48ymA21OfZf7p3qzbYyjTM+SgKDv24AHcB/ujy8cte+Ke7Dxdv1snfeyOPZV08V5A7uk8fB3A25VT7vrq9v0IE+vnJPXYBuoc2LsMLEtlXQJol98ThY8yAuDzQbNMDyKiLv9DRPf/o8/idN9jua34IY3RkVJOgoy6IJR1DtskK7qTNpZFpp0kFnWhpk2GUVVh1NToc0G0dFeUaubnyyCuLEw5kXHgkR8KeMtzE8CVgJh433omI6jcVaVHf1DjmUtwl79VBauIGgJXlIGds3Bd6NcLB3KOtp4wl1bOSb9dSjfnTWFYuuwowqHWFiCm3HK3zPiG0ssC5Gc7wlgchkHL5XW4f9Wrt0ftbll7dbaN3AtANu5+L8ChlQPt/qbydoOobcebHvpr7UpdeQHBn8EqjangqB3taMu7r25xrKkQ1SUuSFIcWhkgnUxQ93oCcLFsGLMYjaYyaXbbTpi21dgAuga49eAND7QS4Nk97jH7aq7wv3dtuCCMcHdd4bwwwo5Implv8P9bkvlkPFp3KsosN6D0cVfNtSuZLJfAOhMauWTTqWusKi2gL+WYnQ8uJZUNiGsy9GfnUR4OB5FIpDr6Cs/jmLmUtHXb7VWJ0sogO6aseyWbkp6nayt9xNMpvNoEbOiZS5bUkbrE2b7xuS2tRDLv1wHXe5UW2UuUeY4ZaOxTOjmfSSc/XAc4qhpQYZ/b+SrCzeMtBClZTb6whemHS3+i/QcP4OjDDmB7OsLGzUdwz6TAMcogCfNtoQqKREjqUaa4ZJKFMMUdWJkLuB4JwKDJVC2nIm3kJJMpJ+O8cNl6c8lKNQu92IGkkswyl4qUZ8bP6alDL622Rsr+UXz4lLjikYHLRV0SJsK05XMSyWSpqxpRlYunLmtqHCZyvXGToxYfZcPEJdM2JDBKxq2TWraALj9n8IgsWZmY2wkCZZWZ3RV6BgjgbxppTVNm7j7c9/me5yDQwLbH6xQgty4tCLP3ezJwSyYlDPZpnU+UYvna70rwh0zcIDAGeJzQTMciV6OCSLeTXfHGHYRQyXik1qLYeM2VBYa9PuIwAkM5B+Hh/roEYZjjZPtqjZuKMa7LR3jJa74Xr3r5dwCH1qDvO45f+t2P4a//5mPY2twQeVsxBiG3rWlx5r4+3vJzr8QTLrkYb3jL/8LffvzfkZbQZP6S8U4G58paD6pqEcUhdKhU3jQ4VgP3bz2A537ro/HTr305evsH+Jk3/xX+4M8+LB5IDz9zDX/0jp/Ahd/49SCc8Jcf+Bh++Tc/gPV7j+Gbnv51+I3/6xULAO5t9zyA9/766xc9cP/lJuwPI9w/HeP9b/8xfMuVz6LelhkpCFhlFeqtY/jM52/HBz/0cXziM19CNcrxpKdegqd905NwYG3VZkbTnraPZ15+KXDmftR3H8On/+0mHN3sSq8pfPJfb8Fdtx3BMFLYd84FYMLAztEJstEGxrvrOP9RBHCNBy4B3Lf/9p/iljvuFQD3ZzoMXAK47E/f/aZTSygTwP2hH3wDbr8/Q76zjqgYodcmOCdIccbhNaTDnrAuiRyprRxH7tvBI5//DfJsw3MPgTLZP/CaX8X6tXfgHAZUKN0eRljzQ6zFMab7h1DHNjEKgawXYbyZ63xaaNUP1E6rVFG3KOn5R/+1ICSQq7y81BWDZpyglzXojM2Eld4wEQC3mUyh6HFfavgVM5RR+ar1g37q6arWXhQoSiqPSi7eVF22TFJo/DjxcP3Gnfi9t79OGLhscX/1gb/F+/74r1Fs7CKsQxw8x8OhswOs1QfQXwWqHR/HttewsV0i7vcQUZ6ZoIMHnJ34GNUau1Ur7Ef2mtONHQF4dydMylAoWWdDD0lssqrZRgjWUl7JAbqbG2NG8OhDN5NXDsgsr5oZqCvgbtkgEyCXadQQiWXbVWt6inLSQ/DW05pswoC57KqdeIHneUwOcyCukUf2JWmEYCWTh+Ig0Owj/HKi/IZznkj6F1oD0IMspj+p9O3AmNKcVDCBEkULytiLW2aPfj8Em0m01Nim5Dj7E+NNr8S7mPMQMqsYQKM3jkcPGk8AVV1XiqAAgdPUU5qSyVOCrFZRY4GB6yldVSVpTwzmzkbUqiyUHgxVHEe6LWvK4Uu/5lWlpnyyO4cwcD0J71NSXCWkp9q/zeh3YrCT7FwDQhq3N4KLU83giSeuv461SGan8c/1xD+Xf+9WtWKina+U9dFtFL1aT76Z33fXkijzu5Um47NVykt5b5pZ+vPrFTauTMti+sW1JKwq8a61LNwOU1dSBwWqMJLMCllrXNWNnLOHUkTeTpRstoCvCqky0uZofIK21PTgKGak8hmfDSzj1oxrJ8ohd0NIy0Bu9wm4zxxw6ySXu8zb7rn4edX6TSM12vMDr/YZopc5BrOvVSxjLsufz8zzE0UG/HBg5vTjrMJ4XKKSgA83hrAN4FY2TcMAStnW/uFDCl97joeD2siTtR5wYJgiGZjEwYHqm8CAw+pajX2PvxCPeO6L8Ylrx3jLu/4Gtx0L0Kb70a4exmpzLy6+/SN46sNjxF/7ZHx4chmu3TkIr9zBt559F56Ba3HDJ67Fp6aPwD2PvMJws++/HtHkDjznm87Ff3vFd2ItuwtHPvoRVMdN3dqaGMbtPtqY6Cm2pjnKsVGUkbLQCp+7p8Fn7gFKBoMp461aRfasQGInAW7d5/S7JQPXU5EFa+k1SlfXjnyy8kGjBWlTBKrEz5QsKwOK0hc+pW9YmsLrRTjY77fPetYz2ptvP97cc/dRXVCqTYVqvLOld+6+wyuKzXBK111hZzlQ7RRNyX3U9biVSmk9b7sy4yJEblu/Y0PMjtsDxBWAtwv6SoWyYK3IiOnMo2KEy8Sfz43n4UJzgYuzZqaHyMhrgBDrT9sFZveSNn6owO0p5ZFPU6RzBq4BbyW7XhRHCDiYNZ6ABYLcGJaRDFkMnElykJFdlZk7AQIbqJ/JK1upZTlPxyO3K6Hs/ib+ErRtO2mbSNoFg7bKQ0ipyqYUFu9cFYhRO+PfS8Zs21ZKmFsWrJ9LDlA7Yb6GW5QiMGyqSOvGgbKsNad+b56x8nxOYdtQ1zMG7oxVLICsUbzqyinTCzcIknZs8oChayaO9hGuAEHt6bzyESVTka0ri7FKdSmJPgRxE4o4t1xiN5Qnpo8ux2kVR7Es1RoyVdtaBX7EmUObBh6ddg0n2PM9v6nayosCArkMoJLXm4YN0tRXG0fv13Vdqzg1Usye0ukAACAASURBVJpOO8KI+bMHMZKyZoT3hKPPY9iv6LJqK639wPN0lWWtiiL+3VYZRdMpqM3MqxatF1hqJeMqHqI0ljZKY5rAI8u2RTbJdRh5CCNfEfikD7Cpb3YksYnBbEp11ao6z9FPWuToifRw2gsEnKyKGkHMpNUG/b7RqarLmkmH4l3K3+A8LAwJZjYIIl++P+iHNLkQVi8/j+NAgNMoDpBnlaxbtraNUpGph7ZNt5adqsjY9A14GyeYjhi85thBdtSJcoYiIe0Zq6fZuGt6bMuMNExrl6wk/QfPx4InG1VwhABBogQwp2dpkhL8rsW7tcgbYexy7GBZFAXXXgGKUss1EjhOkwC7o0rAil7fJPHxc1qPZHmDmNYlds3G4+PIx2RMOe8Aw0EsDOkib5EOjE89t7rWmIwykemUMswK8Zfl9SS9SM6bjynlzPZh+1TxoqZEuY39dCV2u9Lp4qnaZW450NhI+JqNIEglAIokpshGYC2QtXp/sILdghYTPlBxPqmRpCnC3gBJbw0+YwV+hKrMRR0in4yEOdXrhVgdDrCysoLvecG34Ypve6qc+WWveAN2JzlG/Le9jp0R4x8mDkaQgPEPlzSiy7EFcTvzRgvqzcG/OQNsERydDYILAK/csXhpUknMSgrP+mrWUQPcCsvVRPHMnMaBdt04MNlkBJDFw5XHeyb5RH6E9TgXhlsXKJuBxwJmngjQmgShOcuWcsByOgnuLrNt3SzwNAOX+3hBJnm2c+H6ThyV9zq3mTCQ+WvA5GUGsAWHLPPReN0a1rC5HyPxP5dINvWQIO7s2IWf7foWz5+rtPcTPIY7n7s1jbCuQ3nmAhZ2wUmu9xwQerJi7LJvBcRt54xJshNDJjybejX7dZsUNd/hicRykO9a5QOxPVj0zZ1uGVYmxwABbS1QGyQWhLUgbtcL17bhuWQw78ckVM73GaRO7p/PRNblXYDW1ldXH4VZb+VsLQg6B3BNm5BynNVf61Ubcp3BXzZpruY3zHFdkNbsq+ZtRa7WajrNAH77O0vMz8V16nzNynsmgzggOElVAzKlmXzMuOTMJ9fIHM+xnA4A7LxzZ+xdTkmoRGgYqwJYMwYwnUrfOD8PWb6mfzIALv1vrTcz11wLzFtTz00SgFlrUSZ5Lqs8Ab1tbQcy7wfl/J1EDmGbu8QWMyaw7+P18v6pmOFbANfVS06j2mKCiraO1k6yW93ZZ58c46Ln0RxEX5Abd7LjndflZtQ9np/Nfae78QDKNBfCbCUYS89aAre8JvO3AWgNI3Zvr9sH0ws6tq2Zt50aaeFqxDjGn3xzrFseQfKsYd2ac89elyWUHyzgerKf5fcpg+ku7cEwd5d9b3nuLqDb/a2uHPJeQGrX9/Zk1+jOzf6g+7c7Pk8OIsnnwKpj5C0Dy92yWgZo9wJsT1cJ/rNlf7rzP5jP6d0nuvn0/qwpZ2skDxMvFlYuP6O0cljvYKqVnuqo1s04XCfr1A4yLFd+jwwEVw/4XiSUGYyhdJEFYcjCLemT61Mg0/mpmCulry7BXXrjiu9kOBQvXJ6TwGvQUi7HMHT5+SDqiycug5ziX0vpH/m+yRKUjMRwoPOmVlFLWUENsmunDC4FfQFulcg2M6nRSAfzHmWdwJiqmRqgH9PB0npViCS0z3jTjGlKZaO2abAz3vJiP8LDfIVwsNq22cSjHB5ZUbth0g6qQkBcDNfa1bNXvMmxaVtvb3pHEOLeyQaDhjgnHuDcwMe+YQ/R7i42maEJhRWCAZ4vpufM2HQZn5Q/JiNvm9dHhnBEvp0GRhveTkv5WzrVnX4jQ3da5QJwMThAWeRdz8ex3ICaBHG3mQVoWZd7ndGBt5SeJthIEHdSZSIRmNWUpzX7xtVU/s4FSHMLATPd85MVGRwIZlBuWb5jmbkEUKXTNo5Js235/hhoXot6OIBWguXVygoiDpY15RXMc25WV+GNOalvZqDutvjXKdALt3Js1o7NvQNv5Rqs/y1lrHm+7el4Buays2btO09FuF9X1D6UfmdrOsYkTXEmQf6DB0T29Kb1ddw4zvVdk7Eig4sM2S5AXhcjWWyRJe97gfhaOgDXyRU76WIyYyktzOcliRJBJO9F0ripQKdHx74ty7EAw2T3Uiqt9EL5jP6sjoE7Y+Yyc9+P5BxsZHJeem3x9+yrABzWD9dIsAKr9KgIU2lFYZxqL9tVJQgKl8K+FcYtXxsyb8nAJWg83x/KQtCAsA7IFVCWXoHlRDxu+buOgSset7wPdz5hLbfCRt8fcOGcM3gs9cYBuWxzbEtDy7pl2fFv54XbfeWxur9Pr+hGvG5Vb6B1UUC8RjqvlFfu++IKJqpkBxuNYjJGUVdY6w8loMYS2q8VjrJMW+OJe814E8WjDuCdb/1JnHnpo4G8RLt+P44eG8vi3gXnXJJKEoU462ED6AOHzOIj38Wv/Ppf4sMf+gSiUab3rfShSrIuPKRrKeq8lsAJmfc7Uaue/qwn4Sd+5HkEiPD6X3gHPvaZLxkf4TjEe970Onz7lU8TKeebr74Or/7Zd+CWm+5AqDw8+WlPwNve0AFwf/dDuPWue/H+Ny8ycL94zY3YF8XYqUu88PmX42de833oHT4DGG/hK18+gnf++TX46D98Brsbx4R1ut963e4WGbbKQtpNT8AyH0/+psvw1l/4UZz5uItw/We/gp9+wzvwxetvFSCbSQH0CDvU72Pf4CwcPrwmkmre2lkYbTyA8eYUZbaLCx95AD/3ky/BmZc8En/2/r/Ge37nL3HLnffhlS9/Af7HK58P/+yD+MGX/Tw+9rFrpJP5zV94Fb77xc8WD9yX/vib8anPflEk29/+xlfjBd/zbGHgXvXBv8OTLr0Yt951HL/62x/A6Og6zl89iNWzGgy9IYKmh3irQJP4uOnIffj6516OV/3wooTy8WvvwNlpH5RXJYAbFRUOUC4sTVBMJtjsh8iSUNiQo7zEZGeq6U9OaWqyb70oJNwFnRU6rFtdJanywkghKxAmsXiiUo3QD40UlIC4Vj45z9raV41HueBWqzb0W+preqqfoC4qZFlZZ9XY83uJ95Wt+2YALtvQX3/gb/GBD16Fph5RxRSDvo99ZD73FYb5QSSrFabrChvjfch0KogGV2WP3h8gUR5yqxp0X9ZgSvl/S5FhLz/d3IEXxxB5wyQW5m1Fr67ORqnAhcRYDaT7VrC+PoJick/ZImIgrGyhCy43yLj1vGE/lGxeSi5TLpJAFZd8lE/mUpd/pxQuVo0/RQhqK7RNZrNOtYxt7HPcko/qCHEY6ND3tZqOlC6nqk8pU8rDAQLSMlxIFQT2iQRzt+EhZ7Y9VTt0Qz6fgLg7KtBNntNDRo1AQDaQvrHiopDJMnL/izCpABVRjwkk8qkAy+xjxO5BCcjLMcoxcCUQ2kHtMpr+zti6Rk7YjZNd9q4JI5vxs61L8j/kN5ggQ1ZwZZm4fO8+k6u147b53TnUIqB968/8XR13izLLsiYgkGu9cKH4WBpNxQXfJyPNnezEV4KLvp+qCW+kLfSKz5B6IrPNpi0EyA2Vln2lALmLYLADckl4cYBut97Rx5ZOuwSAp62nAj9G6rW6bgp5T7A5od678Zx08p8yJhO4lX7cBumt05swbz3WMe03ZGY79i0BVZaY87ddlj3eC8jldxxz1tVRx8A9GdjL+3PnctLLlG0um5LSyV7rJaqmNFdTaJa/R4UXa+4W9aLgwOF9SNc4tilsPLCFjfu3UFdTXTObn8fbzPcRs+mbQqrE15zp6WfHpUe7q+OHIgFKnXQyr4d/h4dMna42TPBx36UX4Lxvfw4+cd0Eb33PP+G2Y56AuKvHr0V/90t4yhPOxeMe9xj83fgSXLNzgQC4Vxz6Ih7Xuwmf++y9uPGeBDtnPgENmEg2wvOueBJe87KnovfA1Qa83VgKILZagFx6eTt28NY4l2f4pd0hPnRjpevRBDkalatQwFcHv1AW2YG1XWC3S3s38smtSjhVoE+rosfoHMR19Y6fiUeuCnTOFYUFSCm/3uul6A166PdSPP+Kb8FTn/p12vPD9n1vfa/2k0Gto0jvbm+Fnz+SVePjdwTj6QNhLeuhUIIZJuBlO+MFr9rTrxsWjuiCvA8G8F3Ij7dgSkci0dyvrynwaeSbCe6K16gBuikhbGWVmbDkfGqdL23cytrHMC1dn7nko2v6p0Vv3Yd41w/ycBuI5srVyjIvsnAppWwYuUbOk7hbjUiLfLrOfALZzQwMiJlI1DZ60vHMPRkTt+uR68BO1zeJL65TUOJvMnm2mop0chb1BLiV8nHeufZu6YMbeqoZa0onk9FNX0Ens+zqksgiWxF9nsP0qBKENaCvcHRFHpRrFislzbpo5AsITEuvpDksk40b1EU7RjBj4bLyMjTNScuUZvCOnb4E4opkJ2MOjB8GoVJRqjMVykNhslOkNMZlqciOC9HQQ5nOaYqpWJVWKqwLgre0GeCAIU1GnKTLsp2IPLOvQyru1LUk6dZ1q3qR1wS6bahQ4Dc0ZWl9v87bquVr1tS69j1dty31eeyrgn1P2WUmrzA52wuZLqU9rrZU5Htt3Xq6asmZd+3ByXq2QcSYg2Ypc1gn5N/QCUB72munFE72qWDTVpkOOYp5vqc5cnsEEz2Mt3d1U2WI0hXlYgwCPNc5osE+SirLEGISZ7WArpNJiYjfp+KN5vyP8xWyWFsBIikPmcgrmb4EbQniejK/7KUkykyxU1IC3sdgYMBc6fMrSiRXKNCDH+6zMR0CpqxXJdqG9YPATx/KK7jIlgRXXZF1Te/kRsB60JqdfzdkP5Wc3s7OoXUE5dMD1oBCnPxoTSYmYx2UaEzghY51yuQAA1ZqzWS6An59jwCMw5XE1Fk73yFwS3lnPwgF1CUwHqcRRrslosgCrEwojANMxyQnKPT7CZq6xXhSIfQ0Ur9Ghh76AwOiGJlqM0+mpclktA0VrQmAgYpS2InME9PBfqN4M9qxcssEvQxwIICIeL2SLMH7CYXtyVe2XyYcCtOOo5iAB2ZmIOl6AiIyYdtYikF8d40/61yutxQPaaNkQCasLS8BJEOocGC8fesM/cgT25W4v4JksIooHshzqJsaVLCajLbQ5jsIVYnBcIDBcBX9QR8vuPIZuO6GO/GVG27DaFpgtL2F0WSC0YjsZpfxFsGL6YObzAFQ+qdSVrdD1jkR5LM+pxbsXOzczWdzeWRbOl1pZkk4n4OjUgYOyFXBjJErnozOn9YCzosAbmfk57MQ71fD0nXesAsyzTMQd3k4MnLEMn5KHTeqaQbwdZtJHDqtfPKpRrouoHuCx+1Jvjhj4hp550XQx46X9trJjjZSqxa0Em9ac19d8JbxK6dkZ351ecZrgXSXqMCJKOt8R5VN1ihOTllY0RY4dHVJ1gvm+ua+r5JetIcPavfezfrX+JHaTQDcwniVegq9tCfSPZPp1KSQeB5lzLV7777GdRjHomlRqDZZgZftzn1zbYIGWZiGTWtlgAkwW1b3jH07Y5DachKf2m6SA/taAtZdVms3Xa7jfWufzQxkdcBqF+Sdnd8Ch8IGdmV8kqTcGQjceZ4zP11Olfh83DPh9XRlmt3vpHP2qZsLMr44e6YWGCY2Efelj2YijCjn6RZ1laNuaR9QSRzGPOu5vPJissIcDHb958zXlt8hoE5gXDyEyX525zH3JwkwDijeS0ZZDmstQG9WEzNfYvsZXxzo7hjB3VfTNEw/EKUDWgdZdbvK2OhZH2cv6SECPZ/NM29bWsj40MVUJKArS4w6odc5CYhrwNvldMtTdSzLnzmEyV6Pvc55W6dc8lyie+5n64BaShYbywYjpezYtssr6ZNf0zJgeyrZZHcWErruFO28xY3YKRPzF3qJDmgb5uvCwCX7lq8nSCgvA64PFVTk94kcj0/hqyt15TSeul3f2QfLwO2yaE9XBZb9drvfPZkHrgNw3fX8R0DaU13Xf/X5TlcG7nN3P64MeP8EW8mkdU2LDNrES5CGke4rShEbmL6oqxn71nWnPJbgrZE+nA+ZDrgd1WTp+gsgrizsCMYw62iPzITVaGhsZKqxKpUJ4uRtiQG9a8Kh7ntaUa4YSulJOVEj0vYpt1xNlAC/9Ui+x0Ai/XoJGB8MKLW6WEquqyXTdr0sdF2OhLFLwJjdNIHfIUFNeALkxpRWDUJhDyZxKj630YE1b/zAUfqLyPvVcuoR4CHbtp6Ove0gbteqzNsO03alyj2CuWcnvleQVzza9nbCpN1ptMfyi+oCZ9HKiEFeZrm0zAo1F70v6WNtOMBkMsWw38NkmmMzG2PixwKQUuaR3rv+dNvT1iv3ZHWCYCiB3+72qCjmwlUA0g0vwFrb4A76ZFlZS8opxyKnTEk5mzFuO0LxOg57wqp17Fq+spOc0GzdAqL0xeW18j3/JojbEmTzjB/ujDejtbB9484+56k71K3ILzspWcouuxxQ3g+B1p7nYcuybbnaXyNjNsuw0uthN5tikKTYnU4FNHebY+cy3LOlfAm6sw4cJEjZqaNd+WSyasfW49Z4Ehv2LYFb1mzWB7Jzrx9vIU4S8cxdpReC72P14AFMdnZw/fYubswm4rErrFXxFOamUFgWbF5NsRqvCPvUrqBPeLQFpTqDSFixjplLr1qyZ3lex8CNGiOh7Ca6y+95Yu5jHeRmGL3ki3jo83v0e+6AtwRxyUxzXrn0xeUQSk5KG9Jr1gC1Ri45OwG0nbRavHRbkYqmfHIkoAC9bIswRdRUsiA0vrVk7cbCsFgY9Gw2dZd9yyAYpcLJxuZzXmbfugAFpbrlmD3AWyYS0MuS3rhk3rlEFNUbal1kSsWpvHpJr23LXNi3ZCiQiYs41W0+Zbq52ke/Ld1inwVwee1ZW2FF+7i7LvBAPsUnqhHe/ObX4luec7nc2kf/7mr8z9/6A9x04+2SIKJ9X+TLqOHOHP9XvOBJeON/fyWiR5wPXTe46err8E+f/Sf8xYf+Fdl6qQ+u0h+YcqweVJowEIjNZqyO5CO8/CXPw8u/+yn4/PW34Wff8se4+8hRrKR9TJoKr3vFi/D6HyQDeBU7t96N/+N1v44vXHeLSGqxJ/rGp16Gt/38j+DQYy/A77/7z/Hu3/kQbhYP3EUA97prbhRmEK+X4bCf+YmXIJscwzs+8I+4/Z518WNfY7sPA2zTL5p1VzdI6NlKBZRWow59ZHmOJ15+GX7jF145A3D/xxvegdtuvAO9NEGcxJLVR5nXOAyxLw6QRgdA1f2il+BhZ/Wwkvp45MMP4oXPeToG556FL3zm3/APV1+Hrd0MT338Y3DFM54I7+Aq/vQPP4Iv3vBVKf8rn/lkPPlJjxNp3z+86lMC9nL7zmc+CU950iUAAyvTHYCT8TDGP1x1Nd79ex9CmOc4o/YRk1HWZ1a5B72e4c77tnDJ//4UvHYJwL3z87fggv4KVthvMVM2DdGjrE4/RZGEAk4TixpvTfXtW1u4BxO1VRXYl6RYVQn6PtuI1hHZ3b6vGOrziwpeqxH1+/DjSGTQmywDpXNloypFr4dRoaVN0T9aRu40JSujJvW0KKp2lJeEpnSQBt71m3ep33ubYeByI4D7nvf+DXp+jAMHD8IPN3DWgXMQx1Oo8Bj6KdmzlERSGH+1h6N3h5jmCm1/CMSR9D9uvvCYNR9bpUaoPayYuCruy1sMfIVJ62FHM5vdJjFw3GpbjNY34EUBqixHEJGdX8nf9NklC7eoDHOhC+Q6QNe9UmpZ5JUlrUK3TkpZHFDbTIXEJzXZJhGBUAlOMZGKIFvV+nXUFl4v9FQYhHpQFyppKH1svG8J4K6SvSvAnZa5yzDlgqHBet2gSRLElF0m41n5MqZxDjCuCow4vrmAtjAgyXhU0gdT8stvOUdhapNGyj6ZPp1MRrGzKXoA0bdbWLt+QD9lecKSGEduJe9WGCfikydTsLIqFcerUvlkdsvTcQzfBfZtx/922Qt3zsxtVSrsYPA+FQlBcV1p0FNNJEM9FFWt2nK+qKlbr1basGXLplD0XyWgUTelbv0euVDiSmuFHE8J4nZIvXJc0OZKCYjLWay3JwO3O56YmZGpnxOJgBt+DpfzCVE6I50sAC0BYAMYKwHJBby1MtAE/lnqBG4ZvCnnUy45hnNkSVCsS6T0wxCLFyYLxuJZOwdgDZXIhM27PIy9//Zl3sQ4NdMP2Jf6tSITeSnnoeuJS+lkOa4j18xUMLJx27bwnWc0Z/mNF1M9ogmN9Lgf90L/wOH9MxA33xlj9MBWM56UnBP6OY0bNVTZNl6DsB2EJqnsKReF3lMf1Sqy8quJGdMJ3C5s9PU+aNYA9WaJfZdeiPOf8yL847UTvPmdV+HWYz4u9O7CYe8WXHzReTh46AA+fPxcXFddAmQTvOCcW/HU8zZwzSduwp13b+K+Q0/AsfIwrnzmo/BaB95+nMzb0vyOkN+MtOyMjUv/W8dyJFi4bw0fuaXSn/7yjiok5bQlr1VFmjWEM2ZCY1QXIYNuMduA99H1wg1BhY8KNFKgtCI354ErrLsZC5eeruJ6aeqApqBFjH5voINBrNIkxCUXX4iXvfQF+s6bb9ef+sfP66PhoeJMb6qaMsP16369c88tye76XcFEZ4r9Wk+ZOXpuZTgZbF4AdBefxP8375bBX/erIju8KMtsiE3d2b9EVef34KQRlxj7D4aB+1Bv1i0tl/PsTSSWykUEjkyQctED10kpL4G4wnAhK79G1DSkjxpfXgKelqkr7vJcJ0tSKetGJ2FGOgyyk/i7VlraC2rDz2Sb89tJW0ecr0ZVZvxuo74y0skBkibXlBHejYbGtmcJxDVdpAFtQT6o7YoIFBF8pQWMOyZWvmHbCtFWI1ZeE4p3rjWUFVlWl/QibY9JR2p+nBd1GbrGB9dvKuX7C2xcKvoQYOX1WhAXUU/mh5Gvmn4YtJn2g6xlPLfH5CxxjxT3Sz9EylZeFyCcQMHxHmpNdiQFkeOIcDqLskDDsTJMdVGW0qfGgWqGAWpRvlWBN9VeqKuy7YdB03i+p6R8FNV8dEsfdRP3oMSYSYsSlq3RzW1V7Pmq1gRiqaoiKVOMhojMta9UXenGizg20mjKAMAEfhVnHW3bCgO3bnkMOdLQNVNOfXrzEvjl56rJ2pb7ZJ5DZ3dF+q6s43yPHogTpGnEoVL5qlVVWemqalQc+bqsG7W60kNCsMEsomQUoHRyXVBWN0PsVcLQFaA2m6KfUHWkh7KujVLKNEPsl8hV37yvagxShWo6xq7YjmhZF9DfdmMSw4vPBmp6TRKEY04zPU0naNV+KLJpA4K1AVRQAzXHT/apEbxgCk3QwibqCotU6oVb9xOJ57yOigIEUXYBr4e2DuVvptNwlFN+hbalDQmfP/1kp9DVCGp6jySLCgN3OkXiE8TuY0BWQJWhCAYoJhlWef/eQEDsYY+DXYbC6yPPa3lP2ckcfTmXSFMGIZKUK2q2C09ATcov12UrjGZKW/YGkaTn15Wxuigz1/OQDWbIE/THNtT1WJjzJnmkkjU8XwmqSlDdT6TNCgN0xqbnUEOwgYAIz2fk3g3IQMDDSlt3JNqFAc/zs3xt7oWw+gkOezG0MPp4DRn6XOcMVtDv9dBbOYh4sE9kjMWXfbyDyc4mysmGMH97vQRJf4UAl9gG8CqyvBAPXJIapuOJeCk71qsmgy1ZhRevzkFrEhDIfl2SCrWd1IKHrM1N68zA9h4N5r66ewAAXTDX/T1j6jIpoDHApWSVJEsMXAOwGGCxtVLN3ZHFjjYWBD21f61hvVETpldN9G4QqzlYuww2PdRRb+n4PZm5pzjnXiDurNxs2cicyPnidiSkLfPWgLacY3vo8/7iIUXu5dmRpUsJa3n1IgGsxCd0traiJCwllN0cwpbrAohrZ94doHAB1H2wsskCNpVGPvkkG3vyOI71NMuIagrpKIkTneW5YRbN5kKGdTsDcnm8He9FVnm6aeR0Rd5YZhxmTiQgrmPfzpmSktgw86d1dWIJWJWkjfoEpnIXBJ2D8N3vztnkhn27XOeWVzROz7MLkhvgXti2nPtYcHgul+zAdHdcFwzm7889bwUg7bJ5Z+A0yQtMnI8QBxoxLQq55m8bNIyD155I3eeV8YF1Ka9GhtnJSjup4qU1zOyeDfDLbZHB6x7sXgCuA/znM0wjkewAYCfXbPrmJp/74/K6DCDMcazDjGVCty6RJEycovWBsQU0cu0cY6mMxvKm3H+AtbWhfL61PRIQm8BtJa97s3ClKs6A1G5lZ19kvab3rAfLDWMRsDHsXnobuXN0moT9PYK2XXD2ZH8b/1kD5jp/2i4r92Rt9MEAtvzug2Hdnlnt4GjIMcqoq3CN4Ni3BG2r5OCpGbjLF/mfBXRNV0e1EUP7ddvpmLnsbpn71QVyuwzYZTYsz3sy9u1enrhdhu+y5LIbennOU0k7n7TXPcUHpwOu/yPn/K/6DsvPNQ8jg2wXgmSNhBwOFWZAKkGZulIMMG6WY2ncTiaZx3IhOapLAWrJJnOvDFBxI8Ar7F4bhIqEibs3eMvjl/1yCaSStSefBZEeKAPgVjooi2o3nGiFptqVGzAA7kQWuqWXCPAbeyH2kwnczf5QShi3qQWoTYajIqgoxVK0Bmik3DJDAv3IMHFTDh52LKWMbJr2Wq5jijz34jhpiyLzzmQSl6dA0Jah0LUy83aDuK3d/MAOpnnOvOFEgF/TM1kpjNGGR/+BeykV65O56iEJCSQDSZ3hAOV4beYGPW0dEEmm7DlxgknpBkpz2q6/KzviR4Qh7mEnzOWj1HsN+rtOKKndMlhgPHEJ5DIsTKavY8A7Nq4DasmSdQxbArJk3LpXB9ae2C0biSaeIxC5s8WNzN1qydeYHTFBXOepy9czyO6lN3IHxOWzuMhKHfOs+/tDAW3Xen1Z+LAstiZjWazu5XtLxm4wmSywcx2AezLwliDuChcXwnqab2sH96GFAQAAIABJREFUD2C0syNSW9yclLIDe1nGt0ymuCXPkDU1JmSHRwP0khUB0xv6YEhg3oRuCQIQkKVfTNd3VtpFnYnHbEZp3oDMegbJjZ8xv53R06ZtxT9W2LZS3wzjlu+d1y1/h2AvmbncJ4dZr9uqrQW86ILEDsxlebq+dIU+uCKHbhjdDrgliEuQdaw1Ge5oeR+Ua5ZrIOhkFtYOrCWYy3ablSYJgG2Unzl/3K5sspNlFjYvQd/eilb5WLLq3eTXsW0ds5ZyyobtbV67jFu+5/PcLTMjqazYH6azZ+wAYF4vAV0VmgAPy7Se7Hrbytd1tqs8euzGPRzULc7oDwQqOkMFuL/Jsd7WOF6WuL0p8L2vfzGe993PwM7GDt7wzr/FS77jMlx/2xH8zvs/jPvuekAY5AKIhD4u+fpvwPt+6QdEDlhVGjdd8xW88md/C/fe+QD2eZFeHSSKFNZI+zpSgQBK6HmoVqFe/YoXYP/qKt7y7j/Gv37hFjCYTqB3q63x4uc/C298/fciffgZAH1lf/G38dFP/jtCkOUaIJtMcNk3PAa/9lMvx/kXHMDPv/Uq/Plf/QOOHj+O9/36jy944H7h327GAWa3hh7G0wwbRc7Anfji9rg4IfO4pQQ+s2jZbwe48LxDGO9OkB1jcMZDv9XYyQs8/psvxW90GLhzADdGP45FOo18PROE8LEv8uAlIS6+9DF47KPOQS9hMo/pB7t9Db1UwzgSCbiiZOBhgSQo4Cllb2Siykl7B3SU595p63W5i7/58NUYj4/hYWQroI/BpIFOAlSRwk1fvRff9F1Px+t++HkLEsp3fv5WXDAYQpcVhkmKM4crqIY9HNAeRqgxJmQF4KZjR6HPPIxf+u/fhcsuvwwbtz2AN/zq+3HTl+5E4idkQYq6dpNXCKMIUZwi5HMnmFgUmkBew5k6g5BjZucykx7wCRQXNJ4qvKZVbdBPFKrCJ2REj0SOWY3v4dqjd+C9VkKZ5yCA+1vv+StkWxOcd+7DcPisM7C6uop9gwQ6uB1esIMk9eD7WpS/xQbgth7ydapvABtgQlQtiTr0QT+wEiGgBJVlYBgmKO2RL9bqkm8AmGG/OoDaGSM4vqHvOn6TWp8cV6PjG8JUjvbvQ9xPkK1vYf2BbVBietgLRbIusB65fN4FmQ+Wmeuzf4SPnPK6rQC5hAm0amQBzdWUIgtM60a1uvANOwqI6dXNgBgn/00tQKewa1vnLA6R6k8tSMoR7uJ0BQhDkaJfhY9bs13cw2xXuzDfVh6OM3jV1CItn5GVHIg0u0gnM7AsfSPHZNuHc25BBrpbArMfZ2/PPUyAkQV72BNfeYIGBDCTINCBH0gpE7QVno71K2TgjfxIRqXjwLBql1m4XQll54XrGLhtVSqnFOD2ue9z7CR43CSpCugOmBeok4R6vERDhdHR5s6EACgosU82bydwUVAjQsDcVmSW+boM1kpWH/fbz31FriGlLwuRb6YZoUcOkZ8SqF5g4LoQybTxVBQkiFUzA2gN69aBtexMCgFzuXVZwTyO5zcyyQUaLzXAuhWKrhlE8mTBb2u46ZPo+9tTDciyNUwSq7WggaIhY1Ih8ql+4Qm4azxuDeBqWLd+HbSVIijb0lOT5CqqytReG5ODpRqfktfd+cnyuQSS8Rph/XKbajM3IxuXBU12NNnA9MNlWyATl0Auj416kX+QTNx9w1nSIYHcjfs3sb6bNbuFme+HvtdEaPzYD/xguIKnXODjqYepjrIEfdlsy/AA1yLGasM/I0S9XmL4sHNw/hUvwgc+2+Jt77oKj8cXcUa6gfMvfTTOO3sNf/AvHq4ePwE628IVvWvx3Is1bvzq3XjgOBfMF2Dtid+OH3vp5Ti0+Rkc+dhHbJBbSN7SJ86YuGJiON/Ivs3rFv9yn8Jf39xqJlSwzAgn8A+7olH0tiUrlzLge0kqd5m57uyJNpWpK73c/W0yUhmozVQrCW3c4iikWkPb7w/QJoHHhJVUlFqGdZvur3U0VCqIK1039Wp9NMo2jwU33LWhJ9ONaKKnxl6GyaqW9dhjkoMmE7ircbNQBP+5NycDZ0921r2OFyaulWueyTCzURv/wjnz1qXbsUwJXlCq0SQ2cJNw1wL79mQQrDm+++nykcaLF1SR0VNLV5C5MCXzl/bPAn/y2x35Q+c9KxfKwGEl5+ToM7GkU5FVtoFM55tL+Hca9pTzw83ClDQUmdMHdS6fCcgq5zRe63I/VqFBXOFlnkD1H4W0zgS4HUUDEXOSfksAXN4IWayLgK2wcf2wmRAxM2kuc2ll+W4H3DW+uQJTMogqzG/dco7ahqiE0RuroAlV20w0MyCcDgKvUXRvJJ2ZUso0CGDwtPNshKkroBS7JCY/05RTpKnFB1eOJVPWS/p6SsdpGf0J3sZg3ti0bpQwcNEKA5d8UDJw46bQeVGoIAiQxDGljyl7q3xyaBvyWn1ybdGLwyZsypogKYHb7t9eU+vGU8qvuYpqCT+3ted7QVO0jed5BFi156ugaWqttNdQ/thMWBVBVn5mXj37Sp4wpZo9kWpuvNDz27Jt/NgjS5e/7/F4llNV6lzD5/xHwP62ar221rUAwbSkrzURQBmldKPlt0USt4GudtGUu3LvvV6oA7JZxWXL1CMpk8RIFBKwpRIAy5xB7rwwFjszMM8CgLPmLgkuhhU4m5mLtodCXVfY2hzh+NZ+oH8+fJ8KEARWc7RtD568pyJVBt3G1J+HrgKosIauCbbuQhG0k8QJgrxzKVvj59rIPgP4GxlOqSeM9hA/10x+dMwuAwzMpF4pTVuUiMvbceZZEdLBqpUTNc1L7oWJqyJJKR2BTFMIPrL+SbmwlBSTvoA0ZrIPGc01JtNCviOWGtnUmjU4uWgfk5ws5hwVITmSGxR7gGqWuCDzPOlXasOM54BilbDkQdQM0JukaCkbMmhFujcWoNdjm+H4Yn14jXR/ZVi6bG8d9ttCt+36CSHzWDCAs1HLwic4zFSJltKcusAgDdEfrmKwsobB2kH88k//gMzZf/HtH8ZkmmG6exyjzaNoihEiH4h7A8RUEvIlTUHWZLQnyqYZsvGuBVXsFfFa04Pw0v3Q1m9UkaV8ShB3cRCS+LWsTZ0vrutpzGzbgLcGZHQ+twZIdWzSbmS5c27xLzagYrcdGAZuZJ5Dd2UpdW00Z83y+zNZZncdDtjcA0h2451jAzv27UnB1v9iUPd0MwbH2HVewa4+23jvfPRdBLDpkelTwagu9W40UJzDcL7lxjcq5Eg8mABdp8xnTF7ScsQDt/MchOFsn/cMxHU3sBylpHtAenrZ5NnX6X1LMG6xfF0cidOGJEl1lmU0ekEbD+HTuo/748SAumbgRpMM4Ge7e5esk9WlYocwbJ0vrWEwG/ljeiyTDUpPWysHzMQwgmBsv8tewATJqymYGLzUSmbg4JwJ2z2iy2AmiMgEitLWcTsLm7238snRcBGoFcDW9MMGiLTyzbNytKDnghTzvB0seBRL8knXt9Y1Di4XfZF57/diUNmGMvSUPSZjttY+8ukYWaExmeximrlrMIjGAsN2mdW8wKp1z4LKDl0Gr7kOB7baBYnIKLv6T29bcxBlk7sSyeyak44frw1D2vtcBHHNvas6RxJ7JjEmjpAktOZjrlcmfSv91qumkbgYx6xnfPMT5Xufu+ZaUTqghH8l1lW17Xdd25y3kUUA19R5JpIQhDWvpQVi7R3uYYu06Jfb6S7tOeZ7jGwytznrlpHyRZatAWjHM/DdgLjz9/z+fN/pOq7O9ewho7zMuj2d1DKB2yzevwDYOubtSRm43SFmr79PB7zudYtkdB4L19DPN/ZkV0odPAHgPXCCZ+xePrMMmTkg6aEwcPmby+Csu/aTMXBPxQR+sI92mWUrfqpWYvS/4vwP9jr2Oo7lRxYUl7lj62U7aWocjuk35glwmAZ0aYKAms731sklE7ilzy1fW28NfrsrIK773AG2ZOA6IJfncjLKZtK+GARffs9jjReQ+SSk9FfY130PaqXDwJ20StfVWHlBSpaGCdZXu6pU1JtncJYMlsWgBOWVnYyy88v1gr5ua56nr4u2UXmdybkI4jrTvEE0mDHxTH+qkZCVmK7JtTbZjoCYDtg1QV/Fybg3lYBtC98e657LMPBIVAPGm57qrbWUvNkabXj0iBXJ4ZCArY+UQFOY4GGBt8A67YK47pxk7PI5MsS0WZjfFU+vpI9RmWMYJSKJSrnkI2WBOEpwCC12LfuWEspkjHCC4QBc93zuFf/VRIDbLhuXLFzuMyAuP9s7EOTYtFmV4Uz6oQrrxDBeuPE6769yExCzAVx+h3dDT90xZaWhMYInMtFjeBiIZLLCME5xFgPrdoHpyuPgYEUYsQRvV3vGS/ZUQG63zbhQ0P6BAYMJ1gqTdw8GrjAklwJ/3XMRxF3hgOl5OO4rrE8yrKtQr0921E6+K2XmJ6tItAZFxvifJAo0BUZkJdo24/xll9u2A3IbSh9bP1o/iLFVjMCkBwKt4nNgmbX01WL9JIObwKpPlit9a+hzK0CwkmC6eConK7K/qnNh4RJEdl68BHUHuhHglqwzPh+yagnasv1S4pgAc8gMd+uBy0GN+VIEcxsycOknw+vryOuxXTgZZP6WSCxZEJdgsANs+eqYuyKfLtwrjZWYsumUQGkESCXbthfG8kqP5y4Q61i6BG8j38olAQLi9sMYIe/FepIMBj3kBCFqe729gXjj1pORd7ysxDdafh8tDs4AXMp9BUgo9bqzi2OqxU3jbXzLy56L73/hM/HVO+/HG9/yXnz532/GgUc+Gu/8n9+PtWEfv/L2P8Qnr74O06LC9z7/2fiFH/8exOedKTLLn/zwp/BTb3o/Nu7fIUNaJ1zYewrDfqzi1md6qmTfjvwW5192jtrNRrjrq0cRMHM7iP8f4t4E2rasLu/95up3d7p7blO3qm61FFWFVBUEEARRUESQRsGySUSTh01MNCqaRgcSEkMeMeozKoomds8uCqGIPqQzgDSCQElTRVFF9bdvTn/23qtf843vP+fce+19zr234PlG9hj37n12s/o111zz9/++D7RMS5sKz3ve7fj5n34tFq+/CtsPncTigUWcPb2Gt/7hO3DXez6BYsxqO+Zcebjj9ptx8tRZPPT4Wak0S8sK/+3NswD3c59+AEHNyG/adAWIOaBTU2lkKkf9wMOTbn0qvu2FX4Wn3XQMT75uFZ/90nn8ym+9HQ9/4REat8Cn+sH3cPuzbsUvvOEHZiyUH/riY+j4vlgNB50OfN8XK17agF2zZJSOG2Mfu3mhq2qoal0gL8w+lyyzqsF3fsvteOVLvhEf/Nt7cNd7P46TZzakaIGFHmx2brjmAL7q9ptx35dO4PETZ2mNhyhkFisrMht0gxARc00i5hR5uGZhGSv9PlZ6XSQBc08CBFsZdBzgwfMX8PxXfD1+7IdmAe7D9z6C67p91EGIJcL2bgeL4wxlEqDpdqQtYRv73vu/hF9482vx4jtfAmWzaT78Pz+KX/utd2LzzDYGvPnPCi12WFGkaPObFCXLC6GjWDXjFIqwvijQlKUocAuG3BYZjSg91e2AikjaKnsebZVLr+kkIithBvdnzzyOP3jL62YUuL/063dh4+wmjiwNcOXKAEeuOopoaRNRvIujy8+AF66hxhnEMW+MTetOKM7XWw90kF6wOU8Alp48hh6voNw0AOgkFbiBh8OLN+urblrF9pFr1QBjbHuLGDQ7yB/d1NsbSj+y9kW1tnNaPZotlwt+6nW3T/vFOEVnaQGEhMUoxe64QhhQoe1hhxZ1ATPGjEI3iXzsjkrUKY2Vp3msuhmzRakIbx3EjXz4BLdU39KkONKFR4UT26G4yjAIYxyiipV9Dpt9u9zp4Ya4h2VxBJm2bGyDvzjexmnCWQCnqhJbdY2CBVHkj7avKDED7sIrMRGmPeXAekVAYKEt+yeEt9TadukCwJtuDkpyoM5mhrPNDqNYc2C2z5zXMNIMduB+KYpcUWkkfWWffboAiWh0jKUyi/YcjDWgVjJyrD2zYV/OWjkKQ9EUteGvjEWLQlXpIqYKgIozT1wF3HOVF8jpsSeDnuamMK9LscrnRqi8DmqBn9O7lbrOZiCuA63OCnnBq9kvlAE32vdyXNXl4NYXsU822bYXe9jj2GdCogHJbUvnhlEgStN4TOBtxHwvOnrY7D6+RwDKdSC05Xr5dUobZrnm1I1fM2c+8LTvqVhes3iA8JbnNB9cAgdfIxRSNRYEBByzucTSP7XvzefgttfOfVaI2JgZvHqiAJYbb94DiKVkSuo0yd6iEnfqjK3APNyDR1eQLA0mkyfEXTuzgTNbQ+wWBQtva1rFx4EkR9ZXHQ71M28M/Gv63ELTh9gnM8/6QoFr4iuQJglOLaxjaUGjWivRv+pqUeKefvA8/u5PfhePbG3j6G3XyrL+wd96uFd/jQDclxLg3qxx75lNdLIUL33pC3HNS+7E+PHP4fF3/6nUTIYHaX+sBA5n57OJErc8lxvZOrc4+14N8D/vT/Hu+zMdcA8bO2y1JWcHSwaMtXpiS99yUV6b/UXr41jmMokAEerr8mw72hN75LY6V6IcrYKX9rAmD3f66CgfS3Gke92ORuyjCpWXKDpQ9CsOtfFc2V28Or8qHiu/yrzTzcF0a+OCf+7UA53h6FxY1yNjpWwtrtsKikucAP//fHQ5uOvArRSm0KpyakXutqFR9xsbUG51gbnK12MqFx30lqJVb/LeBMZeRK3rVjZu/S6h7rw1DfedNhDm930V6DHtj93glJ2H6XPvhbeugFfggZwNBrwaoMK5SKWbbRsJGIwNqqkFsdmydS72ygS3YinMwg9mp0PrcbJotoOmM0vNuBE9jhmRRAVuKXm3Mm8/1CwUFgVu0CX5NVaTvH9XqmIO7bBpzMXbQFkDnN1nYq3s8do0gbu83okSl0Nm2ov4m0jXdegFPAoJayeFROa7FuTSX4PfU2CCGb02KiIlvnb2ypFStShxKdStqNLhdjPWzwLpBOAaMGIAbpfD/VKslQWJ4uBtUJW6y5qXKlPcu2KhXGWaGfTMhXf72DlisbjNKHAZq6DqfqCZ7OoTfsZNUTKLtlK+z9dToMvyD9+rBLpWtDBWQZ1V/J322TJW7HzJb8y0POU3ja49X/kCZQNaKFtkXDaNFypPHCqimefaCxWtxHmXXlaVosWzLjJNwMzl8uusKb0g8Bq52jQFb1xY3MB9wK1U5xp13uiGot6CoRpezcijfEi7ReUj191exCIiUQjnzMYtKxw8tIoDB48gCCN4YYiIYLLiPUOMdGcHeTY0A+jSWPoIWBTvaRTZ2OQ0NryOeej0B9LWPvrAAzix0YMKb0IQDw1IlAf7P3SX6EEXvsBanveSAdgkAnh9f00G++UQ5f6nJTcLe1twgqrauooReGumUK6J0TQDeBGVuDwkfejCKG5reb9EUwTw/TGadIS+dz9uuOkqHLziGEZbGyiL3HYgCRt82Q5FmlpoYNS+QdxHxCgkOg11mCOcIx/uStHBcHsb586cQpbV4PblxGrNAmYgoyV12NU67KD0uirStS6KUhEYmpzeGkztoaMZcyepIpURFTonUYFrLegJaKgeNipTY20s9uIOmHG8jUUQbVtZu82lERKwaQF063okqtsyFQA2myHrBu8DA2Bo0R14GHQC9Ps9dBeWcd311+F1/+xO9jzwhp//IDa2tpEVx7GzfgajjdNyzkZxgiChStoUHFZUgOVjew/uRkXcaepBh314hLhRz6ge2RY4iEt7WecQsGcU0ggpZnNtDTib5Nq27ZBtzqwDvuJiIZb/8zmz9tAVAGsKSwztp+eMtQKmUjlmFIXLvyVwGs8BXAJja4vcnof0L23urQDilmWn+2xPxuzcpXxif+yg9Ty0nLSCE1D6/6kzMIG3tghhBtpO58XtNZvza8CZqGmZHyw5xCwETWg1Bfj0Zk8NKOf+aQFz3hM5Re7ssjt461S5LXA/A3NbkJwFrolRee9Vls5tGXFDogo3Q8PlY/EKhTm0Qk5TY0vPguU2rN1v47rc3IkVc2vU3BXI8BxNN21Pc9LDaU2tvQ7GdrjJnXKzPdOLFCG01tdA1X2g6GQyjjs7q2PXhM9G6kzn2oK+M/bIbMKm+alTkGvO16l1s7NDdtC3pYadsYienn9sC+LuInq9DvrdDnr9Pjqxh2uPXYnt7W1sbGcYjYYYp5ko/ul+yQIlFgHP7nvX/jglbbsYg595s5bJUow3tfx1SlmBzpfMVNY247at2LXXxZl9YaC3fOLel3HlVOBtv9cRFzsqcQlqCV1pjcwCNcJZybavSnzjC54t0/hfH/qkVeDWKMc7KKSYt7G29HrSx5Jrrp0fRyXqOhWVa/vhYO70vb2FI5e2XJ4OikyUuRwjsKpa7pcpsHVg1ilup+rb+e9drj3bD8Q61eylfrvfd+YzbtvAdo/6lm1lOwOXF/0Fz8eutT8e+OHkdd+PMGxlBVxupdqfOwXswA+wexEr13kwvF8uLr/TydYmUId/U75s7F8bUeB+uY/9MnDlhnoOKDsl8KUyeOUzOTOmgz3cpm3IvN/y/e8Gt1wmp74VJa1Pa+GpNZuzT5bBtsDcuBDgXmjl3vK9QRBgVHOQ1VTpx36yryWyO812LOxtdwnm4W7bbtn9jtONmwK+zbPlhTIJQn0o7rJzW1KBy5KAEW2ey13VC7vI4AvQLWiOZFNgo0lDOd0r/YhAh3knvA/u8X9QvetAcD2xcNYCl9g9psKXANld2sYF1akavag7q/DlQA4z2zqL0sngY1iM5B+BrKiBrSpDtjUH7ZJFqThMlSfgVsz4bAeTmb+9uhT4dIXvyeCoG+TktAlxnVUxt91ybCDlAc08W24HJSB3MUpMhSaAg02FDc/HQlPh8cLYJTMP1/3ueFmgEyYCfF0WLkEpgSmT7niDwOWcsU2mslmyb40y1y3TbLfAqGlXrLqZR9BS0p2oitet4ncTCju0drLnGLe5s14+HIRIVTDJ+eVn14cRTtcVrmb2TGs4kMf3cq+PHdoodzqinhKQ2pmCXKYUXexBFa+E2s+1OW4aDupSsXnuiiUsXdhBzDvQSzycGnctCrE+HOHR8Qhr+dC0bZLfEmKRbUyVT3JeqTrm9iQcJfAk6JcmaAZ5Gl1qQStP2oLVOYYaoq4mfHUKXA52cR/RylDFfbFJloEl+xCgy0FmDgjFVAjyPDGV+ITHkj87Z6XM6i0C9bG1bZblDDsTaCuD/oSpHIy2WbiTTFxaLVuwa6Ass3GNAjcrzDGgu0saVlWbUf3DajxRGJuOU8lCBw74eyEOBL75XXdR62yXVsYTG2XCWAdw29bKci2woMFl4Tr1Lf/mADs7PaygrqOu2CfTXmonjJukLlXY1OpCrQXeDouxZAeveAorUQcHoSXblArRaKGP9eEQH9s+j1f88Kvw4hfdhj9518fxJ3/wXmTru4h5XS4LLNx8C37zP7wGT3nWDTj7wHlsbKW49bYbgeU+kG7jt//rn+MXfuMupBsjySDmIb/YiZnJCbqJ0RFuYdABqb8fsShkJE5snV6oxmGMOs+wmQ3xipe9ED/7Y9+BztGDeOCTX8A//7e/jmc/4za84UfuRHT1IXzwnR/FG3/597H5+DkkSSSKWkLfXofZ3AEuDLfxG2/6FzMK3M9/6gEMeh0M0zFKD1hd6uOr/8GteN6zn4GvueMmXHXDAaDXB0qNrcfO4M1v+UP8xfs/CW+3lIxWVj8StFL69bRn3YJfeP33TwDuv/m3b8GJLz4qFbTMBfQ6nkriWM7tFARsJq8zkBxoDlhKZhz8YIDeIMSJC2tYvfoK/PobvgvXP+NWoPFw/LNfwq/87tvwkY/egyqtJO9j+VAP/+jbX4zveNmzEYUdnD63g8/dczf+69s+hIceW5PsXoJg2tCwcKRXNhgMCJRDDDhOlYSI8wYoKnyh2MWLXv4C/PgcwL3vsw/hSJRgiXmiiwsYZCXixQG8BZ6TKfTGUADwu48/hv/y8z+KF7/6RUaaCo17P/x5/Nwv/iFGJy6IQwQHesKCzLFG0O0rP4rRLXKto4hWuqKOlAxcWrdyoDOg+rqQwRCe1wVtbEUuUPk11amdCFngIx2OcN/mWfzRb/zLGYD7n3/1bfrU8XWqoNVqP8LRqz0cORbi6tU7cHDpepTqPjTqjNgo+1bX5wDufk2jg7pJr4/zOhQL5dXezfroDYewsAIVXnu7PlEMVK/X0bujXK0PCzx4+jxG930M0foJgYEEnmwjR2tbJjfXZuMSDq5f2BWQS1VuVtRY6EVGkRsS6DIXt5iocKfaARmyZevjxV7tJVadRpU/t2cURlpRZd9U6iiM6rb9uKW7iKNRFweXrtVpMVSdqK/zKlW7owv44nhLAC4zcS+UhRQ4MOObWhgWwrBdC8UCsDKDkE2FvKnFAt89CHDZrlLJQtt7/kZFPTNwzTa7NJWpYRCKe0AYxjqgCoPnDn9rn6mmpbOBK5gKQrpdmhgADtnykKOteVOV5jiSjEJGzJUTta6xYTKgtv3M36qqRN3pqkB5moPlcgTPQBiNPE5UHYaqTjPURW4U4kki6pImz6WQKEWouRd83qhx8MaLW3m5ja4ng1RTtT2BqlHeQp45tOneY7HRl/OgXbLLwDW/02Kh7CAuVV2G+lGBa27Oo4ADqtyngVXf8l0zYEOYS2bN33UF4oYzKlszBwJbJikaK21ehzzV+A4muGEDtyY+2zxO20IdWirz4f52wNb1sangvdg2cPm7hLrsV9RN7megCjzhsmuTOWxybglwV2mlvDyQQg0+WAAgStyzm9jYNUpctq3M/I5836+bFHfcsoTnPznGQCzfpoNLtDQeRbR4VFghE5bBT6alLMl2CA5ciSvueB7O3f9FfPEDH8HSkQEeH6czAJcK3Ne8YAHl1rbOV8XwAAAgAElEQVQ4l9zx7d+Gqixw5jMfsP1nhXq4jqPby+IkdDw/I4S1UQ0IcINVZvwpZOcKfOCUh3fdX+idodme3H4RwzZsscEYmcoQal+FzLOVDNweI4RF0y4dftE0sn8/oh6vlfnqppdouTOQbFw5dninQBW2bXfc3yLq4nERhog7HRkUDzyz3xNEiP1+WfcOVaq7rKIoqa6Od70IpffgqFdunHo4Ga09Eoy0seYL7MBpTSUX25F9B1Lnj5D5o+7LOYuewHcnwLbVLxcbZd7umW0+aT8m1sr2PQGe9rutImHJy5OTLp+obwXGMmfWVmm2IeyX+3qyVntg8N6B0LaN8izMpc8wiyhqgb/8Ja25/aaQzNu4LllgIapc3se5PNwx83AtyJ1E0VgbeIhi1djd0llHYG2yoIx1MsFtTwpqCJgiSa7wm1Fd0YO2pcCdQlzbzoi6c0aRO8nBtaBtPhdXyJ1TCLKTZiyhBcwp3+SGt14bm3/rEMGiUtq204qZIFc3k9dmu3Pg1xN1Lq9RooPkNcoBO6vCpWI0ThLNLDeWb3IUQdpXeBiBZ24DWic7iBtXmahveV6EjJaKY014Sxtqn04SVaW6kU/v4GZYsfYvQDfyG/5Nu2ZCU0LahvmzXqBCeR16lfK8sE4rrSKv9n0vqLJKq0CUuwyqdc+V8r2wySvtRfJZU+Q6017QjYOalswEsszaJTj2mlIT6hLWptqTZWFhFp+5rHVdExiwP9GETJT3gpBg2G9YukWonHNveAbqsgqMKs6KqkKt6qypa+0pAl2eRdWI5sx+lW3DDzQOrAzQlyLpGhfOr0nW7crKAKsEuhyrKcaoigwpnRhs08HBXfY9CYcTFjGWhdhUdjp9dPsDnDx5BhvbR4DFmxFEQ6OAFYBoCxx4zLLYrODIzCJ875wpBCdU4M0P1VATi19aMBNkEu7bK7fcG2ij1JYeHtuHALpg0eQAQTKyx6ZVtNJqmFuIhf1Vimj0RVxxBfNZl7F2/jSLqMC+a80B8DxH0qUNsi3Gq0oRlC8fWDaqPQXsbpzHhQtrKLIKKwe4/RYxHI2wvbWF7a2xgDwVLgBRDzroQcXMJKRZT6XEXJv+ydyYVi3q7OOlT8ffsh2Ke0Z9LheMGqqwSlTpJ02vtRMrVE0AMrUENcVLHO0hGObca5O7yzbWjh1PgS37NOxDmjZbMr0tYDZZpabHwQLKfuLJvXSn00F3YQXPfNYzUeou7v7sBvI8RZYfx87aSaTrj4OllWHSRcB+j7Vu5rFMyMC+oQDQGZjJPO8uVOcglKhwrXqN3y130NBmlFbKdDYRAOuAqr0KXyJT1iluJ2DQAkKT034ZeDvpNdDanrEwLtfctV8+lCjtWoVa7PsWLQWufNXC2n2A7CR3Vz5rF3xdpp9rFcUmD9dYb9PSeu9jr53x9DttkDlbbDY7nTa4bsPivRBn+juq7AyUdmCHMNZkeZZSrDp9TWU+lfTjqXUyIfCefe2m3lLe7lnhFtB1mbliJczl9owK16lZrUX4BOa2bY8n0+U9FJWvhHTclz4Q9iYgd7JE9h5qZnFm4K1xi/EIqq3KfJp7y0zuGk2+YwCegEJrKyyW5lS1OhWpKZadyb6dXE9N/q9tLe2zU8JaQDpRyLoebPs4u0i+rVUHTxW97f3uXrfapj0gt90+TZWrBlLOwvSpAtfAzsn2nbMVpptNv2egJv/ddMOVeN0/fZVcL37i9W/FKG0wHG5jlwB3NEaZZVDx0kXUt2ZbTPNs50Gr+9zB2/b6c/t2Wurb1hEwOZ6oiG5Dc3Ouza+/g+tGhWu/zyjESKHfN+vZ6ya49thR/Msf/W584pOfw9ve8X4WpokjXZ4zlmooimyeexVCgbu0UK7SkTzzXo6WxgaiGpWt9L2sZXNVj+fg7RS8ugvxLOSd3RZ7LZfN5wTEbQjM6yzh7awd8n7q2lmI674/W7x68bbLQdZ9GkZ5az7Xdj/g+0TskuPxWeTdI5P8W853BuCmnYPopBfsqToLMVMLTy+2kPu9P6+Y3Q+MXm568yB3P0vlrwTctuc7D3+pwF0Ll5Bk66bK3w7A7Qda599rK2z5WZrMKokvBoCfCOi93Lb6Sj9vZ98KgKtLyb91ObgLrFDljaFV4OZVobI6w3Zpqu6mlzygGx2Er7dlu9HGUXLaeGK1vumgrLNWnhpbTafVBrfuNW2Xqe5NrAo39kNd1KWK/FD3Pa0if1DEvg7H5Uhurghwu6pRY+3pjmokt7cuXRYuq31zlKxEnKtiD5ocQdjTdTkSjE1lblOlqhcmyEQDyf6ryeKl9UsQ9HSH94liMefpxM4rrQhwaC3XAvp2FQmK2aEYsfMcdEX5K1V+Mq+xzIsKW/cg5CVIKpg1Rtu+sKdpjNWvSyxL8gmQMR+0IqqeHTDm8hJ8MitWIC9thOMuDkNjy/Ml25bqWg5crjQltr0A6znVgsb3vv0gzHXw1r3vmteTVB0FnT25t+0c3P3gLafj1LTLSgyLcEMUi7Wky+l7kFWpWoNKX94u0maT9x9xzdtsPYG4tG9eovUVlNgLc1pUWR7i4KlVAHELOBtlAtvdLBUFLgeznZ0ywQ/h7qUgLpebKl6q8/jg/255bYLkZNM5la377vy5yvnyPOD3Rt0uttIc6+NdHC9SyUILdYUwGgjEJdjn4LxcoG1rLQM0VjXLNobKVKpzCFWZf+ssjvlsstum32feHmFoQUhqYQDt1jggJv1JewRLUUYYSz6f24+i2i3H4FE+ILy1yi43P948ExyL+q8hgI0N5KgyFF4E2rwRJoviNkwkS5qQNpD3NYIgkd+1VbhmvWlfnIjVseTZxl2cKwtZfqp8qXLiRXEhTASG0CLEgF3awZvfCQBuwdn2e276zjK5bavctldmTitVuGY3mDF7ZliXtgAmy1IvLcYCbyVjLkywrAzAXfWAlaQjg0xsax9VNRafvoze0evwp3/+EejzWzhIxTM0NmnWWmtc8Cpcd9vt+J3/8Bocvf3J03y3eoTP/fXd+IN3fADv+vDnsbs9NmDdD6TQINI+OoS4FNnVSq8sdllQj7ATYNvzlVflGKYjbNcVXvEtL8Drf/Q70DsY4R1v/xje9JY/xWhziO08wy+/4Z/iO7/7m4GFLj5410fw+v/829g4t4l+J8L2iPZkBsJkZSkA9+Wv+gagl+DOO38S93z2Icm15Q3A7/zqj+Hp3/A8sesyBzKlhBW2Hz2N37vrr/A7f/weXDi/gcV+XxS9LDehBT2/kyuFOwhw3/CDE4D7r974Fjz+8EmEDaTo7NXfcjvuffAcTp/cQrezABXGONjrYshOKK8jgcJ2VqA/6GI7G+Hrv+YO/MyP3InBDUdFkfrg3ffjrvd9HHd/9l6ceeSceIVyLJHtwfp4jCNXLeE1r34J/uGrvhHdqw8BqsCXPvUwfumtf4a/+dQXEIUVFsMeaA662A3RjbuSC7aWpSjSArtNiZ0ix//xj16Jn3ztK+FfuQqc28AP/8yv4L0f+hQSFtMlPSzGEQ72FtALQwS2beTxQnPNT69t4tu/9WvwQ9/3MiRXrELnO/iFX/x9vO9998LLQ3R9X47NipnHtPqvao0wQmjt42ipS5Vv7ftKIC7VuBUVBSVUpyMV91VWIK+9SqP0mNI1DhpsValcA3Jd4U/+y7/GC771hbIL3/tn78V//PU/w0OPnBZnhL4KsKRC3HBrRz/15qeqK1ZvJC4AwjXapsIPaENO/clUjftE+jDZqUNQxdP00RtWsLDEAWMfJ+Pr0a+3MfQXMdAjbPtLSB/d1t7apn7swv3qwu5pNVzbpGcgqtSocHnudw8sWVVuZiqwqK4fFsZiuayh87KstOTh6oDJX3VGT0ZdebHSzdgL4dex74tlLX8bSnsb6ND3JQP3cF2oiwFcfl80P9BYXTwmMPdLozN4NN3FubKaAFwWzRDTUXGZeR5qFspYO2Q25SzAIcBtK2/phsFjng9aOru+uAN3bjszY1zgXmegqUbRPiEuMxUDqCgRxlSWuaqrStSBVOuyKIcQl898v+JvTMrnRIFLa14qa+V6aFL7ZtS3nBenQZUoB5TFRtnzaAc5o8ClW4O7AarCUDUEufn0pps5ubT5LuD5TZOyZIX+jzYv1yhsTV4uQW6O2Cphuf6FNu7OzkKZw8DlpcaYZg5ONygxvbkktGyDXGej7Nepoh2n+YWZQe11YQ3dRMpJUOj5sRr0QlEdjVJClbHueA37t5D9xngDm4XrlLG0V+ajkYImv6Z1FudAla4Bu0YBKmBdLJbbdsvT1/Pn3TzQ3Q/sEp5zPlQQu+ufmKPa8qm8bmrfT3BgkPhU4V59eFGa+bVi2j91IHddLJUz5HXtE+QuDGL9/K9eUM+5qgbNOyeyXlujGx5KcHTnAPzeMs4e1ThyxrRxZ442iFeuQm9lETt/92kp2vhCURuAi6kC93tfsIgDKwrLVx1DuHQYmycen2yCqszRDDdRjzbkPQG5jcJjxelJBi77NQ9sKfzFFwvce7rSsRmgVoViWrt5RISf0CpXoU61sQInGOVzT/maR6t7sI0hFJkv3ye0TXhAuKHufcCtA7kcsOYEEhb8eR78MEDo+0gVjzSNqA4QhYNS9w9XncWDatDrVVfFOxT0hfdfqMv1018M0mxTVoD2zISYnP/03q0NHdvHv6y6mMwaC+a9eVTzx9cl/7bKWw6uynpzvazdscAUwd4O1loOIRh8ql4WVWn7d7KIU4Ar6lmtdepsINoLZGGrq+K/3LLvN9Q4PdNnfy1bTe5daBE/q1JxANcAjqmdcltBLLBIwJJV3hOIiCWwtQmWbqjJmIxYAGyVtzHbeffaC6rQ85pRlZuA50m5pymIkExQXmMIhqnSjfpyb8rrS0CFrv3bKXC5Sm0Vbvv1BOxOkyiMMt3k4uqmHMkCEBFEnqpHRsWrI6gm9FRNVS+HAvkZX8v0HNilF4Rn3jJHoDlc5M6GrhSez8KkJvK8eqQo2iWImgLcKAzqIEiajMmqcVeXylM9llB4IYpGo2fVt7kFu4E2Nso9VU2Abds+mapcurxkWWYgu496EEo3ws8beHztGofCvrcQeiRfMvBf1M3kewS6xnI5k5PA/Y7TLWrl5Y32B6EnSl4DdA0EHpM8VXnTD1E2Rv2raI3ceL6ny7zJaviDOKyYyVsXue7HYU2ozEHYbhw2QVPVhR+FzNIV3wc/kguI1xSNXzNXV3mqLrgdOMFGVamuCKK5bctUE+ZS71wVqSJIoA3jwlKIJPRsZmuF8ShHp9vFgYNLUmjS6/axvbUuRTRZOoIfBOh0ZtU5EWO5dIWTpzawNVqFd+Bqa/3rriV2EJf3Yuyt7acWZZvBQg+BjiZL2ikb5XgRq1p7/WL/ivfABDFU5ZYJAv88QJjGc89ZCPNc5T0MLYizDUTp/Th8eIDlxSWMHZiWnadQMRd4PJQi0k53IDEvSaeHzY0LyMYZ1s5vIIwUer1EshYDP8b6+haycWXmGdooAp7rzHJllnPQhS8FeezIsJ1X4q5C+9hJh5YgU84334BfDt43VNjF8DtDo35mRW8xFDWsgBu2Ie3tZCHsnvcczOH2Yv/RbtcpNJm2f9N8WOO4OMmnZRYpOHao0U98JMyc7PYRLl4N9I8gVwMU21pno4fV+MLDGF14BDXH3fz+LKTdTzk7uXLa60i8Aq97COgsQ9cBdM7I73PQ+RA63zYQi+vkVLFODTuvYJVdatbBqWvFXtnZ/hJ62t8atWdL/dq+JAgktZ9xepJ9G5k2nM8BiyYbZbJv7ZiPwDWOiThr5ktcodpgtz0vAStTt6NJ6zmZlIGBSo4Fp+QtLcBtX/EuNm/TGotSdkbxuk8HW6zILezhOtvjr70t9y6fmy9/y+WaX5f5+TjIzOxbp95tvTezLdzVhPeltFSmFXPbNru9zlZ0w/gcsRo2CsuJMlTU61TuE47SfcDljragplOLEnSx8JYg1x5fziZ3qswd2x+aEmI6DEgBAZXHVPKyMEHeH9urIXNRrW3yRVSxos632396pWnv43a/z+bX2mNwcu11Stg2+BXf98KM8UzkTXvvm0x2a9qyY7ZZz649FktlZnKbsaOpNfO8Mte5K7S/Z6D0TM6tjU6YHuoGVrvcWpcNyyJ8tkf9hUWxUb7yioN4w099j2zfn/i3v4vd3R2MRimGY6pxUykqMfvdZfa644jbcr6X2OqxtM65SSZwycp7VyxxEYArNtYscJ0/H9u20A6uZ7J+M7m3rrdEh8yYALcrAgs6Idz56m/GNzz/6VL89COvezOy8Q6yUolQJc3SSeFEw9CJYoy6YvFMadwHrS2yTN66nOzNv53e6hCy+n4XtYBdjtpToTuFvGU9ROgbB6dZy2VnvTx9tge9nIPGOtkoa9tWybOA1qlyDcTlfPg798zpfSUWyu0Wop1ry/f3U96233Mwtw1sqb4Ns7VLZ+C2Fbd8fT5amgDd9mcXa7L32iCvysK6BxW458KlmfcucekxFsdUtPDGQXkzKts9YFfMNowt8pcDdC+Wj7sUUHFsbiD3y8GlVSitR/n4ShW07e01b618qe3y9/nZfP5ve9rc5wbgAKv03xdAFOmsKpHXqXIA152KVODyhCdo5eAof2OUvHqPEtcpbdtZuPPr1Vbj8nscBKQamA9CXJM/aC4IVOAyB5cQt6xH7GELuHUw1eEu5vaa5lSj44e0uxMYK1W/9maWA6Y9my3KZxn8Cge6FiVuj+WTk/nKCWmBLSExv8v5ch5ZXZoqXZ2bAQdogVX8rE81mMDakRo2DUIvRkSEKkOe5oJJha1TeBIAZewsCswz0+N3Vv0I/ZC2IR5oP8z5EeiarWL+34LCrqh3G9DSmPtoib+1ylruoza47Ye0EPLlvcesCpfTIfhzmcHuNZeC02dd6VlW8gSEYxmttic5uC4P91LqWzdIdCUhNNWxSQ+HdSOAebGp8ZgAAw2XtzvJMLWXL/7erRvtcanGZb7m/KWNityEAKR1sBHmMoN2Ht5eDOLSVMoMFxoQTCgrOcIqwmld4qgK5ZlDdg7Myva7hJVyG/CuDXdwvlE4X4yx3gDb5Rgjyc6qEMYLYqVMSC/HGAdoabvCwRpRxRrlZRvUijq2Kk1WLTu7vIkraFLGZ6OydRm3tEoWZaJuJlm4HT/Crgw6ehiLpbIkD062LZW5THEipOVNKm05HTjmc6+pkNqcXt5ESv6tzealxbKzSmamtbNMdruHZx/tkdvqXMLcIugYBbxtg3PmOtY5OPhCJdxSGE3BbdNgITIgd4HKmTID0csBn0resUDFCQiOWIBQIGWeSmVseExykeOzrOLnYLuHhagryicOGVGJhk5XI0vVlhfoYrytdqsS25Wxauax0uUye74okllA0et1xcKxGwSouG2bCo9mI6wVhagvWR6zyfxLD3i8ybF0YIDXfu+r8IPf+bXA6qooVZHvAMybijscoZ8OY51ew6MnzuHUBXa8apw+u46TZ0/jvse2cOIz9+u4LpSqGILlS+bFmfEY57MR3vDj34Pv+/YXYXt7iDf92u/jL//qbsQqxGLSxbmdHSxdfQ1+9z/9MG56FuGxwi/++1/FO+76GJJBiJe/5IVIixLj8Ui20Q/e+XxcddutUq13550/hXvveRwLSYTT6zv4N//s1fjnr/1WYHWRIRXAxjn82bs+jV/8rf+B9NyWVAGONNWFtMKhRI46AHuzBOB5z/4q/PzPfD8OPuUG3P83X8DPvOm3cM8XH5ZletU33oqf/akfQJp7eOMv/R4++vEviBtCs3o9Eiptxluiwk2LDLv5ED/0Pa/E637gFfAOLQPrZ3HXXX+JN7/1L7F+ZoRBEEl+e7+foPI8hL6SwXEqEI9vrOPWO27Ez/3EnbjlWXeYfdCk+Mj/8ym8+df+O3bOruOAChFEMeJ+hAvnt/CiO1+E5z7rVhw7soKrji0Bg4WJ1aEc83WK8vwuHjmxjpMXtvEX7/sgTnz6IRzqLCHq0taGkLWSfOCdcYoHz5/DzU+/Bc961lNx9+c+h7/71H1YRIzE70jlO5e1aahyL7WKEmauSqV+J6fNXkC1loW3VBmUAnG9OES5OwJCH01RYSdvkFUjHLvjMJ7/9c/A855+C1aX+1jm9qKau/Woz21iZ5hibWMbn77nUfzJn30AZ09s4KbVBdxw5RKuv/UWrB45ijiJsVt9Cmn5+JcNcNvzW+09G73gOqO8trnx4bHb9fFqRcVr92Okukgf39XH7/sE1oZn1O76JvKhuU7SJtmpb5lvQ/tkJwUhxG2ysgqUbnKGzYn2dGqnzNvnEE0dqCag4ZmnaH6ovY7viVVwkO2qAx5wkG2ztCHTB7Nvr5QCLiUqXKe+5eDXSV3i89kIG2WJIYuW6kpcDwyyVCh8Wu9ycL4UBbgocHUt7bHYJc8pdNneSMFMYCyMaWnsCxByAxzmCkkb+8DaEerOQHvMoS0zpTt9zSxaOjuUHFyYqJ8MwHV5ZjkLbFsKXNe35TPzeedhbh0nSnAnAS37P1VpjWFn3IdFgesArrFD9VAxt9mOKdRpKtlz0k+nWlwzOU7pos4lo7idl+uArUGa5mHe43h/wkF7Tes111ec74+2/56qbk0G7n7g1h0uTZ2JItVk4BrTWy5+zZtWWirLSLJSlad8KlZZwVyOi4oqKh5fgUffRtJl5t95kl/Hh+1KKipxDaBlSvX00T7mZpa95arB93NE+2bo7rf+bbAr8LbJZZ7GxhoThXHtO2troNeJ0M7CdX2vdpnh+plNrJ/bkiKh7SwDoUtnode8+LkL/tddVXv1GpWvMeJDdnCrv2T6/7QV6y3LvMOQmdkRokEH/uIRjDd2kF54DPd+5jj+6FMB7u48b2KhTIB7zW3XID5wDNkwh945K+d+SfeBMofepX0cISHzwddRrhXGE9xt1JUI7/zwDt720W3ZJ8yrnQGI5rZBs9eeI0BHdeSwChQ0dXG7kimp0KkrPfQio01u2GOc2OjM+OnQStmpc9t5uQ620nUiZzYCB5HtjjOnCP8270QN0I8PlgdiH36jVdyL9OLSAbXWO1an2xvN7pmH/XG6EaZKDgfELJ3SXAeqDQ2YNZB2qsgVUCCqfDOAqu3n7u9LnUPzxyqhpamosHm+7GUrX2eSw8nBcR5qtEm269jOvm1D3balslPeuulK5qK5d3RFASb70VgLu3nL+luL5FrRdLnR+z4z49YPlcu7HbVeM/tW9oG1KuVAs9goaz3JxZVt1pr3xVS4ooASNSDV18wc9UX1Juoo20dtq3bFOYcqCNt3dfeRzoNA8nGJHvxQBWWmx/FAOSUu3wutCndSOOEsmW27O1E9cmDV5vNOT46204G1V5YsW2uX3DSR5OR6qi4b7fNZwC2va/wOFbUa0Yzy1qhwJ5bL7nfMyHUQztkqOzVu5LfArTnYmKehPEIR5qK3bJSpwvXirqaOsYdK1Lil0SVJ40wFbpF5qHIK4nJWcqk45l43kUKiwKUZse+LOpfwNqLZMMEtL9lkPWL/r/y80V7ioRnrIKAy16hlDaydOXdbN6/lBNpCpMy1Uez6YZVXuYZHIMx58nkQoCw1PELj0EPDbg4/iz00KecZB40uMr4OuQ6+rmQZCj8muK2DpmocxA2oxPUCj/bLBTud9qrjgG6pvEAKXopUd/26LuzfZWaK6MHraTUSgBX4FbrdWPJZR0MDFTrdDg5fcUCce5i1yixXyYMVp3lj3xxFMQaLyzJIfPLECZxb00D/GmiOz1mlPdVlEzWovG4BF4GK9vNJozM7MiBwU7JdTTauycGdfz0FvO5wEoDHogc6mFRjdIuHcd11h7Gwsio5rMPhjqsoMNcq30Mn6cgIQpml2NjawfqFLVlPRsh0uxHSrEa6MxIlH62MxQaW11ceo0HXOKIEHTOYzR6fKCQrowImRBJQbdW0DgS24S3b8WgZKGOt1VApFizG2xbgcjzAOJ3MPOSK0IYvvF6Z3GCxZW/DW8JwsUa2EEnOvGYGYgrAtdcMGU3juIMq0Q1yBFGDKO4hGhyDWr4Bhb+AcofmQ4+o9PxDKLePG4DrWRWtXHcq0C0ikGKyKRxgO1U1Yylo8b2eKBv3qHAJmcZr0PmmKDQnv59YG5uCoQlonblwtUD0JLN1zirZweo9ENcuZys71wBcZt/GCIO47nqq2qanN0ENlZUtUNkG4u54nIJzB91a8K0Fo2fWpbUv7EXcZChbK34DSI0K11xvXA5wex6zV/MJJHVZsxOIezGQzV47C5dYDOrU0wbMisreqvhmQW4bLLr5z6uBp8fCxSHw/LHetrS+BMTleS9KfQsc99gq7wWMEwg5AzydStQsx1QhSntdp8ql3XLHgFkBtp1ZYLsvvHWAz5x/BtK22j0BrC7ftqWMdesjALGtmJ17PVHytgvR5u46BDKO6GZpYC6hrAO786/3dBbnR2+n+9hspzkwO1HlTtuqybZsgWUDWR3ZsPBWlOXT9o0gla4AtFDm/Us39sUBIgqNI1VeVJP82+Eow2g8luaQ1wI/XrTQ3GXhsl2eB8Tt/Wy6JvK/QHYHsF0hpAO4LirIlKkZMM+orum0JwV5LeVxW207o7yV/WyOiTgy67qQKHQWljCIPXzPd38LPn/Pl/Dpz9yH8e4O0hLIswzpaHdSG8R71aY2EWTMazf32+3rhCkUmS2GdMrYvt2hU6Usf80YF9/vzTwTok4f+x0X5j2juh3OQNd2ru2sGndenbufWnfPQfmE3nDxVTOt4j65uG01rnvtFL0O4PJ9B2/5XHQOiQqXUHdGgSsHkFivGTjgoO1+zeR+a/GV5ONebmvsZ5O8nyqXK9W1itn5aTpbpf3mtZ9V8/z6OgWug8iczn7A9VIgt/2Ze30xaPuVAuHLbcsn+rnLSe1bgCsWyn4i+becRq7jStfDcC1nPqcWxRO/6+pOppDVXHyKmslPplOvX8oAACAASURBVIEyzebeoaW2QtctpztNndWyg7185qA6b49jjzeQtHYOdU9S2GgNuFBU1TBk2CNVuC5bV1vVLG8v8yYT6EgwK9V2Vpnr1K0EqyroiTKWjdIg6mJU0mqSmbipIjSlQtYtt7lRdutoXhPktrW3O8VQUYVHeBuGfZkvLZkdPKYlNNW3XtC1KtyO2V5KiZqY31VBV6CznKvlUJS6vbpCN0oMtGtoHMQcUQ+RgF1I3icbfC5/EnSQVik6QQdUuxIJU1U7LDP0w44M+NN6merG7cLAJ/egwvZQkHAQCqfLHIeCGCOxdqby1uQkc71HZbrHJnm/JtdtM2OBbPJx+fqAUjgQdyV/d6gCMLt1Mx9LViUfVOFyfhyUWFIaI3jYLrhuMcZVPoHHzlK5hwbTFKypIretE5As2/EYS90ettKRZNI6G2QqdNtK3EfKAlfOWTK3lbhuexHebo2GYstMyEsr5ZX1IS1NZ2CuU+263xHmFlWFh8sC5xpgywJcqnCjmJZUzA8tRXm1a7c9QagcFbRBDjsoeGG2NsisB3fqWMQDDMdrSHhD0zp+c6u+bYNbNz1erXNmJTYVCHMJZXkc52J7TLs5PcnPJdAkxGVxC3N6pznGCi6L15Q5UIVrQC7VtpWFtwJxBRCbMyezoHbmc6vIFavjuhQYp3vLWtFKma8nsBUTcKuZ0WsVt+ivaGS7asELjBKXkHDu3HU2yqLujToT+FvwZkKUY4EAxUHUkdxoJqUmeaq8osAFDTl3dsuRWIvz+hM3JRaoRvI8LEUJFgd9jLMcVwQBtnwNn1mq3S7ODneQFQUeqDNsgVbMHr7jJbfhm77+6/Dc5zwd6HeArfP46089gj/+H+/GZ+55EK988XPwj7/963Hlk24EWLkecDDCdVBbrf5wE3f98Tvw2//3hzA+lyPphNC+wnZVYum6G/HTP/AyfPVTDuGd/+vz+Pm3vl1Ut6vMw+Bwm+ehk5d4dDzED//Qq/HD/+TlwKFlfPp9H8HP/sffA21zjxzt46UveSFee+fzMLj+GluNSh/rIb7ve9+Ie+69ILbJu8MST771IH7uJ1+DpX4Xf/5Xd+NXfu8dOHX6PG44sIIkjLGVZnj5y74atz7lyfD3VMcCK/0Yz3n6TQgOLGJ8dh13f+FxbOyYAYMXPPMaLFx5BFAhxmc38JNvfAse/MJxdD0fO41Pg0tGAODwNVfjX3//y/D85z0F8Ap84hMP4pd/6+347D0Pol8xSzvgYDuibqjqokHSiXUcB5JNw0daFTg/HGOMAq//idfgzju/CVgeyA3Wh99+F37pN/8S6WaJKxoP3cUOHh3t4vkvfA6edPN1ey/Fc/b37gsf+ujHceGR81hUtCPtAmWFKInQVBUUM5m9AA+dPonju0P0gg4OdjjIzsFpX9py9llol2eU2EaNzeKTtGyg0lRTPdn4vqpGI+bkQpcctArEuo5gTPU6qPMS66NhffSpB73nPO9p6vCqASZ8zDsNtFfs/PlNvPfdH8fJx9bFDn/l8DKOrS7ijq96Eo4cPYyx/jzS+nFRaewnhHqi/RUqcg8fvh1Lhw6AgRUcrAmP3aGPV0sqXnsAC+UFXDjp682TX8LxrbNqM68wXt+EF0coqTAejtFdYT5uIcpccZa0bancrI2KapTVND0lpGFEmyACqnKJMGOv9mNa0QEgwI08Jo8Bh0KlgiJTzJAZ6FqOO8JDKnKf3F0UiMvvEeJmxVBtj9fwt+kQD4vdOuFtOcm/5bWO6ttMLC8rKbLho6DrgXUAaCtw2daJ+pLXSfZzWtdxk3nLKtdKBZVAIylUEZWnzZ3vsSgn6emAluWeh7zgNVC2AXwqc6OOLstCNXWlWPQzUeAyOq+luqUSl8tp7KUNzHWvmZerEloQNlYhbACtA7bzzxV9t7n+RS5RfHlZK4H2YptI1RgtwghgLdpkX7UqbF6uOZpMtMDUuYKvCFI5XcLVyu9YkOtUvnODlpc4KOehrhmp8FijDL9hpbR5OJDs+R34KhF4m/Qjv5twcMAsYzEqqnFaUYflR+UuAgu1Ki8QK62q8atae/TiCEql/FBrDv5LK8LLH6Ev1bn8HvUTgdf4zGl2r92ytK2VHZw13728UpfbltbJbtt5XlIReZbK862dslznmevb70Y4cGQZnaUBDnV8NMoXJS6PSy6wGy8+eeJ8/chjZ1E0tU+Ie8vVA/WyF4bq+oVG5UWEa+Kjsv/ODDbg9VegBsuy1iFVTX0f8UKCOjqKuL8CvXMOD3z8M/jspx7Cu0+t4O7kawXgvqTzWbzm6/q46o47kBy6VrZ5qLfQ7JzFcGMXVVUYRW8DnFpYE4DLpFpCXM03V2K846838M6/3qGi1twTMWtuMjzGok2THe0w4Y6i/wtUAk+z6M73lO4FSTn0O16T7QT9JmP2JuMBPDBvElA9rZucrg/ko7oSsxD5PUGtnXZKabAKRDHb5/dVgyHD11sq2hFyRfW5r5hRGaGjvKarPTRxv75yoYNr4zw4XUTVYzuVHmcb4UhPge10QJg6cQ7QOJBrXneVuCzpzEFfLdcXLcs1ebSx1P4nkFP8Tn5nYS2BdPszvibUTVl30VbZthW4bA/FqnNOhdtS4O63FHuGvFvLsN8YiAOvnj0320PFJl9SIWERoM3cvRwwnoW37shp5+JqC4CbiZWyzEfgpi2tlQFwZv/FEifiFLgCbK0C19ydmt2z32veX/Jeg1bKAnj3eWZ2bnsbSm+TA6NULDE/bj4X1355dmhPfiTLLtm4bZWtWIUbyDtR3rrzy/5G1lv6+mYacoLMKaVkuRgTwEzcOjc6KM+rx0FH1McG4pqiEB3E8JMuQjnSWf5mFbeodA4KCJTJwG2BWmZxBkEgtsl+EOg8z41t9dzBH/toelFYU/lKJSzVuE6Fy9cyfw3KZkWFG6NqirrywjBp+PcC1bsmociCYPi7JSZy//ljN/ZRE94OS4TuNefXiwKjuK1rFQa+zrKcSuGmFwZN7QeeAba+z+fCjwO2O7RvLs3rxnzu+VTjln4SqCZvgrqsSz8KieP9akQfAd+r06ZWgV/yvr5IRYVXFJlCNUKoCgwGETN1MRoVpn8QejiwuoRDh69CmMTiBJOOtmRQuE8XnqiL3a0NnDpxElvDSACutE02EmDa1HDbm/xDc3CwvTAWvlSamR3tgK5Vsbfg7cUgrvmZg7pUrBmFrnxflN0+dLaJMH8EVxxdxqEjV8uhTYhblQ16g54UWNdVid3tTZw9fQqjUSnr3e2GYGLJzlYqYJbFZDx/BQ4HXekbNzLOZQt0wwEaKoM5BpXT0rmCKoZiHS0Kv33UxRPlbRWiLhfhJbxa1NDVUKmFGkG2aQBuMRSbVRbiTAfirZ0s58+C5Yp9LGdbzThs9kVbx/x+ANdud4L8GXgrmac1EPRExRxp2m/TbayDqHsFsHwj8vgwmjTUWX1WNWfug9591AJcW8jGInCBt8Ymlq9pfO6eK4mtYMmGD98fQLdUuAKWy5HElDXpmkCxSf7s/peqv593J1mvFlg61wq2YyxYD/tNz1Ml4a3YfoujGMeNWJRjRiu8lv2r5PkKALWAVa4D9u8JODZODbPwlu/tY4s8o9adbeknEHeiNnbq1/lRPgtTdQkq9Txn2XuxLWghuYG2RgVubLAtyBWobOflwPAlM3ytOrelit4Lceev7G6Zzba2jcheBa6zTt6j9LeDT2LTv3ece8+qTyCqsWyfVaLa0XK2CWLF3H54aAhFxUKZlsksZnCq3Iuob2eArZyQdhnnnifL4QokWttosovtew4CGl8NqxqduxrxN2yX2tvMqUuF2BHsuu1lZ+DAb9R2YrB9FlEMs811yuH59eCimM+mea+5fc/AcrG5toWw3BKEoeZv407I/UCY2utG6AQK3cEAUSTXevkObTVyUaOWGKcp0iFthZMpVJ5A4vZ2nn89/Zvzms0ObquQCXANvPVYhC+OS1zexCpwzXQMyHX5w1Pl7d7Tzd4f0zLe9qHCMEC3w8gxXyLROkkiEVdijJcOkRZacn75Os9zI8wzd/oy1kv7etftmapu28rYmT7R3tOglVUb+n1QdevUs/zbHavOFnm/9y5tfawQ+j2ULTWuU9nOqnSnEHdvFdPlm343lnG42MK5aGnmB/upbNvvCbhNVm2R5l5o64CuqW7zBOLOAFyeHqNkFZT8uhzcdi4uP5/Phr3UKu1303P5TTD9xn52yfspci+nujVg2dghzz/2+y2VwkMekPb7+y3H5dbjolm5kr+xNwtzBtpe5DuXm+ff5+dLDHa3A9UTgOvTdDipElUGWZ2rrErFRnnHWi4vBqGob/uShVvLMx88DghhufXdtHi7STVvblWq8zbL/K6b1m4rK9ftwRmIS7jsR7xfBiHuIOqhaMKiqLbDkVaoyx1VKGaguKUxW4oZuISmYhEicJQAlUDVDCntaiDihUAADE0MTUNJ6EvAe6i3iqwiHIUovMa0SaWdr+ToGpWPg7hG5WuUsbRJ7trMXH5OMEto2/UmQ8cyp5FW8pnL8OVRk1e0jA409w2Vv0TISVViZbDcUBWe5SmNnya5dUk5xo7GJBeWClZ2t52CdsnaLxPi7hQZlqkig8KqrrGpfKznRrnLLXKatrxBIuvckcprk217OIiwVhXyWcqLwj7HNy2PY95otEBZV8CtydKlepbKXS77UWaLWnXFjbT8JMD1ApzPzLLQDppZqqzHX4l7Aioc4G2vH8E1lcCc7pEgEgUzYS4HtHn8OZvm9nnjrJXb4Lr9nlPfuu3numhOxSsXV3sla8Pb+XPTwdwgL3HOV1huNFhP6x6EuGcb4Hw+xvE8xY50WBW4zbq6kUzXMt8RZSvbZKpJ42RRlLWSX5uPRJ1l1LfGLphTp9KWILbLggsOggv0NzCAEJeZuE637CUDNJxe2BWlLq1k2l0zUd5amGtOLQUvHiDSNcoyEyVu1VToN5Xk3nI5pdqrykBQS/WVuzDHZYrS5t0SJrgH7aP9IEZnLh+Xg1PyPcLYdJcnufyEVspbWonSlucvM0MFSgcJVmwGrrNDduB2knlLpW6cYEQVjqhmZ4syCEbDKBJrwqXuAHlTiTtDz48wysYIG4XdbIRh7WFEu9w6xxb3qwK6TYmr/AiHO4OJVfeA1uVScVbgDAqMfR8nqhwrt9yKV37T7bj9ScfwzNuuRbCwhM2zW/jMfcfxtvfdjb96/wdQbW3hSBjjULeP48NdnKtyvPolT8U3v+iFePbTbsSBK49SEWwsUQk3tMa/+/d/hL945/vQHeXo9yKBt3Q5uPO7XoJv+to78PjJ43jTr/0pzp/awjWrq1TNSYdVWYvw3aJBd5wiO3oF/q9/949xyx034J1/+gG89Tfejt3T5+V6uVVkeMGLbsH/+fofxcJNTxLg+NDf3Y9/9abfw3ArQ0JLk0Lp8+kZ9S0vug0f+sS9WDu7iZsOHZD8ZGZoJLGPtd0MWDmMY8eWsNAxyz//oOi5RWMMs24/bD/1C598AOO0wUovxm7DXNcRXvVtL8L33/m1xAt414fuxa/+/jtx7vwGnnzsKqwEHnbObiLbGaEfhGJjxdEYtjNs8+I+3/NUydyWRuP8aIitJsdP/4t/KBBXLw9w9nNfwuve+FaMHjqLIyxSWOmhTks8OBqBg2Yq9ODVDRqf9t4NCm7rukFNhaFdEV7PluIYVy+vYKHXF5cAscZkx5rj9go4n9XwMmaBGYeKXSoJ0xJ+SUN82sMEzJUErw385wCujPCzMKikX+tIF3mBJukoLwpRj8dy3NCGjs91wUzcHBtFUe8UQy9TlXhNVKK8MpmWFGeweKipatCpmdulF0XoeSwKiqS4Z6Gb4MCRFVxzYAHXLkU4dvONKHqPIqsfFyvlv4+HUeReL34s0XVP0yfKgdrYNTDuaPEYykc39Oaph1CVF9TJUQPC3GFLlcvjrHtgUWBuOc7ETpmVuAwZG+e11+nHniorAbrOVjlUTUB7WsLb2BODD+nnREWmFopUsWViO72ga7E35WFKRfv1cQ8rHFywIPyULnBPOsbx8VDgLQ/ugk4WhKhNJbDWVXbymRBXAO4kw216AiSBcRDggB4t9KUtZkGebhAHgQ78QAaCyyJXXjFSAvJ4BncWdJ+WzNlQ5VFHi7KCv2sqlHWjVNKl2NTA3zDSvh8IyHUKXJcD7LJVL7dP3felX9TtIvS8iSqXkNaobic+x6LW5XVkBuYSDIehCgl2lcfiJ+VUuW0FrlzjBKgYS+dGBwyHFqVuJWpYk+FKxaxrbdpQ9nLr0v6c557nJ4rwktMMmpRqrslXZNzC76LxOpIT2+uYweThuMQ4o8qRzi4VOqpGU4wnAJfXW4/gn+prO7Wx5rlHm3MDcDuqloPQZtXqjqL9tdK1VqLopZ6EHMA1nzx23X4IRJ3GNtKA9+lDS+Yu32xbMVdNJqkcnkpqgeUiZWIGWSYqAQetkp6xwCLAJchNr7hZjvtrth9iwYm+QKkatFo/vYFHj5/FNnNxoUWR96ynHlAvff6Cd+gA7WPNWl65uwq/u4wLx3xxOOC5kvRjxAsdlGoJ/eWDaHYv4Asf/iQ+8fmH8J5TB3AvngukG3hh+kG89CaNp778G3DV7bdhd9gg1NvwitPId1OUmVHil2WOcvsC6uEGju6siG397rXreP/nKvz223eQ7qayCwhvYxnwNr2ZGJXate4vzK/dMj1o5YtOEywk0iHxo6YJBpX70OyfCLw1bE1ZiCvbiDa/MdXuVNu3cm9NTuv0qmdAZ6VT6SmaRzsvl8pdPjJVQ1S8XqARDepePBAvRq8c+Xm2Ge7q2uPgt4B5q7pln973YkFaTnHrXvOayM8FMHBAcW5AeGqtvF9+3h5dlyzjHqDbOhInEHCiwG1l37ZVtPOfO6BrnQLc/hLlJ7O1ncq2KWW7GgWur2ulVEClrd3Wk/nb7gfPGG75tkJ3+v1LjYJMP3MwuA15ZfmcOpdHwkR1y8H5KUCRgmingvVjycD1qaANE2vcbs90j/m4GkFlFLcsKvRFfduXHF2/qVqK3L5k2bZzyycKX0Icwiwug7UB3w/Yzm8nOR4Jdr2gocI20lXF88DaJsu6cp77wdywZaPsLJVHWjHUk/czdeQHkoMreZwW5HotcDsEuS2hum/sLK2V8jzAbZIeAe5M5i2B7rhqlJ8NQWDrVLY87lmYmySJWCoTigY+83bzhgpbNmm0MuZ6TxtTk4XuMtHdc1FWfl7XXj+JGdY7aUuc/TLVszslAoLg2GP6LJXLs4C2JPj1IDbJVNy24S1fzw2rg2B3EKAqGrFk9vpROIG3hLhRnZW0ZTZq3KZhNi5zdac2y633mMbuB6HX0Ho5bwoVBLT1L8pcdby60cW4yaoyiLy6aapClzVLd8c6SZgXX6mq0BiPGV3lYWGpi6WVg1haPigKse3Nc9jZ2UGS9DAaZTh7vgR6V8n9LY+/CaAV++DUKEJ5TyuZlO5hzh+TAztV20qmM2XVl3iP/WApFLMK3TbkNTvKgF0U20iqE7jiyhVUkm9b4dChowi7A7GGXjt3Brs7OxgNC9lBhANFUWN7k/ahi1AhB6o5H1ZgcRyGryPJs5R+H7NveYWxbYLJt+VbtVipGiDbzqfkhdlkqGoqdusAdd3nIBmw7UlEhk53lQp4YO0ABbNgN6GLXZt5SiWigVhyvhAi0K3A81qwwEKDttrWbnJRiE4yRlsqVqtsnapaqdJiIRAdpdbRIBM3jSg+AKzcjLJ/Dao00o06r/y1B9GMTqAu6ZBhgQ6LVBVLHqi0DWbg7V6IG8KPV6cqXB4P5QhNvgudrUuOorNQntry2p5WW8EqKtS2be/karLPlar1VhvcWqtmTkekJ9wGKjS9OB67bGNZYNmydfY4hlUVejfqq8n787D1oorf1nJMTgv2BCOruHVxRi1b531+YgpfeC/RslR222bPNjH3mQbgFta+uG1j3N42ToVrIPM0e5fza23ry8Hbmc+dxbJTEBtQOLF2Fptw9leNhbM52Pn5/L7dd0MYqDZTNDSXjys2wLaNmOTkznetCescTGtNT44DZ8k8B3DZXiXLU6tkrhPbiX2sk0WRL0UMrfk6mMvrN+813bPLh3dgdgZUc90YfRMZ4EqrdootCA6tSlqWge2Ys06W5xBNOYYXdtGw0KS9zWT60RTiil1ya5tJe2aXO+Q8W5+LOtiC2rln02a1IK7EglsfK2dVLbnjVDZb+2k+OwU+zSPKMeiDl4QQq/uIQguC56ZEpX3k6YjxUkizXMY77MEzB3FdHq/J6HXg2awTC41K+PHCJL92kks7w6rMehrZK1W9Dty6K3rbMlnWfI8d9MzRay21Hbx1XKwfKXQ6MZIkRhT68NGgoQNuPkaWFRiXGmlKtw22swCzbH2PjhCMKiL4dCpZl3vr5uqyqttjeO1ejp4Bq23FLKErH8ZG2YBdgteL5du27Y73Km/Nb2mRzG3UBr7zMNfAXh6rX95jP3vk/aYw8z0LZPk9p6x1Stt5FS4Bb2RVuMKTru2uagI4Pto2ye7QIPzsZWsTRe65cPEJWyC76V1MAbvf+/u911bJGvnwBQQygGjski8HcC+3C/b7fd+nhbK1ZmvZMrdhLqfr5j9jqdyyV3bzvpjqdj+17f8uO+X2snL/MwuYoMtBV3YoO0Gow3BRVeWO3sy31U5ZYLeuZLClbblMeMuBMoJbviYokGMsCETN26Wa1w4zuEzd/XJy3TSYfcuHs1LmdCaZuDZrl3h5IeyiH/dR6rAoyu1wrBUqC3Cpri05CGGauAnAJYwlQGSdqIGpVNmOFAf7e8rYHlM1S9ir7Xenlv5KVKNixZxuIePAd+tCySZrrE2aKLcpoauzIZbrehtoUlFIqxRePNBgJLmZJoOXFxpuJ5eGlfih7nlQXYIsAMu6FlvW3bjXcEA3z8Ycb0JCACeDK9OLN29wqWI9HMRyHrUfN0QRTpQlulFHcg55vPMbBKO0fqVNMkEtFUFG0WuA7pEgxvkql0F9NwY1bb5Nwz0p3rKZt7RU7lrL5fYzl3UZeqLC3fECyemljTKnf6rKccCPECkPN0YRq72xLrm9Y7Gy5dDjqSKdWU4C52UF7IiddIYrghCrSV+ycdu1coLQ94FFbl2c+vZUVU5UuO43VOH6noeN0VCqkpZ7fYQc7Gg95m2UCWr7cQfDPBXVLwcEmLXJQXJ+dn86FpC7XaaoODjBNidZlBuzOtuR7FmwIMD3VIeDMBxAYy4ts5UJLr1AoCzVugS3VEtxeC9hDqb9Li/IoljQGp1Qcnm07/k6z1KPcJf7ibCTyhHarHEazGCc6MutetDM11gyt22VTe6yOc6cCpcqW2eZPPPcUt9O7JPrHIUfS6aXg7wmz1aLOradXdu2VibMHZc8xqKJUtfYMZeSs0hb5elvjVq3rcjltKmypPKbOcrrnkIvotWqscVVvlknWns1ZYUiz1AFPV3trKuz2VCsxQ20BpKmwpVBhENJHwv9HtK8QMDpjMf43HgXz/mu5+LYzTfh5huOSZbEuc0Up09+CXc/MsLH7r4X+fY2FhpgCQqHowR6PEZBtVpdY6lRSFWDDQ94dHcH54scT3rSEXztc56F5z7jKbj5+iuxMxzj9f/pd7B9agM9cNDbx4U8ww/+k1dARwl+84/+HMOtIa4eLKDfSUTh2el0EbPTbB+LaYGdpsSXtrdww1OuwU1Puh7vf9/fQK3vIClrgXhVJ8K96+v4w7f+DP7BU27Euz7wGfy3P/wL1GMfB5eu0MsrocpToMyV3q7Oq04wQI8a1jKVrEOqbbuRj+00Q1E12BmNUBUlgigSqxYZpLD9wKwuGT1LYKN5HU06ofJox8wJBYRQFZqq0YMwRsTilqBRVz31GF76omcjCDTe86G/xYc++SXo0sNKfwG33ngN6jTU1fiCYq5HsZ1LIXrH99FZ6tATH1HC6dYIOgEQeyqraqgwwon187iQDfHTP/4avPqlz8R7/uqD+P3//jF4Z6myjtEsJ8iDCEnggRGQkVgxAzt5BTI/iaf1FZJhjpHnY7Q7RNjrIewmuKJk9mWDptfhwYa408XmTi42091OKPY2F0oWGRVI0xJJwA6vQtkYlwra6BLksmCDw/28/tS7I81rVR0Exo2fx/FwhKYo4Pd7qCkJIJQtSlR5BlD1GwTI6Q6QVnXjaa8OfRWECl4nlu/yUYwy2V/cSbwmsj1kG8h+Ep+zrEZVKhw5dgi3XLWMO267Ebr/MHJ90trxstDrK4O5upYaKeRnD8Ern6avvH4VgxUxyJVlY05utxliuVyTVO/zJ329fuphPL51Tq3nFUZrm5NsXC5/78CiKHSpyiXI5U1NUdZirVxDqUhVvteg8pVWvq9lNM0pcKWfY4F/k44UD3h3pV1oanTQYJB0cH3UxSJ8nNEVjqe7eCQdYas2umbC25p5fJLzbdpusfGm0pTFMqyUFmCZ2QFpY/EX1ZW4DfDh4O3MRcj2UEShRUDbWaC3MpCnE8tkVYxVL4wFPWUCcjlgxYF7a5lnFbgEuVSFOgWuuPcoBQLcS9fczi6R3+0ghmavTRdJogTUEiSHLN8yudpt9W0VhEqUuNYxiL9zdsthUeo8jsV6ucqoZJ4oFif9EDd3Qkdz/W5Q0DnCoyraZOeyBOKJPiIlnTz5DV8rr8ORe6GNVOASaLprYCHfY8Yd1TYs7wFc9i1Xk4MB46yCX4/R9WrZR4T15qa1tgCXFvOMl/GYvCRbh0Nx5iBTKNld1bomAOZ+yHQAqnmDphEIG6Gw1sfMRadSw+yzi2XfevXI53TaVeuck9l+1hVN+5SJqqzJfbF48xP4tcno4jrz+7SSphqXlsrJksn0O9scSJVu1GF/M8FojLUzG3iU1v9VJfHcUa+rXvzCo8E3PDNRXrYF1VuG31+xu0ahvzIQ62QZ3Fg4glItYnmJqonngwAAIABJREFUAx7Axz78SXzkne/B355YxX2HvhmLOIPnjt+LZz71ML7m1a/Adddejc1NM7AT6G2EzRay3RQjKnGZQ2WP4ma0iaA4i/seKvAH76/1IydpbG7ybSOrtuVrp2gk0I1Q8nNOWhdoVIYQVNAy+5YKXC+gWSvjB802koE2Oa/pHaTQrzMeP3oEeKK61ZX8nuSdSlVnpSy1PEYtKtR9jEaxUIQ4lb8zUHmaaVvTXtPaHtMmuc+yCD9gDQYhXjzSUgCgCIg5bQHFVlE7C1ZZdMiMavN5LEnOVN/yEGvjooudReaO4FKw1v2yPdwj3wcEVO+Z8pwN88zn7Qxc5ngrwllvBs46m2YqBmXQmPuFsQtWjcv3I0avqimwHfu+UQPPPyRL12Tdzls0UynqcnD3s2+++HtUhruMXBvl01LhSueIlnWcL9UVFqyLWsJaYgrUEWLPZw9ROWIxrMm2lexsk+UuukWrwOVnAo0JBzhexAHkVoazrDqLkSZ2ytI9qoghqKC9FODdV2lrYa7AWavCNS2beZhjWgm4pY2yUVzyRDDZkaFu6kjpmuBWroPub03H+gZe0IFiHAXLauyAMeMpmGnLeAz2ypwClwCXCbNUMRPeUmXr++xT+cy8FWhL22S3fLJsFo5mDTyC3AUaE9EXwfM9Klrbz1Gdy8HT/m77tVPdtu+fmYO7U2p2SWrCYqpx+Zq2zQ7WEvA6kMv3Ex+1qHst5OXftFQOAnov55rZuKKuleXbo8alREy2veTjNkaB237PqHbDsCpLDkg33cBvskYFlRTzalQsplUNqjKVYpS6HCsPpa7KVEUqR2+QQJc5xuNioshdXT0s7le72xuoCroleThzLoMSC2XTjk1gV8vG1+RAt+69RR3GHMV9ikgkp9KqV+fOYQNuzWf7QV5zMLKwiJETQ/RxDoePmmuTH4boCrwd4uzp0xgNc/iBj04vxHhUIR1lUMHAnEuEaDyfWIBCJSmVlFJwYGKzqHwVx53KnHtK8m9b8SU8J4shvIC9qEZiVuQ7knvIfsIA4Pj6sDEAd9P0Dz3FBOg1Ua5K0XexJevhVKhGLRvPQKppzu3F2nVeiS4HAd2JbCCvseulHWiK2rqVqKAHf/HJwOBKNFEH/mgdGJ1DMzqFptoVu2RnndxW3E4VuIW4TvB6x+eqobuOU+Euw4utk5BsrxGQbUyyWB0oNwrQi9j+tnN89/ve/Octa2ARjThlKPcRxzAdGOPyONVte94OLApwtMvktnM7p1ZUuPPq24vtK5uFK+pXZ5XcXl8TWzRrbdzK7HXrLceJK5hwrfR+ubPt5Zi3O3bHhLWr5nz3gNQWfGW2sC0QmKiRbXEA84EvmT3MXr6zZTYZ39O/9/T72y3v7PJfNiPXAVAHSQkgJ2B2ur4CQ2f2Ne/VLcyftFu2T8U+olOLiuqWt285vImq1ebeOtvgtmXx3g7TvsI2aVdn1MWEtwbW8iHbTrabgbfmwULagWkrBPC2j6Mp2DYQ2B4r8j2ONcy1y6KCHbZgcRvczq6EAbXtrFv+bZW28tk+r3l/EnUs9GZ2sIXfsi0zaUedCtf36PTZIEg4/kLla5fXS/YRxErZwFtzzLscXXNZcNbG9nzg2IvAV6P2lWfe4+db0ua7z5wt8kRwaGG7ihZaDN4TNS6LpIz61tlYm2Vxil1ZDq6/XLqNutgUCzgwrkEfp4aRcU2BDuFtHCJSDRT3CSPg6lpAdTHeRdH4c3bIrtcz3SdGgesehLfzGbUuf1tJwYxbTwNMp/cNLrd2Cm7bytypTfL+GbVuOu0M2ym0dfDWqXKnwNYpddvLcvHr3PwnbUtk2TIt2+T5z9pKWnLN/f52sNaB3Dg9j9yqdPl6BuC6m0fu6/k8XKfIfeKrMv3mxayV93vfvTcPSp/IfJ8ozG1D4ovB5bZqdz8Fbnte/LwNXfcAWDfC8URWYr/vzP/+cn9/pfNp/c5l4/I4WGRuKDMrdRdLQaNzRBXqUbiWbwtg5PGyXRWgApcn4MIErkbYpRUjc1L5uVRLGpC5Gvd5A42xjtFRVLdyAM1cHBzUdNbJToHrnl3GLr9LsJs4G2WBmlpF/y9t7/5zS5afdz2r7rUv7/Xcunu6p6enJ+6ZjI0dxxYkRjCRQ4Rkhx8snAsoIRIkEURCgn8DCSEMDlJAlkIUiElAVhJiJcExdhKbi+LEl3F7PJee6enuc3nP++5b3asWer5rrdpr17vfc05bpKRz9t711q5d11VV6/N9nic6adJgiMu2EMvibbOTCvGGN8a0T+6ZsZXKsvgqXKpkA6vCbVQyTsvlSR0ktqpdAl55OI6XAnVprUxVrZ+tyuUjvHVQmMCV6z6XbFvTqBPSEhgSmDrV7iyZ4enuGXSYi/JrbjN2O7GAjhCzm5CqVZuRS8XvWbUCrby4fpWtLEqz2RDsngfMCaXClvuUw3W1k45ZN+ztre1FyIOtBLcLZrfZibmvnRKX89u2zBDNpLNZFLZ6kPUg2OU5wuk5Dbc/O65SgkMPcVNdTNUu58FXgly+EghThcvBLfu6KfA2Vd5hLLCW9rX36A8/6So2MJcPAoNN0dkf2Fz2xMJct05fYEal/a3LxRKrwqqOPZD7IrBLcEvb5bPc2C/z1YHcU2uf7Jbgk9fOcP5sg7hnJox5IHb5t/yO5BPfu4ftagU+CP9OUeLjYoOrQY9WynkyR9UTqvbIrIVxmJ2O1soGbjI251QUtCnzC6nQs3aF/JtT5hbWGjlOFzhtd7hkjhzVcosZirKi6gqPe40nAy1AIVm7rAygOldgLat/JXvXvHcKAlFvZCdSrbUcWsm5ZeWuu0BLJ3JboaUimDBXLN+cdbK5+NbWPpmZtwTvfFwdCGAJcuV7RoXL6S6tupbHNY8Lgls/x5YWy0G9U3wAPk1zXFOB0pUCkanMXXNf8IZK9/J9gltfhRuEIeIsw8XJGbpIYZHPcfrOW+i6Ho9/9+vMwMOa9sfcZszx6wfJv03DBDRuuxfGeJgtRAnHdWO7yWIE/iN4e7+p8LRrca07hLMUD5ZneJjPMM8yZKz6Z85u26Gta3RVhbSs0fcaZ0GEHXqoWS4dHF3b4eksRFQ2+KSusA5ZRFOjajq8sVzifM4Cl0yUnFzHx1tamincUzFm8xnC5Ry67aGiUHJnszRFFJuOOZ63VVGge77GpiykKOdkGJDECQrx7tSYaeB3dIvfXd1gmSW4P1/i7ctznOYJsrMLaH2hT5YRykJhaBJcPlAg39LlJ6jqQvGcdTd07vTbFVsEBJBWCczsKFGNe4So3rU6SgKEpKC7CjqO0DSDpgwil1KWQXU60sXQ4ko3agg0LrIMwfxUqm3drM6TAIs4QhLHSHlMPVnpYEtLQK3aIJH6abby6WmsVBKoa5UiYMdRW+KDXYUPr57iuthKNvZ7r72OP6jPaBWnnp0EAtqbNEaVRJgliio3uWmr6G2ntPxjlWPbU5UQSL4y1a8sGOB+4DIZlRPjEgs8H2LJLmU+NtveXLdYhblY7FZFA9ZMsY2mawnFQyGBSdNBV7TTNA/mPNO2TY+G6l8P4DJvS5yY+wHtbifLgTxBWfa97kpe+wKahPZJjDSJoPIMij/I7V616FtamtERgla+SnKWWeRGmFxUA9pO49Gb9/He60tcpDE++8V3cfHgElfFP8Wu/SbvfD/1XczN+zmKj1OcfqFA/rBFev0AF/e/D/nZfQM4lfIg7lMrddN4/EGgf/13fwfPdp/I/cLuaiXQdhYpdFRs97TcO1ycalt3Rd2JnXIedEG8yIMgMdXc3K5JVem4bTTvT1qeI0GAzB6/BLqzSKmu65BWFWgiWIHX0hoVM6+jVNoh+msQqjFrlAVTVDgT5LpBrgFhioCZbfYBku09e6xZkGZUc2b/+4PLu3WAlvupS+e6qksQ3LJYRiyVdQ9aKXfZXFdNiU4UuHPN5ei7VlHRG8eJDroGpD/M2VVUiEru8iDjnBJ3VNpaSGWALztjIqrFRIFAYMv3aRTqKIp1IxBWw4ezkoGbJCquCW+tMteD2aPtMm3xrXKX7SUVpVmodBoEuuwHVXsK05qdH/x98bAsZbmYM2yGffHZXQekb0PqpqFNch/ObDauqe6nmpd69V5AQK7yIBHVrMu+ZXtO9S0HnpcEuAS/LMByltnsdKD6VswqdaQaFQQ3EQ3fB5x1u3g5iySq1amMndWV5F6jw1D5eVXMrDXHk9tP08/+OvM4FEiqUrHIGDSlqiO8lQbZZeL65XrMwyXA7U0WME4WSzWfxchOl8hPF7aw3OTZcqhWW4G4H11vsW7MM0E3tPjJn/wCfuKP3EdT8Hp3bjJvJV88RbrM0QZn6NSpTH9+cSLz/aV/9Ev4O3/3F/Ar37mH755+BWf4GF988vfwB3//I/z4f/iT+PIXP4vr56vx/K63z8VKud5Qhc3izwZ9VyFMG3zy7TX+l7/1Xfziv6BvBnSKlhcDOUYEd0FpQtvG3JHqWg2qttA2seUABLpU3LrtqhRTZllzpDRzcXnndjK0wzYg8uB+5J4NkXdU+xrVdD8QHLPE02w6apU5zFQgRHOnB7nRp1UyER0tlR3E5a9pNvtUmaJXVNiyc3aEokGgxG70CJD0aSk7yY2dsumsGXRj1ZpUbe6zsSP79/1ZZOZytyrX6wzzzsAR8vJA9mD3LZvkccPaPN1Je8MNKIUo0+k8dxmqVOmuMGbY2mldfi1zbuU88PKG3TnrXyZ8hO3Wim26y8v15++mPQS3ZuztjNzDrN6pSpedjAbQJiBUj3Sni3imWAAZDr3ug1D5r0Wc23pkBZeNa2CuaYsEGPGaptHFYThs+442NOZvFrRKwRY7ZeU6S8hrs8RFEWuPB6+DWu7/PZtlZ4PsVLmEvn7bIz/lMnKp97DqW/9YIwAZQa0Ftwa68V7WgGnZD7I+IQZfiUub3Yi5k7Eoavl7LgeX+bf8LkulCXbjrtJVVUmUhiv2lfWxObMue9aAVLPnp//vb16PHSW2E9Z+y0FaydO1il4uX90jXHsWye73klBJ3q2zWHa/IFBZrJtVuG51TAvlPIkHtMzDDaPpe2bh+rbKcc+LU8D7obDQUTxLoj4ZqpZFAL3Y5u+hLzN2uWxxGOg8CYakLbqmR1B39AxpdNE0kUBPQiMCXd7vtFtEqLBYUhHYSU5uFIc4O5/rWTbnhQfFrsUnTwoMGTs8bQ6rd6Ds4aK5nhh1LtvHwdhpRuz3cZbKvF+b5OP69sNSsKARJMsDy2SxKZbB3L8TOnJd5vGAN04a8MiVezWKG26Yg2uAdD5PUGwbFNsCKsxtJzvzYgk8+Hxs+s8k11ZCOuRgNUUgzmJUChRYnMR8TNP2sv0eYS6PSdokl3vrUYJfLHKN+EaFFa9dtpVim9fuZPtTucz1Iggh/DLzPQbQpmfl7c8vhLdOgerA3Ah6eWFi5AOBBPdbiCg6hc4uodJTA9hlOQvoZo2g3Vq7ZD7LsNDwxa9mvmxDApOTK/ebtHy3lsLc1z3d4Nx8Gpun66+fa8WPvXpXACkisuD3GMSdQknu33gp+5h9dYRxZj/cAY7HY493HC4v9kXTvnyfHZ3CZeOKunaST3vwu1Nr5qkCz2ybMRf397g4+68RvlLRSyXv3r75+OdYANVBZ4E5Eg7VwA4Ej/Pc7+PD+foL7+fj0gXHXi8PVLkTRe6oeHWqU6c29YCpAN69VbRTXwaRVV7y3CdgpJvQAbRlO2QyXfeDPdcF3E1BKQtXaFrhsnFdm+ZsjV0urGnnhmZjLMY5PduGMDfq1YSxUfZBoHVwcLqd9sD2qBp3CrXdMX6guJ0eOBOb4RHWvuwAM/bCZjDt6NDWoz2xAHEbOyhtu1VHh3RASxYSEcGCi67emnX3FK+yBUdwKw2OB9stHeBzLy2vWUjG4k1rWS3Tun3soKxTQrPIjNcd2d/cb8ZWm9vS/KaJSTSZtqzAo50zITVtsLX0w8q62P1DEE8I77+6rUY7ZTqNiI25FajQGY/XtNuDcU9wg5yXo7W7gbe39hqz23l/KK+MZrqdPeugLbftIWTdHS84mPzI/vvmXOc28BW8VOGazzs7fwNsfeWtvwy32w+vNfIg7VSB63+e/s1l3R6AWwtnOS6tnh3AWh/c1hb4jgBXHvw8+2QHNvcPFqYy+Fi32hSCvihzdr85X3aSQdR/HPzsWf/z0fFinme+K3+ffhbYalS83Cl3ZedyvalApbrUXw631MdyeO9aozsVta8IYqffl8/Vs9FWcvr51nL8HgEytx8B7jx5gHlQIw9jfd2xhpIPJAPKmsrsAVurwOX22vWd5OFy++XJfVTtFdaizGTFs9GeOmVvntxDrNfo1SkivRbYYR4QSjnONh3VuzEIbhdRKLbMLvvWO31kP/pZuAtlIW44xEVjIO6G+R5aC8TlUUVYnIjdVC3KWgJZwlvTJaJRdeyc4UMSO3L2AFfaRmalBSmigdmdRtFrjmuFNIzF3ng8b1pa1Mz0jIWVtoOKwJXbwu/k2glkNupVY6tMqkEvpBOd87t2fNduxG6ZnejMv2WOKeHvWRwPweZpUNGYiNWi2Ynp1M/y4aKtAkngkmusFrthZ3PMsVTjttbGmMt1wn1qwa2rqXO3MwS6tCGmEpcglPbEYp/GDkcCw3pLdbWocmmtXKgIawtwaaOcMAuHHUaenbJ/vBLouu10JlbHxu6YA0GrqJo8m2LC2lN2cN6h9/lGw85lu+42IM5tB7fPqDrORn2UWRoHcp2VssvIFTM8UZftk5yptF2XJU7y/ODVh7e+8pbAtnjndTy8LpG0xvKLwxTkctzjQOHpdodnxUaslFfWSllU4n2lUnaKEpamJ2B5gihseRyKUtYoZk1GrYG5zMPdK3J7tFLlS0Vui7eTDA9O5pgVBS4lA3iHxzrA06bAdxGhJrjqW1G00paZ+11Ut5IX0Y45uFL52xQCoGj5KNa4zMnmQ7oFsHzIEzWsQFuu//7KIuDWjqe1oAO7Zry1TrZnnDuHuPvq0NgkOxh7RrBo7aO5jamiJbg9CQACCa6HU9j6dsmExXz8pT25U+H2gUKSZdCLUzyYz5GczfH9/86PyTr+k7/+N7C5uUFTVpgxj3mzQk3g5bULPGhFLZzO9WUaqq4sUbcmr5dWvPWgUVOZd34iec0n8zlq5iPN5/js934ZH/7mV9GWFZU7yNcl1rstctreLmbYViV6Wg8vFigL856duutFho72rzvmIUcC18Jdgz4NEcYEahDYIp1zeS4FAxHBZZJKhSFVr1TwPdiW2GYJFmWDq+fXKGgXRxRBpRfBPvffIgNmOSKqTJMBdTsgjpSAwnYIEMWva6Wf4+Q+3RvO9eJEoa0S7DY9Hr0eYrsNUBcKQfcx5lGheF3Z1D1agZzM4SgECiJOaPsq6olBbMr4wMuOFgOQCSrZAVJvah21vHbzfoCdi1Sg8Ua3VZwlj7pwmSJKIrUJU1Gqy71FGOJzpzGW2ds6ww2268eqebplzxM76XVyniPOmAIOASU9BlwhQcQOQirFuwFRmuKs6lBnMeZ1hyX7Bi5n2EURzlY11EmMdRAiiRSaTjP3DPNEYdew0pHrWiIlDGxbUTUnaSpK2JQQN00wMLcsSWR/Edrz2H+mUiSsoBxa3BCYFMzFatFtSx2lCeI8VZfzULJMnhc9kigQUEzezdeaAHdHBW6LkMc3c+9YONC1qMsa9TBIFjz3Nwt+2l71WsyetQryTI6tJAwQLWagDXNQVKgKY4NaVLQj1VjOIylIIFRe3DvD9dUWqm1x+fo9pIscb8wivLkMEL/xCYaFQJJXHqi+ZWfb6ms5ysfm4ff0CyWy+y3Smwe4uPh+zC4fCpT5bvYO5t0aRXSCmd6h/eaVXl8Hutl+TX179Yl63hBOaBRXK0Q189ZD7JpO9u30/tc03fuxaV3pgTngcawIcaOWexc4jSOVWoDrQAhB7mZ3o2o+WLMdICydZPgRmvFBy9jj7R+0JXfW2ijzuwf2ylojYociz4coERUvpyW4JUAgnDVAUGMWp6DdMgteCHvFaYFAlX+lMlfUVhGoSqIaRbJzKaHmPXYYS6atnDd9J3mmUUKB0+E0DtZOXwkNCVXFgltRsRXoipDYdozLfUCei9JY1GLDgCyNEGaZsL6COUTdAMJcgl3p/OI9JqFv24wewAS2XGCCZrcOjZA36xViIc8x22djFxWgoYrUAQ3vqKSrBbcls6QN9N3nSzK1rLVLQWAbWDtl0YnZDgS2VrRQZhV3vVsjoEpElNNU0pjbUcJvZ1/KZenDRVfoUH0UnwzPg0X7dlrFnQ50XdbqvN/FV9GidSrOcBjUhd5J40aAS0XuseFFIJeqXNnH5IGj6lZJxrJT4Lp5dkFuisf6UvJx3b0N8Ukv2a4sTmG+krF3dfbR6ekC2SmLOo14s7rZ4Lvfedp/vNqNZ9db3/c96j/402+o73+rVqvtHPOzE8m8NYrjM6SL81ENfH5uOp/+8S/9Kv7nn/2HAnA/Ov0K7ifP8KUn/zu+/0tv4Y//hT+L9969h2b3FLtiwHY3iAo3qD+SDv+uDlGtKyziZ7QMx1/5W1v9s//rV9m5PFIXqm6N2rZTDSLXEIgy19kqWxWu3USH/jSEuXEQDJ2WdF1FlxMOJ8ydJGrVQEWXBNsNQU1C3jfyO7T5JcBM9cACMs3WtlJiViiqWPee0JYw2d/vvnrXn9a3ZXadwwI8qf6latXViXuq3D2MneSYTXJ42SnhgO++1dx3lO4zdk3nmlP0cj342a3XgSr4DsWt20EyI2c5KnbsNvdSInTk+cLYJVtVrahppVFXSKVwJtRFEMqzm9hc2g4pWlq7bFvZB+PnSLHDd6rS9ZW+I1CbWC/zt00RLk/3vUL3rovgbZWuWcZES9a6LsJYEYxxuxHY7kHtoT7agV1C3lu/xfuUoZU8XIG6zu7Ns0+WDOYg7JIgGHZBksRd1SVBOOyCODH2swbqDmLz2jJSRKyTXbatA7kjlB07wvfLya4+ycPVKhltlmmbrJG4ZZpm4CYYugTDsJUyj6HjeVbY5Yuhh12QJqLClTxT2qLMEKaLUYVrkjRNHi4hrjtSaZfs5+ASjDpg6iAu4SldLdKg76MoHXZNF/vvqTyR84oKS22ymqevnD6J01FdSxWvUeMaG2YCXCp1neqW9ump6gaXm+srbZ3yluCVmb1DU2kqcAlZjTpX9YS6Tqm76UwVClW8iyTqC0QRc35d3m8cRYTYoHo3TRk9QABbSZYupyXgdvPiMi6TkGcTrfr7alBxVe4US9ti1Q5NU4WRboa26wK+1u0uTKMGaaxRbFncr3WYBOrho/u4vHiIj7/1BN/dcNuZDFwpDLZWnVQuCrS3wM8cz+xAoZWwiYe6NYw5ub1RQXqDfM/ClAOLYhYmELDx2BHg1mEed3jntRzhMscHX/8adltet3kuU02nUG0ZTWKgoajVxaVE/JIFUKpohkHuvVgmSgWrA6nWXlcAtFVqjusVYMy3DRMM8TlUNfduU82zNRW5aK9VlK6k05z3aLqlW1Yjy873RwcLXN3xKfmkYt9uHArc+/HvVEW+EDxycZzq1gB09KXYH8uekqgaAtbQqIcptBgLbmzuItV2BBZU6wpw3atsjdrWAN1I7D2ZiWtgrAPE4gw0TsPxLIzkfV5oxzt4u782cRqn5J3CYqPs9efpskMPDqS9itU7xox1MmHMTIDkrLzWqyhVt7ahbws8qm5dRuy/BHjrbJJZYCFqSz9j12Xt8nWaV+uW5RjEvetK5h0TTpV8K1/XnMcGArdWLfuC+U3/NNokH/mOwHz/vDeqxLutlF8Ebn2Qe9CS7FWnTpUraly6hd1h1+yKNWTVHbSl0jbbW//S8tcCwL0K0/6uQNed/V2KBnqrjnW2zJ5SkvdGPKdENWvDWCTTNbNFKpUUt6JjXBPhW2bh7QkUHRnZtvJcK59bm2T/2CfEnO+XJUr20xBaUmksgNJm4Uom7rG4DR/Yuvk7G+XDwlRZhwP4awA2VaxGkWuvC1ZJfOyysAeeph021tFGlepgvTzHedm3MtcRaHqZtVyW/NLbKFrgLQE4CsZ7OnWuKTSRNluA60SZzd6tdDn+hkzjaEPrwVJ5cMwQ5uem4J9tfVdYCH8bqt4+K47DV1myMd/XXEuNkt0MBPzjnvHeT+dvoK/7DfYn7S2SuT53qW8ddH0RUN3/1iG4PQS5BgTfBsWHKuDDaW5vJY45Zpt8S23rf9WzTOZoP/tWFLb5Axy8OsVt8Qnq2aNRqXugwJ3aJxPmcsHc+DK/jwfNzZiN6y/PVEnLaXMBpEcOC8V8QoJRV61yfKP4ANZlxk6BrXta98dPLZb5Oa+u0LPTytot8xePqXV9K2VaKDPHcJqDO/3epwG50zU9CmbLZ69UYXB8qx0f+0LA+wK46wNcB9VyVYlqtmyeHUDAre304ykzt9bL7vaH+5rvCb+mENctMW2a+d0+OEM4rNEHJwiGFYbgFLvmSg7aRZxg17UW4hoA6qbnAw0hLi2eFwEkB9dV9FOBu6m3owqXyhUHZR3AlaphuzBDu1FGgWuaCYG9VrHLMbV8TtAMzfgq87PT0N6Yy1DqQOdqUA7OGsWsafSowqWakUpCdk8Yu2RnmzyIbfLQlerB/BJbZAi7lWwDNy9CYHaEOxh8EoVDuH0WlIHJfOXDbBZnyPOFBbgGMzt464DVjVQVa+zaUlSwXD73nhCW9p9U6Dlwy620QijKVk5Hu0/2hTolqNufktvbVaLE9XNxfRXu2NAfoOx90yy21nYZqMZ9N0nxxvJErDivthuxVuLgjrNxfnfYIBP2mhRXYFUXaGhzbDN0Lwb7xDo5hQ6qrJXChQdrqSjj9nq+3WA5gbeEub59slPephbYumPz7P49bG+M2tYNBLm01+T3uR+pwv2k3OLZoPG4b2HOpv3Wk23PjtF0CVq/suOAQJeM0uzeAAAgAElEQVQPhQSu7ACveZyxU8yCXWenbAAvrXkHXKY5iDge2rzNq90Gu9kMN1WDbzLnk1XrVsUtmVm2wGa0TmbGY5SK5SeLEeowwpLbnDmMYSwd4A7iUm3F3FtZNg/S+l1L+/HuTBz7TWWvO6DLc2hU4PLB1Ns+TZzjMiS4KjEj0KWixpuGUJcQ1+XiElBxm/u5uAIGIwPSIlHhnqKPAvzIv/+n0HQt/slf+xvGPrlqJGNsu9uissohnmcnaS7KQzeI0osqr4GP6lThDgRk8p4ZgYswwPLkhBAIf+jf+5M4e/MNrD7+BP/sr/+sWIK2BeFzhPL6Wqxu77NIghBY5DVAfLLAJ2mAZMVsnwY3pznashEbXCQRhl2nk1mMMCY2UVLwxOM4nc8xUOHb90gI8dgmB7T6JCxSxj73yRWG2hyrUpB3NkN8SkvvAKe7Crs0RjiPpFOg7hS64JFeRBsMw07FovoFHr71JprdmV5eANUmwsmFwnatUJShfvCoV9sVUG4D3VXfUnm0UYTBZT2g3K1FhcwhnS9kG+u2xflNgWqWoKASdF1AZzHqctBpFiKsG1VVmimRzPSw5TlUPIaaior4JEGSRWoX5iitTeLrswj3T7+gTxKC+I16/sFzzbhAhosNlZHu8ZhIzlOlUqUImQlQw6bEPI2M+jRJcDqLsbwpcR3FmDcd2ixGM5uJRbpRxpk+qCzqUTY9tpudAet0suD9Nwsg6AbQNpgtF0izGbqiQJqx8rJFmMQCXFWSiEL2aR8hGxr5J219qVG1VPYqXCwilLRiJrlih5f7cVuUt6s7owiWBtW8Gi20xrDdoa8bafN5boh7Q8YuUdqGD32YRypguC55W8RICyAOQ2ZbyjEuUF0Du3JALhbkoYxj8QB/SeRhUJI9myxyfOH3XeH+/R3tCnlH8EqWyjfvz5Cet8gu2RkqImlwXPk4xtn3FFDdBR4++D60zUOdzxWKdYTZEli//rZaDmtswxNsv7nT4dMr/cHV++rpdq/G5XbmeRcTmA/DAciltXLIgoJBd4EagmQxC4LUKHHlOKna66xr47M4mDklroBcrbFtW5S7G0Xr4iZKrCWyUd36g7SnBHrsaOsaJCxeGAYUVnnq1JkCcS28dS1lQktyqvqlYMo6m0qEQTrCWr7PPDtM7o5tlOo6DHXTNKrvWK5xiK7HZaL1PuGus6EcOnEC4dDTynO0VBaL1wO73qkq1wBdY8wvXg15br4fBEhmuepZgGch+oyyJBYu2Txbnk9hVelyoEwskYv8LKKqFuiLUne0ZB/M+e9UvoTSQ9vQ8Fi2+WF+7+FdBVW6rF62J/8BAekIMJg5LEp8ukpE0qEhBQ/ec04QZB11LcNQy8WAn9MwFlFgr4O+H6oo7HYh4a1iJ42rnGantPXRZEdfF8670gLctWRcKPTxor/Xb2JjrW0sePlKoEtVbqyHTpeV4l4VO2o7OKj+osxiHju+tbKopoMh5DgWGBDs8jgzCl2/aaF63Sl8MxBoU4Ur624hrsv+3ZXmmnLvtQvMswj1egeOe7Yu+2qgLz5t4YfwD/ybXwr//J/7Aj5z2qLo5lL44ZS3i1mA2cxcZ1NmVmVL/PIv/jL+6l/93/Ar37kUgPsgX+Hdj/82/tAPfAY/+Zf+M7z5mTNUq98dtwdBbrW9FitlucfYsoBD4ef+0Yf4r//KV3W/lsISc/vsDVTayu+aLFzZpzzbjMWyMeOWZwm1t1LmhD7A3agooAB23re6TxZDH8S1rtdRPPRJFFBde3gOtlozXVJVgUKltMpYBcDiJGuvLM2PpJVzuaR5llZfdpG1RvaBr9ggW3tiUfeqUBs9usuYtffaBE6TYa/ANapEKnvNZtq3HA7IOgC74x2Lp9Y1cNecd25+HHeXxfIBpPWWR6ZXkS647rY4Q+CzzQxOwHwvAzil2Fyyca1iV2DsoQI3HQZJD54qcs2BsH/+8NW1otL183g53UR9OwWwDgJPbZ35G5z34fwma2/tmglsJeeVoJTqW65nxGIJOr30dyhwDbidOgmMn8XilddwSXI+yL6V71FJIVatBtbyXlBuDnl9tzaKAlMJUFWSDFTRCchVR0GuU99ObZf9NR7fc5uq6MAu2alu47bqkzDoWxWFcV/3hMuJUr17PypzJ3m4VJ8E2UwXiFUMFkJ1xEJ8dlRJV2mCzNAATEV4S8jp8medlXGGbtg0XSwqE3GL6YzixL7fA1tuT6otDwGu6+CkmtZZJPPMIDA1yte6pXELASy3BS+HJ1adywxcqnXvslbeYylz/IqyyK6P+8zfoDLXzX/6Ha7zSRI0VOPKOgdqyELdb2hFYP1TxkIFD3Dze1mg+3XTxQIoCYjYgzD0UgApudq81kruZ4FE1ZqFoJvVMzWfx3jvSz+Ijz98jo92Vj3L7Smwdgpuza/L8WhhrrgIsbN5av09XgyN7bI4EMjrBOiKmtz+zcFbXt95Xgw9ZkmHdx6laFSP3/q1/wfz00dyj0twyyxbOXd4DEhGrzbKJd6oEoTy/snm8fLc8AGeQL5oBpUsrAU0G+9AwAkL2wR0EopE5wiaMx3ELLRgrUWDXl9rrXZKbWoQ3oLqsY5qLS6zAdCivD3Spu/vERywpTUvr2zWXt7Pc/WA7p2Ww0eml/sFLif7t9w9iYoMfLWCDpO32gm8G9W9YvnL5SZYNRB3tEieKHINvDUA1oHcPYw9tFk24NdNv1f1cnmmg4HDPig27184OFWrXA+MPXVCd7G2kFxbWpu+FIC7H5jaJ79MsXuMUr14ad0e2Wfe0p7ZWS07Fe70dVyOF0Fc7/56elyIetnaOR/NGjZXKx8cvXw1aDvtbJW9DF7fcvlo7q393itn4h5ZEsJXPmsQoMazvbXwi+DtqOq08FaUl17xictuZX6zZJrSCcDCM2eZ7LJl/Ve2rUfVrt5yO/tksW6mQpdg10JLrouz+pZlNIpQo2I1Sn6ZVtsQAq8Y69aWEReBmShaBeLKwEg4ex/Ie4cxH/fQlvcQzo4nxBFoe7f1snzrqL20Wa8pwOXksu7mi2Z/JvSld5bF3nLIvjL7iyrYgfv96PmnETQb2Xa32he3Lcdt6O7/AwTpwtx4OsWtA+Bie1yPANzBZAdvZXmOqGLdOrllOKac3S+fOa8FPk+GlwFco7plAQCDM/ZOFnsV7iHIPaa+va2MPewXdos0nc6Hv4cg+Ljy9lUVuMfaHgd13fOHP42Ds7fGeepbV7Atbn/WNjmtnqLO7kNe84emqMbPwHUzdNDWv2H2x1F5M32Y9BfGh8HTlZvCXnk4uWN+xpp4r5Z183IQdfq3qa2xD2ypVHQQl/Nx4NVkkx4+GPPvZXYPD9o1Nl4OLscf/Q0qIWi35Wxp74Kiv0cl7LED5P+vcS+Cu+e09GDHavIAi8DYHG91LvB2HgZjri3tkR2Y9FW4hLpU4zq4y2Vm56+z8nVKXI5nZhzhrp8JSwUuFbe7fpDf0+G5QN1t1yKLjXpXHkzDVCArv7tUCqfJXHJw3TIR4LJTgSrcWqViP0v1LY89qpbCeC55sgSu7Dw06luCWqO+dQMBccObxjvUnrIeNmOQsJbryWl32mgMTf6tGQhejS0p4a2xNCbERTTTQ1dIx4OS7FuFmXQz0I6ZylwqcE1G70Kyd5VYKZ/F0XDRlMHTfsCGF1LbCZ/HOe3XTKWkN5xlc6zqEs81sGmNZbAb3K0VASpzY21ikih1WYc8i2kxa5S3BLLm/GXOp1F7usFBXH/eVOFSfUu4x3OPU/N7VMAZC2aNWqrPWQFvwCTnw+W4n84EMD5amGxZB3F9FS63h4GsBdr+uNrEZCADVOemSYZHhNJBeFTJ6ytxp1bJBIH8LS7L9XaDxQsUuNwmz3YbnGYzsZ8l8BVAe+Syzn3HHF0qeNdVgU+0ZMjhg7rCVb0Ry9Q6yBChRSjHS6lodckMHOp3qHLmfqAiel+9SoegldwwSeWvvRdkFu48ivFaGLEyHg5kU3H8jHaoAL5TD/rJ+lqt6g2QLMB8NT8H18xKia1yons0kj+cGNXt0KFgG0IlHm0koxTMbW6YYexl2poz7xDKGrWtA7x722TfPpm/LBDIdj9Nwav7XIRGJUn1GaEtFWeEtczJZT7qKN0Bc0lLNBZCOAUuixwulnv75C5kNajJIJuFITa7HaJuwLbYIeo1Ss6/5/wP4S2XlwA3n+eo60ZUuDwP2THDaux4lmN+usCMD+inJ/jBP/IVfOYH/xV89M/+Ob7xf/yfosLVZYmuKiU7eVnUuGkbgbfpcoGWdqHMimInvgauzmZoE9OpPaxLscElxJVr2aYEZilQ1PKq0hhvdAHq0xMMswTldouUmRhJhmq7ofJuhHuEUTzVH1wuUXTA8rqAOktENbyqNChSrTq+MieRRO9NHegVZnGhuiFElL6jP/P5C6yuFc7OgXjWqyfzz+NM32DRrfHsw0AvzzSePu4R7L6FTblSq5sbdFKROCBdnCCLE2w2Nxg6oybkMUigY3kguqs1glkmMDduGrSayqQWzcArmfHo5X/l5blaxL2qE8IRU0hENehnT1N0OsTjrz/R1Ypp6tLhjkU4qKJXtNPT+UVK2wX1dEeluUYcacR5LplV99elZAPfnC2QnCRYPi9wExHiJjjLQ9kuhAME1E0fiNUu122odohpcx0npjM8DNFst7hSCS5mOU4oJeY9TLlFkuX4sAmwCDWScguqQ66LHrM0FNVrGivkscLzaI6a17zNDjqNoeoGOk2gqga7TQHsCt1HEbooUlTiZnRKzqjgDtVQFEi6XnP5RIlrwa7KUgHodT10YZ4EQULbTy323HJexAGSszNR4hKAOoBoXDAVZhdnAqBZkLDetqjqDifzBJefuYfPXc7xvd/7Lvr576Dovm0eUF8hG1dA7lkrFsrj9UwEXPsuyPqjh1DVD+ogvq8fvaXU8ty0ho8/ivVsToADPGE27uojtap7a6lcIL84RV81iHgs0Vqa1sr2R/odq1sbRLMcikppqm+7VjdpptJZqoKy1ENZj5bKYV2qtG8VQWnTyLVKTdW3bvkJxlhUwXUIkrlV41b2vSk8krgAq6qV+wuOs+4zdGbgubEQte1egeaOf/++wMDbhPnIAm+dDXKqBlHY8uSomxqN5IMyuo1WUL1k1/mfBeoKhGRf7M4oYKL9A58PS32QG8xn0Pmc0BUq5IOqfXC3iIFQlsp3KsY5TEEuM6llIcV62ShzCXT7opDilCwMNdvfdmBm7f5exV8egti6Z5V/bFWmtc1nNmmzRhm7t4plcRIHQl5Rhx10EO9/w3l2+Pe4022//6yhm1I6puMwlmIOo3iOJPu21BGeRicNUzwHFfLO8OhrhF49bDcqV50iaJX1lKrpWKC+HBm3bGYNsHMDVdZUicv9sj1+5DOdGzwV7hTi8rjtqaYR2996zMHtEI83mw3Cg5u0LIjDNIrCRc5tqnG1qQTgEt42wxCm8xn+xJ/8XvyZP/09pAZY1adIFxdYzE2b+LwwHSqPLihMuodf+uVfx//4M/8TfvWDSCyUH2Zr/P4nfw9/+AfexB//j/8S3n77EvX6G2gbByW1qHEF4uobqXn61a9q/Hf//W/o3/6//8X4SNwFsU7F34nWqrEOdSMLYAnpAbj1FbhOletaI2epTCtl5gcbByCASlzeV8/6Vm9VGJRxrvK+lazqIAhEmks1rnSY6G60T97qIWCcA88AB2dzq8619UKSVyv70lPqmmumux91ynQP1Lq/2Y7+YzBtCnFnKrOZuIM6tEze3/X6LTNtmfdqykO1rn+e8P0tqCuA0+iDnQPYCGfdlzlNEBsYyqJTq7AdVKDCoRXLZNOImb/LdoUeIs3ngziYWh+/UhYuIZAof/dFOcfybafr5z77yuBj6lx/XrR45h1OEbKXwgBjp8CNhk7vokyea13xrssI5bEkKlyXg0v7tqFlQYoukrlk3zKWwXy2KlzfQtl2asrGswDXKW9NZu5eIWZUsXrYinKW1xMqhrsR5Mrm96D/CAGdApd5utPsW3GHMPazvoWyb5/sb1//mJP8UQFqRoFLGBYxvz5NdWOzcI0KNxhVuHS4EYhrs299UElAuau72KjXTV6cUdoevnfQ9m4lrgW7fC5WXR9F2bBrCT0JgjOxayagpbqVStspaOX6+vm4POOcUpiANw9VXw1avuusln0lsbtq+d/xM3R9Ja9T6FLVe2qhbtkj5PT8LXkdEOSB6letTrht2I5J7icB6FDzWXhIUA1N2wexqoe6rcNUs9xTq66tg3b3BFrvgkcPX4dmknlBVaCxm/UhrRw/HrQ92O8E9VZNOHaQ8jgWqD4cyXQ2ecoyOODJ95zeFmaJZbPkQPZYxAPuLXtcbZ7h+ukVYmYWsi/DFf8TtIrillbjbK9s0QjBJBVsfKayMNW3IfYBbkCQy2I+PsNLB7qCZkFffI6gPtMqy5TOSqh1ZuBtsFVq3SCk8pa2w+wbEsBGWdb+96btj0S1iJUzn5n3Nr2yLFOVpP/5VdW33neMAtdkORoVLBW1jGAxVsdjDuqB3TJVs075ehe83cNZmdfx3havB4YFqgYIGxB7rHfmdkvtg9wXfse3U6aCkeBe7HatzTdzeCeDQN5jquZXzRgei24rUbVJtvLL9tFdF6NRlWuiNAxYdyrcxnw+mPcdANfCd9m3B8fONIPXWHgbxedUkXkkC9fLxPVhGfNWRTFJAZEHl39PAPhOkOtUuXzu9N7T8YhWt00h6le5kgi0LAzMZTtyTG06WqVbW13JuL0NzFzb5PJa3WejpHUw1N6YjtbvdgcfA7kCbw2sDVhQF7NQhp0NNrvX5fFKu+erXk1bOap42SY1VDPeMYi18NzAW3nl9pgb+HiwXFZJexTkjjd2UtgyLs9RKOsth281zNE+/PQX19sWt9aCy39gn+zuAqicZfattThmnq51fhDbZPscO7YTfHbefHisUfGUvuZqbMCrsQ83A48zc2wbsOzt73GOJvfW2F8fU94ey6iVC94dwHl/TvsA1yxHI78h9zQCaqfZt2aZj8FbB2r5u4fWxs7ieP/qSkKn2bhTKOvW4S5bZDf+mN2y27775XnBsXz3UY5Z9RRFdt/sLfucfTD5KKSwlsmivn0sgFZeGRVBFmLVtwfjyseTDFyTvjB2SlGFuvVuvvnDhLOP4zNZsFcd+Mjgz9f/npnfqah93eAeMY5lz/od7cd+/y6IO1Xm+hB4VlHCbpRQ5tHHrCcPNgMfzd/ccDv/9hAyH4PO/O5d4w/Ww0LeY2rhF27vfwlw+IyqEAG49zEPGjS9yT0kVGUOLe2lCS9om0zVbUEbHZvGxs9uPF9vI3LCXI2ziB3mFgAm91G3VwIG+Zu0M3OwtmyvRJnmbJSdhW2nzsR+WRS4Nqf2MqYi4qRJwyGmH9+uNhm4U4Dr1Lcum5bbl7C1FIBLiyIDa92yH6vzOHgY5EOSvVm/jCIs0wXKtsTGc16kItcl4sThsklDHRftTlEhTDBa0MomWghQ9oGtyStkdNVWze10ouQj4EzmuBdEmHeFqBJpGytLbVW4WVsyYwsBRVLSOTGgjHJsq0I6fmW9rc0x50iASphKgEsgQiUvOyed7TKVt+49Ae5GKzDdjXOWB/8JxPUVuO4YZgcVOwUIbh0AdpcM2vk6PTTHcVouz2eiFA+yhQBXB3GfbdaSVeoGB1xPZzPJsvX/5qb5etPgM7SKVQp8/zqPF1aDvaRBO5Z16zJv3w0z/Mb2Glmejzm4tGN1dsuc9ccBcDlAtBpU7RLQEpKeD8zxNcZYHJyVMr9vvqfwbLvDR02Pj8trbPjsZW6A9NBVYrXNgSCc9tT8m3ufp3OE3Jq0vK3Wxi6MFuHSkcW8zxyv6Q4PkkzgOLVL3ObNcolVSXDQ4aYucTUM2ImKV6GvN5iFsVh+ch7sCItcDq6dPxW/C+ZdsmBDQKw5i3i+LC3MFcgQZ4i7PdB1INd14+xtk1026vQsVJKP+yjJ0HTMBTbAl1bKktsodk+HitplajJyOW0TZ7gkvF6cDLoqAvMwrw8grut4D5NIwBoVeaezBRrdI48S7GoDTTuqV5sGM8WsT9NhN1VwO2hw0xTImBehQqwaZkbHUsAyP1ugCQLJEe+pQMsy3KNtbl0jppqRVlh1jYEZuPX+howKXxYocSsvzk6x3u4wX8wlb4nAhdfU64sFqrIG5qlYKlNZTxgizRNdkE9pgc5s3U6KT7LFUjJ389lMYCLXpdxQBduIZVqyOMGjbYWbPMEmDHCWKxSNktm3wdt6Vz7BPNqpqhuQRYHkvt4UA+ZZiCwE2vA9fe9zJ9hcKVw+irA4gfpm+BbO9Q1mzXN5sP3kW1pvV4PwhHr3vlpff6DCmHAzxoNVgad9hW0ApLMFuqbG6SfPsZunYl9cPK90nIeIq1rpLMVm2+q0qVHrgGpc8EyhLbJo1Al1Hl6o0wRqhkG2xf2zHHUHPP3GU/302Y1mhimzTPPLXLVlh2QWodi22NBufhkpcnFuu3i+kM6gezc7bLMY6XmKnsB3MK2a5ItQOUjVAe1ZaYd9+kWt1BZtc6V8OMS/0ZKZ+4GvquO5liNOCHfNs85HVY+02knbex3NkQ01ChWbwphNhYKq2zAALZSrfIFiUwvEDZqWNE7s1DhIFi4BmL2XIPRKuk4PeYamrtXQdIJQAx6XaYxhx2tVhLbWHboqCGdp0DbkZWEQJlEgLgOWA/G96x+3lyaxA59fnht16yyT13pbCNgVS+U8FFj92ffegV5+Hdv6Gwbifsp8XAd165t4hLvVhw/RrpZI8nd1lLwml8vm859T0WaL17Kn+JV+rtR33kfz9Du4Idxh+0dL5SxBW9ZotgXmcShqY8JEuTknFKlooRyKhbJ7gOC4LE+gm5YA2PiBKqi2qcUumHmvulirdhjGzNjppYjwrqUClA/yAnH3atxKOslbiTQw41mgliDXtPftsEgyUdieWltlaYOp5h6o/DYJmmyX1ipEIbn2Nco406JQZfFYOgMF1szEpYuC2OerFLu2RWPBbcprAdvatpTlMB3UoVgPs11jsRLtdt37w/Xbw0IDUk0eLgd+DuZzWptbm2SjyDXbd/89B3KHXSHT1W2vRKVCNTTveEoC4dAAYcLdutZsr5v+0FrWWAI7MHkIbqWNkIxes65GRX8c5nLfG1vpPQSLYiKgQTr/uQz8HMexXBjbtpFcXgJaAmT/e25b8RiokR7YJ/NvLmKC7bi5hzDaOXa1vp2V8b12A6pvM2qq7fJEdDcN6BbQKFHYsnDFB7leLi47h/bg2q2zGgE9XSg4EDRzOm5DM1CBa/7mQK6ohQPT8dz3pa46WoxSIQiUvVHa5mEcJmEY1l3vqW/1aGFRdFX45/7CV/Rf/PM/rMpqQB+dY07lrQKShE4ZC3mv4gf4zfef4Od++qfw878F/MaDP4Y34mf4ofIf49/6kXfwo3/qJ0Cr5Wb3zOYKhmjKjdwfE+LGYYkPPunxl3/qV/GLP/9PzQpZVS0/UD3rjkAqZLtBq07rwCpuBeJyOl+By+l9oOvn4XLaHa2llcK8rzTvrTksh25gPq7/njM+GTpaLxsVrmefbFJ1TSvuYC1HOLDrFLC++tYfNz6rETA4FS23pz12fHjq3jOcw93rGgUuzxHTacr37t6eHfOE+VRcOMDrfpvolQboXGZ3zBMK81xx85i2i+6zUd2GumB75Y7jqbJ2VOZ602g95v+674rlMKBfqqK1WbhifTsdpuDWfRYlq1M0e68T1wU3OwdoM2k7Wa4RqMjCZh90GltWp7wFIj3ojtNCiXVy2jVsv8f8W6qPeY6kVCN3lS7SpbGut4p5+X265DiQm52qu0AXoVgWJV3Y1UMhtsTsyO1GcCsg1V6jTOtkTiQf5hqohANV7lShe/AcLtm7Tr3K9WYHM21p6RoT8TlGlLZbl4Ur62PH625U5fLvprjIh2K29YpShFkO2idzDJ9KWwSKilxmwk0VuIS3zKEV6Il22FZ1fAzesmOT24BOBi8Cu1zeKMl6p+ZNkkxUts46me/btgup9JXpAgy0SmbOrT8+t2rgOMnE6rnQoeTXoq1pKnMIWu1nl63r4LC0Y4G2VsvWbsC28U4CwefVWRr1qHeiPnagjx29tFPOVd+vm1ZUyXIcOGWyKO8HxEoPqer7HafpG9DjLFd1V9d1WHdNyOxT/lPpJXR6YaCrvXd1ObcCHV+kJhWImwlAFojq4gkE4vfH7UzFYrsfpzc5uzar3oE0sQKmI9BzWSbaIYuPCM93npssuZHihtgoZmUD8CiwNSOjjTPnTW69h03SBkS5KHAJcBHPJPNWsm6HJdS9BEF0gmB3IieWU96Ombfswy2fm2xMbi/eY9ms39sNl7Wb5r0k7zd9RagDbp8GAB5VVxrr2DEnVu4/jZrV2SEb4HqkWbU5ucZq2VgkTy2MjT3yoQ2yb6U8tq0Te+X9d/bL81JFrbeIhyD3jiuVD6QJq4MUs3b3cttkf3b+NpV2jzcit8GsgdHVp4LRd11f9+OP5N3eArec2gdAd4DY6Xq4HzkAuw4Sm/U7BLmTHFvJr6XFsoGX8l6U26mJrBNA7mfx+tMYAMY+h32W7cu3xuF3Jt93ClOCTAG5+V59O64rrbaspTEBKN1apD0cH5w9cDuFahbOSV6rKSQxWbUONnF5EqNonY4nBPTB8Qg1tWTDcxsK4OY6UGUq7gUGShqr5OtDVa4oUR0oJgBmoeErbstRiWshrtjhu4xgA5AF9Pq/8TKbZX5fgDWhJuOo7HsWoHrPJ3v46e9r7hNOR7GA7xTr34HwcuDsk5k1S0hPoO2TDvbR0mXB1ssIzJ1hiHIEtDOOZghEQc18Wk89baOSCETltuVOxaxZZgdSzb72IP+YW2yil/aK1ylEPWhcZA16yaVdjCB2bDMP8m4PCwqM+vau3FsWa+3B7v4XzSwiuFQAACAASURBVPaaWihPlbfHc3Bv9wXvoewSfs6tX8DPHbKHuofz8GHup1Hg+nD2KKgVq+U9zHWdd1PLZN8ZT8CtQFyrunUw1wJecXlzClyuxi6/j4fWJlk+Z/flR+Vm8wUQ9mXNHFW3D9vVS22T3XycSveYPfExEGsuF+Y2cm+9vFfF3gV177JD5vwIcJ/Ep6MK14e7/Lu/bC9b/5f/ff8odjwv1/z9YD1cL6id+UtzcF++ELemcBbK7Dlgnq2DqIS3Bh0CqyPqWwdv/abMbS//dHFWyxy3iCKBwsvYZd4SAJvMWz5Yym9qPU4n+8ibVixAQ1ooJ3qutHIANzk7Ve16g221wbreiALXmBtSfVvjxObRmmU1alkC3EpyeM1YKoEl5jHiMg2YMxPPW55pNi9VuCfJQgBuO0TNqt1GqWKKJlW0SvftVlS0Dhzzdwys3UrHnrNa5jiTeWsUt0uqJ5UalbjM1qValxfne0GMe0qjjWeoeYPPjrLiWi7cFVq8kc2QsrM9XSLuSqx6dtYPXB5REnXVjTyksNOIqkyeS2F+hpyQwcI3H/K6HhZOTxB7rZhF22ElmbSdyZ18wTFHgNjbHNmtpvKzxTUtFKXzqhUYzKHkTYBVJRBIEOI+zBajEpdKW9pa+mqaVz3UnVUjIS6VuASYRgd5fCAcPpZ1S7vkbVmKAtcpg52F8rPtGmf5XPIFnaqW0PZyYE6hydLlNNV8gfs8ho9stU8IcHeFKHivDmyUFdogQTS0yKlwoUrCbit2vPBzLnm0O9CEkcrc2Nos8zPihT5Hr+7pDvesupn2yVdJjGfb4gDerlvaYRv1OjN3+FBKhTQzdJmp6xTeITNxbf4tbTbNg/V+OIEWlTCVuLmnwN1S2U2gazNy9yrb48pc93d5pYregltaKdMumXBCCh4W51pVG6Vsm0VF7A0N8doSzMjl/uJxuoozPSMEyWkjXEJ1raLNtqh0E6Oi3bQVFgS3ahD1LdW7ddeBlqgE1H3din0uFbw55x2EWM5zlLSfZbsxy1BUDQYWurAqzt6ms3vItTUDLYuzBMuzJTpFS8gcbdfjfhiCt0ezqqEtMIK6lvxX5zJwcnGOYrtDvpij3u5Q1BXm5+eodjtUdYVn95ZYbCpsFylqKjCDEPefbbA5ydBkCfTzLbKH99ArLUUIYZKiXq8QzWYIqf4qt8hmcwH2bA6qzVqUpoFVZEkGFjtD83f1InqKbblVWawxRO/oBE/R4D7KikB3o4L0PV1VTxAljxDEp9IJ/uhtqHxu+sM/zN/FRf8Uz6P7uOieYveNrV6eazz5ztfU+vm1ufJYellt14gTAzgJ17u6RF0TvJgrTXlV6XSeoN42SJsGtFil9TdblVKHmgamzKmkweLs3kx1RYctQpycperzb56J5dnN9Qbrj651v+u02P5yPS8z1RStQNwwi9TT7YAsUchotaw1kvkCrxedWErX8wyPViW2eYznbYWQVtx8qHCDYmbvWrJj48RUikuRj9gVGVEWIe0yIthX5n0cYNMOOE0iec/vP+4jzHQj5xWHZ9ECs6FBuamwy5dQWYLLboc6zlGXrRQHUC2qVxtQZbsqa+jNVjJcg75DH8Xow1BFZam5TTs60s1zQGybY7Fu7rY7URuX1Y4xZN1suQjQNcG20cgWGfLUwOrZ5RkSHv9XKzRFic2uRRqH8ncO8vd5juL5yliEX5zKZ678G1kgatywWmMTfRX9fPVKatxjrbgmGxgNTk3G6L35v4qbbwG79Zl+/fP3xV55uw70w88M6leHudLfeR/902/jeW3uQbgOPMfYvlCVKwCaqtyBwGpfaDKFuUlVa10P14Eakuwknw9th2q9RhCEAvNdtuxd1y+jxCUsMMe2A7lU4EbMeGYHIo8Zsco0UGERZ3gQBpjrAaf5HJ9P5zijp4bRaMn6fKJbfLvaCsxdqRBcs01bo8nmOj4507T1HtSg6rZSPP5p979pO5RNi6ZmjAQry6lINtXn04fYw8/+2plpwyDvtGb2baC7IFNJ0IehlphtRatefiOczSDW1HZwubdil2xRrisYMHVtWlS8ddGSlqpknoZBZjqOh6LE0NQI2c6xkIftswdQDGimjau2r1TImwd5WiU7kOs+O3Al01t4GjPPfFSxKp7v2tnFEtoS2I5QlKBaxrVysvsZwm6fIltoZuxuu6AvdKQ+jk/7VdeLV/hbizBgG/bxthneTuu4Tk66qqjVW2nDgEfsyg5z1WExVAilQ0KNwFbgreQpQ44ZB3IJbV1ERcA2yba3rgvJh3VuPbiNOK2zjvbv/91+I8hlHq49TnTd9wMzcdMwCute5NPm+mJtk+86F9788vcEf+Y/+dHwK//aI8XrKZW3Ce8Lz0xHiAoyqOQBvvXNj/AP/trP4G/+vy3+r+xHBOD+4cWv4U/82Jfwb/zRPybTDS3tkoGd+gyaaoek/gaSqJIs+Z/+b34FP/OXfwGtPDeMR/cIcglno0DpRsVGQWuy0VUKc7w4a2V/PY5n45opnKUygS1bklMLb/n8fTK0w1bGG2XujmcHCyQYmeIBW85nCmunfz8hIICWWAx3xsp3FKFvoMT/2RUfyH2lbTalkvwQWPpnvG99zPHT3FpCYx/m8pxwubiHKl06lRjQMAuYg21g9PR4kN/2c3C9vFtp3L0CCnNghGMOrpsXrYtFfWorjKha5UHoq2blq163tG+XPCp37Qz97TFtDe86nj/teKe23UWp5NyK5aRVIfNenKUDxEa0T046plErXUSpUeDSrtcbZD+JAlcf5txK/vle2Txaz/qKRQtNzTkXSV6oKy4y7j+DdL66bZ8GkcnKVUkyKnO5vdk5P1kmd5y4jFxaKx9AXRUiEfvkoWfOrVkGA3bZCe32WawHsVKmhbKzdHbLa2yUjYpTln1UNrI2LZLCobIn88tB+2TGCdA+WV6tAtf9Do81X3l7bJ9yW8dx1CdhNGyrSio0XBaur8ZNg85MQxtmLltXIeH34mzYOIWvVeKKirZmxm4nf5dcW6vQJUilgneRZm0zQOyO3XKy4/fYsSrLKLm46AXESiFEZDpgJ7m9ieqGNMlonWymE6voTNoO6iLTNOu5bP5415FM+98xO9VC3UQNQxLoftv0xmJZFD0sQDUWy3Je9p3Ec0iOK8c7tegd4PYgs1XUuezc53XCZAm71+l54fbfFHa6823cvzz/2HktbQ2XxxwRhGoH4FZALgvQWGzhroH21LDLdZBFK4CLUDmHolpPcjANwB2wxNCcIVhc6CA6UdxhrCAdtlv0w7UmvI3Y/0PLZMk/pL3pi62SeS4w2kBslfmcQzHBgWrx07ZSPLht3u1LVbpO/WpUs06Re/t+0m6vMa/2mOXxcavk41B4CsV+b/D2pVvGh5IELWPuqilwpAp5eFl+sK+6vQPaHi6HWbe7FcK31/3wwkDwagoejdKWEJUKSauKdkraycrvwfHcqnI9O2TOw81LXmmX7BS9Vm0r2cr8jveMLL9Fle9ditzjra1ASB7DBLnHtu+t/NuX7skjExgl5HTbS5FnnIs97v7VqW5NzI5kdzuQOqpuaS08Uduyv0gAoB0vUNPa7nrw9jZ0dMum9zDSQVl/gR3gPcgKVgY2JsxcNZDSqDkJHPkM5YFitqksOKRDmi1ueaUteUuJS0XuYszDHcHt1Bb6aEbu2GIDdIjiLYHL1R2h6LFn1P2SGiWrt632jbwHUrldMgQJY+pMMao8I0nkjW+F7NS4bhp/35l9abJpaTttIOseGDOH+W7FrAOSxoXBQVyTjyuD7Ke1ZNLKtUkGc/vs1LG32wqCVHOvRsDpF0jvpz2uwJX+CKu+lTZnVMwT6E4tk/f7ib93HNburZSPK23v/vse0B7m3E7nY9bTB71Tla25OzpU6B4/qn04ewBq7b5wzkru205luz+8zBPagdJWbJI10uqJKHHl1Y5zcHcEuFPbY/+zqGSTsxHuHpz3E7B7lyXxK53MRyY6BnGnQJZfe5XsW/meZ3d8LAfXLQJ33ZwKKWisbeeNu9l9dXh71+Pb4fiXKXOP/f3VgO2r/f5d+4YqrJMwFjUYASoBJhW4ckxSsdPT4tgobY911rj5OvUyt7ezWHaKXSp4T6PYAFprpey/Jxxl272MzUPntuPnQZbFgV12nDFDNyPADRPN8afRos2jIfYBrsnB1WikIpyd7bFeKK0WyQztkDRNt4p3GjAA19gny3pa1TGXJYsvEesNNl1j7Z0NZHYQN+fNNhQuokgAT9GW2A4OgfKiu1G1SgQeu5xeWihXyoIoa+fs9pxT4XIODxb3RN0wKmFtbi6XMR9avBml6JO5dNCzY2coVghCJWqtWnV4I5ujZKe81sa2OcwRVRW2bY9VtUXS1wdWxlF2JjlGTvDUVzcobOZt3reorA2yD2DPhg43HojdJwvfvhV/FsQCbB0wXRshIO4PLc6sPTTVvoUogczFx4e4VOI+XCwQBaHYKR9T2+4fz8xjmhs4/ptWiUslIt8T4u7aCp+NzHJNh709cwkCWsJcqmipwv3+/Ay/Xa4N/LKw1p9mVRYyra/KJbhlp/qq3B28Mj/StPsG8Eone6jw9atneEJL1rYQG2UkzEk+VOA6pSsBubNSdu8JdDnOf50lc7xOBW6a4wFViVQZnZzgpqxxVWxFebtuqRDNRsVtX68R8oGSFfoCcanmNdtrn7lrFL5iU8eLUJRKBz+B/OXQoNIQYMsbIVolT22R3bbfK3CP22FL2+/l3Pr5tub8M0pbqm4JbhXtxFkhbdswqnUJfbm/1fxE66pQqyDSedeoot5ZYCKCOaNq4k12FCDkzSrbmSxHhAA35QZlZbIKCYmdjey57mRfJYsZqqrB9W4r1r+Eu9dRqvO+VUUYEx4r1fdYxYleBkoRblFlGsYRZlRAth0iKoy2W7G1Phs02nKHJeGyLXIR81Ct8bqKcaV7xOen2O12ogpenp8J4G2YtayAq0sLdJcZ8OAeOhZCsG1nmQmLSM5OReEbZzO0VSGvzMoqNmukVOSGVA8osXZ10alum57NFPrw9+mw/wi7eqvmqULZMP+UcJ2vzBWnAkvhdKYoBkap3tM6vNDsmHnjHah8SQUduxQHDP2ATz4I9W6tdLH6dTX0N2q3XiElQKYycbeRh4soidFs12Oe9PpJobNFjCAN1e5poZN5DELXvuqlYaet6L5lYXFNpLUKtOSAP7yvXnuwUG+ehLKsK0Lc717rmPPYteh2rZ7dn6lqW6MrW51dztTq5ExlXSnnQLpYClh+uCqwzRLskhBhxOw9V3nPptXA4GT2nu6bJyhuPlDZ6Zd1GGwxj56rPvqCLsun+GDzVFGJuiawjSOcJKZVddv7o6LHSawQlRtEaYaeecxNg6toLgCXittytsBF2KFJcrFb5jkzUxRL1CjqQRTVa2YYlzWiYicQlypHtb4BkhQdVaa8djSNWHBnQy+Wy30UqWbbdGEUBqpvAk7TNEMXxmHQVJugb1Q3O50HYcoEZGOd7IYVoTohbsZyH9P4z+6dISXIpdo1Tw3EpaV1HuA8DvDWe59Ht/gado1V477ijaXUkShgJVm5HerrCMl5h/w+K9htfxrdHj409sqvf/4eio3C5ibUD9/sVbkJ8Bvf/BqebD9WvIeQ5UsTdLRBtzDXrcMhuDUL6I/j+7htdNPUAkSpwC36QTGPda+8nNwjejm4YoHvKXAJb82gkXS1qG7d8UH17cMgwKMsP4C3984+q6tmp7YFnW8MyOXgYO7jrkeT52BaaxdF0LM5anbchAm6psKuKlHULZqqpjp73AtdOJdOx1nAQgYWj7EzpkduPxsoaJauD2fyt4CdQgdHNATqEuayNYpFyyUSRMG8nZI6Kyzn7OgbpK2d5ZFA//RkjvJ6jZpW4YyH2DboyqaL2KWvAzahehb0AnRZAEPHAQ7tEHbUhLCril2vDhzzb06Vy/XprAUxQS63GaEl8+S5Pixmcu+ZeyRHrlKI40QHPYt7GmVArrmux5FRaOpqy14WqHSuy35QBPlZoHTETua6VDpfapXO5Bi56UP1nfC8vQoWY2l42KzpISo5uPIgbduGe/06OR920Ux1OAu1zuotUBeqjRIcs+t2INd1DBnrLwN2ee3uqbBlti/vO6012DGQS+UOOzQaugvYZ6dGCCCBnhY1rsvDJbx1x2oQZspX3Xa9DiPVhcYBKerjMOhpscxl2rQN3voDXw7/4n/64/jXf/gelK5Eeesyn8yCZ7h+vsZv/oO/j//hF27wc5vvw+eWBX58+c/xE//2D+DLP/pHmSsxVr839RZNuUWcRFK09NM/9Xfx0//lzyOedM5ZKDtCXPkpUeMqTUWsg7DB0FAdayolrPL2Lngr31dKdwO/r3QUqIEgmBpNXtVpo8zivGXfDVUUKQd0d7oPmIUrV21TjzKacjngObUbdnB3zLzVPK+MqegIb12I7/TVqlplZ+putDLmEwx/WWz3DiyO+1Ep75bDKW7d8k3B7Ss26Yc2yhbijlm3Ls/XZeH6atyjClibYezDXKuaZScwtfM0Xz+mgPXBLm2VeddC9e7Uctm/Zvvf8cf7637X07tT5TpLZR/cJnY5aaPMe1Hm4Ia600U8V2lfSwauqG8Jhlg4wXGedbIobdjGOXDrIO4dVrPT/Fsf4JpLUid5tzKI1bHplB/XnxbBAbqoq8RW2WXjJkHEFNQg1t3gMnHHbcPc2yDqYt0OW60Sp8TlvAXWKi3KW9opp2HQby24ncJKKlx5vyKuRKKaPAS47vcE5HrQtut7RbBb1bXczBzk4KIbwex0HwuA9cCtvx1GiOusl+mmY+2T+R2jaN3n5TrA2/RdkNq/U4Xr1LbOmlRUt54Cl2pefoegV2yN7d/cd2v+zc4vjrMhU52BuJOM3j14deraTnJtHbwVVfqd3zlU4B6FwzwqB8YHJEOi2mHXtBHbaoJsifomvCXQse5Tx9oMU4hhnEAk5oHwx1O6+vD2LuWuPw8Bym6wRRPmoy0oFbcnFjObGAex0OazsSjZDLCVYpNbsOfuFs/k9hKOEPqFCKLcAFx1YgDu/EIH2alSp7RS3kE/GdCrDxGW11ANLZP38NbkCtucemuFPObZ7k8uKYCQOyEud7P99Ja7d9n73qHgva2O3VsZ72Hu4TYibD+WZ3uXcvfYFn4lxaz74hTATmf4KpbGvvpWTv7AQEXbFhuF6B3Dq8zf+6qDqKGilbZR4X7qzN7p8o7H/gTo3lrkI2D42Lx8KOtDXV4jfGh8AHwdAGZJks1ivnur2b/4qlvT6hqlrlXsikrXt6V9ReXoqNh1alO+WpDL831q++sD21s2vzZHVYDmEfU5+0Ek69Y8UwQR4V9pCkL8jFozgfx/qIAlYLOqWmu9K9MdKE0Pp+GfTd6tpxCmbbKodfexCK4NNMpd9yx4LKPYzT/xlmU8wczy2pzg0VLZV+MyVoRWy1TiumWQvNzxwDTgdlTcut3PfWEtnR0wvtPe2d8Gt07yvY2xAFwDtvcA14LTI3m2xw9RAt4SaG2+sLceh/DW2CabcQSilYBWgkUOzkqf15mDjF4W5bU3Mi2PCCpq7QF0YGMsz1fe/Pgb/vz335namN9eK2ObzHxbB22nrz6UNn0Ovvr2dk7tbVB7WEp5+676ENQaiHvXd47bLpv1+jQK3Bc1Qbdg7ZGJj9kmj/D2lp0yLZaNtfLRDFzubD+X9liVnluGwlPtchz9nl/FXvlVQC/Bn59dy/xNPpbsAer+M3/7GNi9y+7Yzcf/nnvP9WV2KxW499sVdrYTguM29r1bf99aebpfDsHrfiu+DNi6+fg2yi86QO76212Q99Xgr5krbZRpjUzQygfCY7m2L1s2H+D60/ow19kou1PNdfMS1A7hOcJhjW3XjNm3BKhOkesrYEWFGyZ6EWhFQBqfnaHfUIFLeEvFaaCLvlVxXyKMjVUxfyuOTpq228abZqNWUtlpBpPDa+2gaXMqY5VV5RpFsOuU5nyYk8vPhMNUAnMcVbeEwmkY67o3cDgJUlELu+8S7PqqXP6Ky87V7UZsk2m3yuzcUuyOaZ3M9wYQ05o5ZyWxbaxoO8wqylBXOJufIqXqK4kRhCGeU2HLSiGVoet6yc0sbp6AVowOxPH3XTatU+RyHBW3Ar+93FraILs8WwJwqmkJcQlzTaqWGZhlSztl7jenOPSVuL9bVziPU7H0PY1zVJKza6asfCVu3+KtOMV7aYbMWp5PjxtfXUuL5O+2ndgmJxYgOHhLG+WvNTXeihN82LZ4I46xo93k0B8sO5df7JnLQhS1zjrZwVrCY5eHS5jswK5T3/oWhPy7r9p1INhBXs7TKXMJeNflTvJUmfX7tC7w7bpAzc5xD5y6/WXgbC/ZsT7EnZ6j7ruXQYx3sxnunyyQFztcD8x0g+SyUu27svnIUXaKTIofqF00oLZiZjM7TV8Acs3Zsh8cyOUDBt/7KtwDVe0E6vogdwp1HajdBQloXc7l4nvmWxPW+qrb8yTBtQ5xGgArHiRdKepdAl5CVbe8VN82s1Or3m1tMUYtlsll18irs8J1BNMob2OxT/ZVuIt5jqpu5Fw70z22UkhktoqvxLUqYBUNPXb5QufoVRoy1zVAlrH7kw9OA0BFLveNApa0cN1ukacpHj18iIKAt2lwcn6Oy12DJ02J8PwUZVGgrGpc3V+imaW4fLrCbjnDfFNgu8ix2JbYLHOEjx6gpvV4UyM/OUNbl0jzGToLBZ+Ec9ybpwiLDZI8R1OW8hpGMQhuy0YfgNohfk/H+gm2xXOl0vf0IvwEm2Klml7jNIdMn8XALDFOCwS5fXShX/+sVk8ffEFdtI+xen+lT+8NuH6mgJuvYlM8Vy3tiNnpRjj1fIubWYwrKq8/emYsojOCI5P4VlyVWpcsWyEgzFWwLRStg3mDVCDWiRoIFsQCcqdpFGvKIO6985p67fWFypi1WGrcXK/EJlva5qelTuYRmm2LcBbhZggEVHNam8KLbHkiEJe/U+42iJMMbVOJUpj/XAzAh2WP0zjAMlLge8JaKm3dHcNprlC1GlUHfGSnXbWDTEeom1RbAbVU3BYqEpUtj//50GCmW1xFS1zMc2w1c/9qdGkuPnxqlouN8lBW2JYNmusbXfcaVd+ruCw0wV0fxSqpSoG1Td0oFccI4v1DalLavzWNWle0YB/Q6AAJeuRLVu2ah/EDdY0c+vtWgdC2K2u0hbk2CMRdMFvV6sZs8/HF81BUjQ8//3n0i/exa5mNS9vwF5WPmS/f/PZMgO3s4eGDJ+2Vk9MO+QNa51r133cfoluZStYk/4Lu2zWC8AxvvHsfv/Xt99U3P3wsi+Z+lTA3TGP0YgHtV+BOW12C3NIqnM11lxEFklfdNsoYiJoMxyRONO2ymUHLccyfpaNBZxVlSZSI6tYNsYBb08E4jzPJw+V15EEY4rUsw7vpAudWeXv/7G1dNlu12T3B/fPP6bot5L3/kKOiEF/XNZ6yuCKf4SrN0M5nYOEEFbiEt5uqwaasdVOW0mZx6AXgdvIgb94T0FbyvhlohR4w4cyapdIm0PyN07n1j0EnWuZm1mEYzATkEi7N54mqBh2GIYs/mA2t0NPJIgwwy/YA190DFQS5650cH5ttKyCXKbbZPA7Dfuh0VQkc43MQ+4QduOWR6YAu9SMc3w9lSBg55z0SLxui8DLQVra5HV/Kdc3AXWPFbCq63cFCBazbVm7fEeqO+1Hes4pwq9AUSmcL7cDudR+qaJbhsVq232my1rUz7stseQhz30rr+MSI9zHPI9onI2lrnTY76TRkwVXXNvYEdOfh3ecQwe042HOSsJcDYe4hNnRaTy05wp0U/B0OhLkEuG5spyPuFvlY9AEi1QZJEPZhmCkqc9cNbf1Z8gXVwYBcTtv0ffhDP/oj6j/6z//d4Ae+RKeRlXQ6U1VL5wSVPES7u8Jv/v2/if/qb1/h59bfhy/dH/Bn3/s2fuxHfxivffGHoPuVZFYRDsj6DLQUT/APf/lD/d/+Fz+rvvlrv3X7JJ4oa2mVTMUtwesQJLQ1VgSx/KIocXmNVrF7L9bKzn7ZbASlewt+CXE3KgqCQGlffXs6tEOtgpYuCInuE3cfPusbzYRp2TimcGO0TvbB7ajItWfZFLiaxfCUtk5xa9XZtPUcjQuGPbh1ENbN358v1bjGLjkRla3fj0Cw6NslO4jrxweIcsYCYbMtmfDqKXGnyzuxTB4zJl8Gb6UBIHCymZQ+4J3CFgeKO5rpMnmaxsYG7PK1CEM1KpetOtiHv/60L/qun2d7AI7s0UjVsFhGE9Ra9a37HQNvDTD1ARbY2SgxG54K11fYqgCp1l0chsO27xI/J5R2t+Km47cF1sZYnAWsdfEIcMeszdunD1W0SZQNhUoSUcpymSxYGpdb7KCNVt81FD4QlXUjFOA1zwJdyda1lsnuV913fJgbt5WAXSpyB9sRfUyBu19yxhyEosZ10Nb9zcHbfe6tUao6WCuw9A5oy2kIX6nE5Tr6n51Kd7QiHlU05pedUpjHmlPe+ipcp7w1ilwdc//xusxOXmddzPPd/66vmDVK4kgAvA9i787stUDlDmgr8xDbYrN9ZB04zn6WIgRRqO4VvIouaNZ6NE+ZlNzR4l4xx5XqIqMoPV7Ye0slK7/n5akebdWlJRY1+53DXX8fnaak6sY4YcnvcbsQHqev9PvT35Xj0lPfOqtv9okheFMH0VIhH4CTBvrjEH39XKO5VmFybWyTuQ0Jfjx46//Gi7bJmMM7VdHelQN6oBD1LJI/hfXy3kqZZQfF0d3g7JPv3kmv+pcjoPHYV6fw9piq2MsJPr7QXt6rv/2cAvRFSudj8PZWfuwUqB3s5YNs3xeCa6fsFQXsy4GNgNYR2vH5ybdttstwbFllnIWxd+bK3rEfHfj1c3EdDP809t7mpscUWLxokBgYQl0jXhrBeYqDOwAAIABJREFUqIyfKG953hN4firFqFkOKT68BXA9m+TxokaAm1olbOVlpZqiALHpbXavbmEs6kkHd+08kokCc5oH66t4+TdCy25jbXp9BabbvlN4O4W41u6Z2bk2H/j4K3NyPXWt2ENbJbMD5g70elnD3B7HnaDuUrpOjw1/OrNOJiM4s+rkYwpcucrZAlHu33Rvlez2pc2ntVf1l9ol3w1w91bK/rz26tv9AW6y550q9xisHQ+049nTXPe+EutmY5t82Nb42bfut26rft3vzu+wT3bg9lUVum46qmj3d4rTnNs93DXK271adw+Kp7D3VRS4t5uPF11bjv3NjqPYqXyCevYQafFYXh2Adupcfk4LM80BwHVZtQSVVNzOy6dGFRnGWFtb1alS91i79yrTEPzOyn2O7l1A19kp83fMe5NXe+wzx91W7E6hr8m5vUtF62yDTb0cRH3L7eE0WAS4fofEiwCuv21eFdre1inu5/Kpc3H/P9re/EeX7D7v+57a37W7773dd2bIGQ3J4SKStlZLEWAblrVENoQE/sFZ5ASyKApyEugXi3aQPyCQYm0xrFgytdBIkERyAseJAUtJHCjWD7YMA4mijSLNkcUhOXfu3v0utVed4Pme8606VW+93X0pqnAvqrrWU3u953Oe57n+tXTrqYC4rspWwCuOw3j/ARtcYHMM3k5tHOvd1BWtg5BVuVBCQfHLENcDxL2yljfmBsX2O2VwVbGlMkNUH6q6kKELFHPByQnV2y3tLcQ1NsklA9WFh09Y003bJ5vMX6O+vUeB3lLrrSgtn9HCVzweEIahfxBwmQFxBc6ilEVdqazJKfaQ6mLzaWGPFq0026fYTkCtsQQiyrTHYFauxSBYl5HXhmmVKrRUMtdk39XIJdAtQ9YYFphxQqfru3Qa+BQlEUVxQvc/8mG6Srf01uc+R16KbOCIsqsntCkrCqqCCs6brViJKybILsgV1a17/qDAPbPQ9sxa8kHpKeuAWheVjSjrnHN1kbMHCG3sdR97YWc3CAC8UASLOFqFM54X+wPVp7FMMut5OUw4t/Y0nnNF9WWeMqg7h/KQiLNt32Wzbd8EjIqMMhbzNbql90VRl3v7ubKkVwHelGIb53WLdRyv0DRWyimtZ/OuDytesUsWlS0sk0WF6/Zl3q+bn9HvZ1cUQ8Xp5OUaZS7WbRS+2FZps6nerEp62BJd2hxinA/YNbq5w7AxbvDBgkoXXH9scy1YSu4c86TxkxP6YBTTXClaLmeUsvJ2SxWUt6RYfQvAgAYEknnb5LB7nfEHJGw8+WORbZXHilzzUhIVrlwzKM/dtmIVbhAmlNQF1QCidUlQB3Ef1sis3h3+QB+DXEBamRcVE1AWBrDAJNjLzuj5hOq2f3r06l3AXKhzaX6iT9pGhbphCAsL5ROr5MVw/2mDIXP3GcUtKvJNdu48jPlv994UOCSQFudMXuMyzsc5BqMM2M6ZocgumfPw/bamTdNStFxQxI1G+jvwotWU73Y0jxO2ST+5e8eobYuCllDe7vc0XyxoNpvR8ydPKVku6K25TxeNokd+S9HTDe1WCWUzZPJaleSTLREscC/udZAWwElgLQogFtCnM2IV5yL2aF+0pEMoSh/QMrpSoq4N9Tvk04ZzQUv/q3VMD2mzf6aQMZtvryiCOh2tQZWi93z0g7S7uqfPLoieP1K035N+5fVWXT5WRNvP0Gb/VBWVpmxzRSHuHQcSYl1Qn6I7f2T2K00sRMEz9Umm67TWyTlA7l7RPCE1M+8aerojlcO2ETbfoa610ot7M7V46Z6CiwE6WEcDbvP74kmmm7RmRd1+nqiTk1DtEqheC3ZEQAeIi/njeEZ1VTDERZYtQO0poC0umwm1P5YVcItjhNP9hayh19YehRo5k4c/RzAPFNJQ4D4JFrTQFYPb5Z2v1X54T/uRT1/cfE6FxQNVJQtW43r7lC1l67Kiqx1s1irSVUnF00udwaashvLOqHF5h2BNu0/Jy/bkrVZGmQuoa+2UAXfbqiJdluQvFwx7631K6R4OCdbW9/SMrcq7e8m6DLggd373hKKmIYJtrrW+lfmhxv2qlUf333gfpcnnaFd+bhLi4vUycqrj2DR3nPx9+VkDcsurgKJVTfOX0UCMa/0o+9IF1ZcnDHPbGgDzkXpQaLqsYN1vlPn7J5cUlAUfj6JuOR+XLZVZnt4DPAG4OJ5Q4roQtzRRz5yBiq+SKAwZ4oq1MgAuFLstKu+dPmIO0FgL1snIjvWgIrPXHyyU31gs6aPRjO6ogC4mgO2909dZjZuEc51XKfcLValU7+hxEtAe1t/nd+gD3/OXCU/Af/hf/W3Kdnu6TFPa5yXlaUpp1UIGqKbem0Zpa2DtuDs2zbVV9ry4CVQbFArNz2A9D/jD5okUzWesvkU3O1tTsl7QWZtRTR5trb0UK3IdkFulJVzr+ZG8XMC0sdVVBoNqKHS1nikYyRtwizNX1qUK/dYXxW0PaKGgB3sc9jk7Dt/GeB8CtDdV13oe55fflcjxdrJuTT6uKVWAhngoXbzgjxCocpGPi+zpfevT56t5+cxb1OfNJoTLxaZuW/RfW/le3Sr6UhlX51DfNvtg7jV06rcajerg9sDPrSDSW1yXjgoYls4diD04S7D9jNj2GZP67NyGnw19C+fhgpgPKgFueMDfk/03FdBMyYfXdFDimk5RpX0IrSmgml+qlQ5aWHqHqvZC5TeV8ttI136hWw/n5K/+Z9+tPv7D/wEFEOdKhQIqKaJzompDD37n1+gn/pd36FO//yp90/0r+k+/5ZL+3Ld9G63vf/AA4KrwnH7t1z9Pn/rJT7Wf/le/pcu2YUJ/XRORkkJAcf6YhWrWVeCOW3831ma5e/k7MFhUuMaK2WCAENm6mhsXwXKbbZpz2HiTIkDdnW7ANPmXgLkFhwpcAas421qXOqNGCRQd2CyrwFgUW7tUBg/4Xic+yLRFSymBuID3dhj7HLNFoQGrLmTt7ZQTWii/9QCn29pvNcCLPsjAdS2Sp3J2B4piUdaO1bQTOb2TYHacRWvh0XQ+bV9JG1uFLVSspuXHRP7txP3zwqNspi0rxMUa2bVJdobNS802/rHRJiYD1wfi1o0XqKCtda0CpOjqNJzzfXygvsW9jIxMAbXWKjkOojpUyihhGdp6sJKyCkPH5pLrfgHlYL+adVB2sO+OCrfLwAV01Q2yonk7UJSPFbhinexOY2BrVbuSf9t9UyDaRakm0vUA1PITZpSRyxm9nIF6qMLVaIwD9QvcCyASsLbKALmcdQv7YrYs1k1MTaeU7fPmhjU6YxWu/C0K29hrGOrib1bRCuy01sVuhexQtdvDVlHnCvxFJevAthnPYqzP3utjSAtb5CQIWFHrwluutB1ZKMuygL9JGLBa1wW/LvCdBrdDiItsV76n8P3iAF0c91mSMMTNdleKsifUFhsGk66K9DoAez2snAC3Vk3LStrroO7BzT2qoHXA8e0gMu5Boy40ClyTtcjq22hhMnQVogpe0txwIklUG21IbxtjnZxdsnKWQXdtLJQZxkLBLIBrBLOlXGI3zfcTH9t2uExneTvxRLs1qJXj4zbNMOtzAa6biSu5tjdl5N72OfsVVd+6G71OKXuLBgSD431sZ24Nb42zDhS45vghY9j0TbbvBEhwrZmPqWZde+NOKStWyONC28xcAdy3Vs1ecyZlm45qFgraXv15WIY+G/fIeo9ZKQ/yWee98pQVtjZPVYYh7hqrbm97QdpvX9zjaKTR1oWBtAPVrfN3Z5sMNaxktU59pbr2zmLRO1aZSmWSszwD2hXn8WpW3SJbt1czmrxV++5ngAuQPLagvc3OjwB6Z6mMPNx5D3MZSEMN7NoiW7UtgK4LbwVeoyFxuDD5uegfVd2aL/yxZXGfLRtaa2OZxwW4sVXh4ncdGsg51tbmicYNRA/hra0TYEcJ1BXdBiRjHmOJDMVsr6gVFe708R5C3B6uT8HdwaPM+U3GwLopusYOBuCacW53uC2ocadUtwa4ojtU4PYQVhSyQ5tlF9Karbtq2TG0nVLfjrNy3a+0Q6tltxnh1DE+fI6CbYJxTnXDaWbZToHL0PZiAKE7W2U7TeAtw3w3A3c3O6eXbAYuNiwgFsXHNABdDLvq3NvdoofLjCHvGOi66x1DWZkm493826Fitz2wVhYI6s6H9bkZt1jf2g/YlndXoVWzZqB9UQIg6oEK9zjAvemkDy77ropgDHqnVLjTytwX2d5tzpqZB8dJWvqPl7otvEZ5x+dT/h4DX7nusDc4/gJuY7QcRWUHHl7eKXntFStyAVdR+b6pqk4Ni/kAR5ceqZXNuJXKqR3UeS3qqbecHeuFKz23Klyoc6GUZehlLZTH+9zwttFyo3GslQF5DbyVW1mUuLIegGjJ85XXpaiFAZFzB9Ya5S0qOHq4DLUt59+WKW3hmmFzdKXsuC6b7Ioy/Hi26GjpES1OL+gkCimexXTn5ZfpT/2730W1UvS//uJ/R+3miqo8o03ZkE63lKIeIFx1ubrjx5KA3Kl0W9dGGRC3svbKWEZsfUWBOw8SSlldawCuqEGhwH01jCjyPAYgWA7LQIn7UhDTXiH3MaOZXf4VwD7n2gLM3ZY5raJkAGuvu9oBcvd+xND2C2VxVIErClpZ1xTEFagrObiAr6KqFcXuuC9qW3xoX+53nKMLcAurybvLNdvjonsKa9i2pSfKpydFRk9aVGCbLucc2P44m7Jiiqa0zijBi9Y5TrD1bmBzGc5Zxf0SAD9UagXyhBt6UOWs8O3u0eSEKzhaBrdzbm1vIC6GfTuMDyQAXTMOL6Umv+LK6gT5iMhoZNBs1suNEpI1rco97aF2FjWuA24F1h6DuVgP4Oq+Khiawi5Z+hWrZ3cKrfUwD0CuqG7XHgSYJt/WhbMn8YzSCiq3Hq7iMI7Hy3ZdSAvFLpYDzB0rcDG/q8KV4+rCXHl6L5ZzKnKodWvJ5VU4bmqx0rrIaZmEKs8LSuKIAtjK2/N8XxNtYOmMFlyorUW5796hbL9nm1NcE6s7dzgTd7aYWztl6KA0bd94jeJHz+gy8SmbG8Xk7OSUwW0DSxrbQZHrRxGDU9gXf6ny6U7k0bOypfedopIDSlo8ozT3oa5FHxD3eaqJog/rtnibltGlSiuiy2eXHWx95eKErrYZteGczk9jaoKv1vffWNPlY59Oz1u6fOzRfuvpV95Tq4ef/7TaPjO5hXwtAbgCXJbIyrKt360lLKanjzNdZ2A2RPPzmSq3JUWriNCv8lovyFgpZzrQ0fmCLZLZbnlX8fT9S+fqLG7VTFc0W65ZRSuQGJsBFL4i+AAG6u7C432WDs/K2WpNVZFTmCRU56aPjGEcZ87wjQF15ceQi/1lLR4BkmcV4GD/NBO1LlS4otrFuDDbsiI3Xp1QGMf0+oc/QFl6oU/uKbp88nl1+fAhW2W/9M1/ml553/voN/7RP6EnX3pAZZZzlvDzqz0R8qB9j3ZlTbRPrV1yqBrYBUchaZuDywpbtgjO9LOMLeSU11Ltq9YLl3MPMLfKm6rWqo28Jmy035ppMw+Zpjh+CyhwYcWbGnsmAbliocxHZAS5AXFPAo++ii2VP8uWyo6oj8s0pbp1x+FRBAUuLJXnL5Ud3GVV7qmxWc4ewrpOUzxf83njTit69wffS/urLe2vTvUXd8/o8f4h0yi2VgbIBbytWwKIrvKSyl3K92SY57rFNwty3GzWcIV9b7UC0EsCX5ec7+Uqc2HO2qtw2XbZUd+iSKLAXYSooIFa29y3UOMiA/elJKH3RYsO4jKwjRa6qDK13T08UFGqOKK799/QddCqXbujP3zpDp3/h3+Jwegv/chP0Xa/o12W8zWDZwxszscdHBb6bFwz9aZx7nRAXGvuqmtvxipcWCHHiyQAdN1ntZotIx/qW7k+5nfWFK+XpGCh7HtEM9OqHZ2A3M2+pJohrlKVIn9ONSFzN9O+0i2ai1GN7ek2hWlwpwZ2829Rzh7e9lEHfR7stCICSt0wsO4AcBOqS1bkJsgbDo2lMh7q87ripnu5D3ttrS4bT6U6oCfBmuGtVL69J8nCSnv6i0VU4yv7XrsN3x2Z7Ft8j575jY7KQvP6jIOKruqKjwiUv5zFa4exTgNpxfUX9s8mr/fwR/Ah1JV3mPRZPc6Vsma3gMgBc/GXZOFaZS1P9/2ZglVy0+aciQuom9dVA7tkwFuocpF2H2qGqhogl5/vVeF/7If/qv9Df/M/IlXbRsGOqkL99iP6yV/+LP2XbxJ954c0/fXvUPQ1X/9NFC/OqW3wmw4FMvZkbz8m+tTf/ofNP/0ffoUiVXtFXfM2St16aQM+Og1zYas8VtaKpbJ7X6CFAP7GxScqXK815wMqXYwbK3JdeOsC3YDhLnsZM/DdtzWUuJ0C11XFQvEaKOg6oTYvGXvib4GiC+XB2Zh2UPN6AS0ccGt22lxyPVqGQ08Pbt19BLjt3RM0zWcX1SK+w9kNeXkV7LOn/NLoAS/+VKywpbbSKd7HI/VPB3RNCzMHU5useAY+oyxcBqxTdskH4z0DaAYKXHFDQL/PwxX74qSuBlbJor5NOD/bn1DmGqXssQ5gGIreNJyx40LXEOHoEsMJKNdQgYvbGM1pcBP6FOM5o2u9Z3hrvzHwnW4VtUFTln5bNUVoMwvcnNtRGbocWtgXAzLZ/Fi+TKy1v3mM9crabhWjzFyGvXhXTc2LhSwwhtKWnyUuQJaVChTGOuCA4Pm1qHFd5S0rd1BWNH6qYdBswC22P9gHJwf3usOP8iBrFlpBzrPFciiLU2EZBUETBX3e7W1O55TV8rHlhgD4UAXrKmxFVYtxgMQCaLnSdQR1ZV6pkA39oMuz7eYXwMz7HRxk3h4odweKWwfcOnB6nAfMCh5+N/hogKqbqqBs80TpcmcBLnJxjU3y0ftLFJMefHZ6FW6nMHUP7k0K3BtOIJwKGs5Fd2xQjwBc184Zy/HlbgFgB1RxvUbLLvsWgFujQftsDbsT8vK5aRfl16TDK+XnWwPAu+xbgJWUqDpihXwdVHxB297bXNtil2yskVN+NhmY2HdjFe6k4rbLYXUAs7uSW8Nku9BRlahj1etcR8MCOzm/xxSgN1kwywpve8zd/Z9Q//ZKWID+IcQd2ylPnrdOiWuU+Ad2xXwsrErXVSTz/k80YBhkIFcTyr5bXD0H4LZ7AQwtkW+twoWVMsCvoz4dFGMq23ZUTrFKRoapa5s8Arnj2vmp2nr4Zaw9v3jeNokZDopLtPQcdwJvhzdNr8TlHFu7T6KUZQXtOGfVZAf1lsTD6Z5tONLBx8l1jGuJrwOR4x1x4S2OtVhX2+EBgF1SW+0skHXgrtgps9Wyo95lWHvs/N2UNSu5rYlV2koubjlQKnd2xWzjjIY241N1BN5a1S3stnt4i/MlqmSxS3aub/49IwB3Khv3eog7dXddD3AF9LrnyJzbaeUtf/ANvn2Oq25h5ewqcMcq26H6FmvuIe8w19bsV383DdWyZvxYdSu5t736tt/+uMGtu/yxJ9R1sHa4zCHo7VW25vjx7yCrvDX9i05ti+kG3hrAi+lHM3DdAzOVh+uqZw93bPh4kgzd65Y5VO3e9Mgz0wERAT2hzK11w97QcfZ4ZLV8qLrFfFgGIGOsbIUN9P3qih5Fp/S6iigtAK5NbiIUuW47l2MQ83rF7XDfblbnmvmH4HZiHflj88P2K9jBbvmi2rKN9NL3aefk3U6pmI8BZynSsePlglxcC9g7AFzO8fFjSvWc/PaSYj+isimo8k4oaDe0qQpW3m6h+rG3Mv5GHm7MObNzWsVLis7OqN5sqai9sqyQdauosbbFXAHAHSo+awa40k2BXEDcffmMlo4CF/NDgQu7aRfUyprcHF2Znojdsh+y5bNU3e+16gCtWDxLebA+5NdSsNBtvWfbZc7SsEC6fwwQZ1aeRgHdWZ5QMp9TM1/SX/zef48rXv/Jf//LRPsttTqksqjo2eYZ1fWwgmGriZWSUKXCulKOkgtyJQs3bmt6qsx8i6aiJ84ySVOxYka6pbVSRq4qLJU5Kw8vX1L0oKopQS6yp2huoSTmB4CEahfwF8P7KqWXHYA79UE0dRtMtDmks3hBW86+9Rnmwj55rCS6t0QuLDJRexWmjHMtlQFsobYNA3MNS/dka1S1AnBlPjdHF4rcT6eAY4kFvwu2h8Q9ILbL/yYvKW1bukQ+K1rLo+IvnCG3mSuGcWySeNaWVeFBqYUurjLawn4+TKiqS1oil5U8BsBxmNBstmjLsvDSIqVduWOFMjrXohn7AuCLH84+q22N6kkgrUBbbkjAcLcHt1WBjFKzDF8LuqU1tZSSR36AfM2KlrqhRvJwrQr3mPp2bLUM09s8mLFlctlZJxs4C7g7zkYGGL4X+JTDcncEa7FPAnXnYTQAui7IFdtmAGNYL0N5+y7fo0dNTSHUVVaBO3waH79KBfA+U6FexIn28z1q91mxKh8oyOhVfqBbhHOiEh6ZvUVG1NRquUhYxS0gdw0Iq4nWgLi7Pc2gus1Suj9fULvdMYDcvv9Vit95SsE2pUf3T2h9ldLmZEb5LidazUBbBuBstj4x0Db2aWnCXOXf4FaTfb4zV7QvAHGJoS7g47tgd7yIaR+HlG8swFWKzh9uaLeeEd0/p3uncQd/m/CrdaTfoVK9RI0608X+91RTP+dQcTmarzzb0dUippN9Qe/UOZUnKwamopQdFy59kupoaQAu93clVVmtF16tSu1TdG/ewVsocAFyo2VI/ixQ6unOWDQjyNcqejkXd1cR+tW+onAZUjhD3CaxrTGsjNnee5FQmBsr5QdNQFG+obvLOQVRTLPXHlB9taRqszTRXA6wjJGRWz2mpnrKkPCmLyNAXOThZrzNGd1bf0iHybluqjfVg3Kr5lRRM1vRd/2Vvww9Fv3h73yGfuv/+mdUAMjlBspVsJjGh/NmpzPA6TBUcZ6xrXJnpRxFDG45C9eH57Oiq21BceSzm0OZN3WjVQNwC4Gov5h39svZtqiDyPfSSnuYP459A3KzHuRKRf0i8im6c0IkANU5oQJy568+pPB0w1OMwtZchVMqXFmcYe5pb58s4BZ2yiAVl5+dUXxq4O5zzHtSk6rPqL5aW4rTP+G/lLX0vBpBTPstxlC3KCgOPNqXDRVQ0jPI9chrWrZSBsBFuQBxRX0LEAuQKypcUeBOwVssg+cqlLd6fqIB4KsGML2lE98/gLisONdE986s+hYwt9yr2PaT+Yku/JpVuCqK6HdUTb/na7ZNhrI/S/dUpBn/vS8qdseY6gTI4r3kwlwZnxNs1IbqXBfiynCrgzqC6g3VtRqGXybPFjnWUMsG85mK5qE/D32Kz9YduO1A7ryvUO0Uufb8bPcVQZUbwrIC77QmD5SCuBM2zrlpQeV0rgI3ci1FnXmKuuD8VwN6kZVr7if8jWW4UnqswLUXK2A8FNXIqa3iROUU1ru0Vg/Ck1ayb4NB7i2RV27898RFWIbLpshK9a72KjgNNCtv4eCAbe8BKvBLJllwE0EAYukDFHMWL663eG4f4coCXQNr3WMgalxXmWvuPcUxHaXy4FrAy+R1owD4G2SsW5CLXGE+1v6cyoEHekfn+Ht8Uxprc7FU5lzjylRgiJUyht/zDX/S+/5PfMz/83/2/Ypa8xzg8vgnVO2f0I//0r+in/zVmr79g5r+5ncn9LVf/03kRac9wAVQbDX90s//iv7UT/yDttyb3Ch0gWI23n1HQHELmDv+peVm46LwPn/04oiLb4x5ekOFi3ltHi5bKo+vMVeNK8rbsRrXWC171gNAEeyUYd0ME+jeyPoQ6I6zcRHeq6wC11jzBjplA26ihdYIK6AK8ba65ozc7gUEkbgDcccZt7BTjsNVvV68XKrZSjE4e/YlP82ehSiDWCxjO2Kz7B4H2Cofs1GWHF3uT+Xcfrm2yRM2zKiwGmfgIuOW7xVHgXvtbxDlE+4Go4xFiU0/bCu9x7F2FLfuMbhJfSv2yZ3dsVXi8ra4OVWg/LbU+3CmEjSgRAauVeDydhji4lveXu0OMB1fk/aGMjm2gAaoUB9ZTHcK3Ckoa0GrzCOKV6wXdriooD3Wse2yUu22baMBQLbuB8jEjahtdyzROewE5JYq8MOm4Izc7hkxocAFfAx9VG7P2TZZlLeSf6vrog09avHZh/WwGtfJv+V94mzdhrN1pyyVp9S4rL4FDJ7aBydDt1vWUeqKBbMs78LQwTQLXMXqGdtE9q1se2peUdpimTAIWKGL7XTDKAdgIwC+C2vQEP4aQDuAvAKi7DKAtwDkiUftBj9vfZ8bFOXpTlFxSe3+oYGTDPa9Q4jrKmhtBq7MNwl9x7m2g1/wRy/Ngwl/FIjrQmUuazCfALgRf7+bn4aaFBqT5BAV4CVWkwK8BaxBxqdVKQ/Ut/2FzyrfQTcGiGOw6Sop3fN8rYWwee8NVa9QhzbU6HIAcA8VuK5i1CnpTeB5SvF5074B/N1klyzH6zqYexNAHMPX8TqnVM5TwFbUrEegr2tnfGz4+qt6Qj3L5xy/USSLFo0RS9IK/YrgBNPWm/6culbJ3X65Fru3uK+OgttbLDueBc5hCvm3ONd2eJCBe7BAn2vb3Tc237aDtiE3eObGUBMq3B7MtgnenV5bWFCrE7w/TYatA+XYhtk0apt4uBDht4TYNLtlYCUuIKOTQxsgxshmn3YA1v5I5mxbp+tski2o5GWR8wowaa2AB/NADYqMU4DOxAJYd/u3OT9jiCuvPkBWmy0sIBdQlhW6AnOX5rhZBfRQaTsGwsbdDa/9DgQPFLkCnofwtofALvSduEZik4eL/GLOJjZvpaFl8hEAPjhfXdatuw3XhlpycKcgrls7ZK4dk497w10uLh8QyfG1M4a3Qyg/pbzt4a38lJm4drtiTMFb18LYzDilhBXlrLtHxyyOxzB3rLqenHIwAAAgAElEQVQVkHtM5fuVsU7uicNx0OuC27H6tlfkDpW4xlrZsVDuf34ITN1b1e1NF8C4SvE6Ne3N6zJzjLN08XeUPWIwK9PdvzHOtes9tFKetk4eA0fXQnkeXVBWPaF3wjWrb9dhQLuqoisnB/d2KtQXBbbmGEjZpgAvj/tjALZT5wcWysBIY/vo686le1zGCtzxcuN5BeCuOP/2DgXtFYPbVM86G2VRtEr+LQApwK10OOIrqyVYRUtaxotOhbgr95wba3JpA0tOFUPQUkWwvdNFU3Mm4hjgHgLZWiIwGW7fjxPKrK0yyi8WyzIsdsyS3zsLZl1mL8oMReSj/RPS/pyVwag5AtCdKa0yB+wC3rLdSrjSBTIL26zLvwWsgw0x1J0noc/5mafLU2pnS/KjgHZFRi2FukivVNhApFhT+vwdStkWtbdlhqp2hvXYgzqlwMU45K4OsnObymalmntVVLiuAtcFslDjpqyBO3zoA/jBShmgF8pbF95GnV23ojeiiL5QVVTYfN1jlSlvVzmdTyh3cayQ+yoQ93SUgSv5t8cAbgdu2Up5S+95/avYGlm+wZ4/ekxtWRFALgNea7mMjFtA2me7XQd4G0BipejuwmTuAvz6dh4oc5GFCxUuFKSAt6jwReX9Qbe821K28WBlLfPg+t2QRwtqUcFDtLzTFnXN8HZr4a3AdFkfzhtUX6zcbRtWRfuezxA9CWKTU24Vub2dctDBXRmHDF1kBkb4MLOV53yfUktNMGPLZMDY2yhv3X0VUAv1GYAt+lDcIpfDVe9OXROizh2qco0SF8eXG5I4Fsru32OrZCjP364KuvADetzUdO4HBLtDox0g6oBrbSrUp7ozwHXl0+NwppcG5HoqngHUAtqaRRZrTUVGCjmqgclMbPdbJSAX2bzoYK0sqlz0X71zh+EtMnJP7kCduyOo/x69fEp5HNL5wysDcC2cpMcbA3IRUms7XD+PgxWt25y2XkIXy4SWhlV2qpi30oaVuYC86eaSGmtpPNhfC20Bf7KLFelZTPPVmmEmDtfpTPJ0pe9RBJ5sjTgvU6PuFTAsShuog01+L5SPGed1uo2aoMYFjA1mgUKObbwMeyXu+VxhfPoo1azMBbxluGN0TqgwWZzPVDAPjcRdQV170sHix/uWlpGiXWKgLRS7WCxZnVAN1W5RmGEHLsNimfcZDSRee0DV1Zq2X2ysKhfHQvOxyCuiJFCU19r0KwPEcT5gtQxLaWTkSsfq3MCjVWhydV9d+zSPYvpCGVDph3TuN/TKKxe0fOOD9Ll//s9p/3zHCmiAW4C5BsfNdtXVVmeeT8k84ezickJtqTaXRBEaY8CGMKSybOsgDJSqC58tlq3CWF09p7oyVr87HVICm+44oKtdyeA3iQzIrbKCwlnM/XKfsSo3Wsy6vPnxvQOQC0tqHO/Zux9ScLrhZ9bzT88oOq0Ywo6hrkTsCrgVFS7+Tt+J6OxDKRWXQWetjHF4RZ1+MGV1bru/S0GMH0iKHuQtXZYMTrqmSmqzpf02pcBTfFzw7QplLqWpbqDCrQ9VuNivme8hE5PhbewpnTatQkauf8SuM2wKBr/oyiAmL1myijfPdkrXOdR0dDeMOA9XlLgfvPN+BrYm+9aAN6etCN278x5dqFIlqzu6VJX6F/sH9P+UGWVwyypLaquaNgUycHMGumyvBfvmIOHnO74jYCH8It1YnTv+W7JyoYoVmJvpQEVe7UNBG8zn6vQk8QFwVdMaBe58NqnGRbkE5GLYVeWCTLBS0Spw4ZMNkCvgtgezsE8Gx0nQ0oZzco2d8lCR60JenKfY91ltW1WFqivzLoAaVsBtZ4kaLzTsk5F9689m9NBflQ+20LUau2Qob4u0UI3y9XNYKreb8LTehet5SDOqOff2Ds6FgFrscxBC9g/sZSya8x1bwZpMW6O4NeMAkAXsDCsGDMw141yQm0NFHoaodKdKeUoHIWc3t01DaMIHm3ZAXByfuvXqsqlUScoHyoUSF4pbrBWq1wB5nRjfIhebdOAnCtm4RdO0+8bYK0eeX4sKF4j0G7/9z3jf/8MfC77ua14m3RiHBgNwn9L/+A9+lX7m7/wq3XvpQv/QJ75H/dt//ht4eqfAVWv6+7/wK/TJH/kZot1zbpQVen4HViN7V5tUTtOlrUewd+b7rm35YrcQ15TdC9uI0+41NV7c1m3rifI2Jii1DMiNzHtCXSnenkpgSMzuR6QNtIUIFK7SxkJZGhfI3wU3OTU+VFvdeKK8BSSdGmZgay2PsS2F73dR7nqegrJ2YMVsYS7KxKrbttYCUF3b4/G9DkAL5e8qPq/uxAHgpXrUeG1mAS4ff6vWFVtnzE+6ZhXu3JsNM2/NCe3cAgYWxjJ+CtwejOuzxvvs22vGjXNw7Y6ynbLy9N4P1KIt20CFtPECL4Fl6YQKd5x56/4dQHmM4GNrl9w9A6xq1wW57nEeA16AZsBhlImvVDRoRD46aZ2G+FXodLB4bys0JNHN7LQRm+QOkAos9YJ2jxplhraOZbwDfyZVuFYRy89Eq3B2s3KlJJ1q16pwD7avVLsHIcC+UGtArVgny0oca2aM6uYbAV0uZ6fADShSxDbLO1iJTFgoj6/p8d98/dic2GOKFhfkTq3PBaYu1L0uR1fWM56HM3fDpEUerpvFu7OAFV9ocWAg8Xi7DHLr2puajguHbZjtugfKXmT+BkGzmiVVWdU+YLDM5x6bYeatUeBKLu54fYC+YZi0iU9sy4z5pDIaNslUbKhFxFu5nVbfjpW0N9nXOvMDwNaoT1HBUEnbXWvI77zeVhnrQAMUH0rcaxS4xu0C9xTu0LbLqh0qcFfGPhmWompFTbPknCm1KcmfQZFkO4Cd3DoT4V4CCHfzb6fskMeWtscUoK6i9TbDtkgAsqK0NfbHyIo36lt+nI8UuIfzDwGveyx5Bdfl846VoceuAdnnY/DWhdzHwG3/MOsspydtmqeUuO46X1SBOz4GI3j85YFb5yl1nTIZjUVh4T0Cyf02l2w/352nrmwvCHB5H5G1WxpbcfRvyq2dfHADhFl1I1smA+RWrMI93gkIBEycyLsdqD5h82tB4RiO2g30dVD4BIdPBBwEYE88bryEhpCwDD6SzzvOpD26AyMLZd30QFdyd/GBzTbJUOmKpa9sHxmvCU/Tbcb9ttxaK1+BfV8JgOseZ5M3bI63BacjK2uTj+vm4RqgiWdub5fsKHmjlb0Op5TIR1TD3IDGwm8pxyAv2LFURt10tHZUuNfB22OQewxq+Qk5ymh2QfPQmrhqXCWrKbfAdaPe7eeXnNrulcYQd3hfGgvp2yiqRXkLMGuUz4Cf052buTudgzsEqj3YnbJJvubG5UnjdfWqW6x3nIPr5uj2a34RkDuGtLdR54rSdkp9248bKnEPFLhDWDus6jZAF7WDurNVlt27jbr28CBf21b1YHbX3hgTx38PFzDrxjxDO+U+C3dss3wc4ipaxBeUlo+50uFhdMIgd4dWJwf5r+4+fXnA1uzH9cdm2j75usv4xY71eE2yvXEO7k03jpwn9G8CuON5kYWLDFzJtxWIy+fVO2Wgi49eycfFfMihZctrZ1gg7joy8BZwtGrDsqw3YapNhmNeVww/Ky8GJGZwGwcB6jh4Wt5kg+wubBPbMkDWwFuA2zkqZGFBNoK42DcX3rLyxXmZR77Jy104dsnGQtm+b7B1a5csilv0AZrDFkrkuLNMjtqc/HDJylx8FGAdYRzR2vcojkOKlneJ6owKz2claVVV5GcpaRVzLi4UMq7qFkAK6ttEqQ7iuucd6lvAQahvxWYbBoRbrQjKD1e5Kzm4WH4McgECp1SfmJcBMTKLHOgn67ijiO7Fc1Y73mtruvJ8QgXbZb6n18OAvmiBrpT5sH3S8CoWC+b3QMHt2GEfu9YF6kKBawDrltazBT0JA3r/+T1q3n+Pmhj1eh492Wt618MrSt9+hx4+e0onCbJt95M5ugJ1BaWjcg6AF+D3KsuothD3cWEUpHKHF/wDz6O4SqmCmrXOD8AurF47eGt3DBA4rSvaws5YeTSLFpTXBbsTuB3OG7J18GMa2bncen/0vBL1rVgrQ60LC2WcQ1QkGwVuLzgxSlzF1Zx8vqEIros+C3eUiTtW38rfyNBF9q30AbTNcTHsDQpdqG6RdQuwa4B3x+UYGo9VuSjPWI3rWjWjkhfWyQJyt0VKszBiC2XcOwxioxln2MIGGRnDDxtPR0XOf3dts0R01N3z/VGVp0XfjovEWhmW1EqslVWM7JRQt/uNgs1yGPTw5H6rCQb0LFslMmrbTUpXJ3M6ucqofPVlmr3zhJ7NAwNvhWyNL3xN9Chc0rot6Gw5t9m4UJBaNSoyaWcz8pFlC1gAmPqlx/D+5b+7Rx926nzN2aZvND499lqqTtf0VbuS6F5C9cLo3y325uFMfUin+we0gv2ytWZOS0WzSLNa996jXtlrsnETVjaaPjJeR5ammuhxuKRlW5B+uNGwTA7mhkQL5BXlbd+3Sl2A3n2Gj4NOiYtCYn0LfCQ/uuL1PV+fKax/58V0DwrpbEvvtCFvUzJy2RdWwoRx/S/X1FQ5BTYrd/7aO1RdLWlRrhjaJqGBufh/Ojd9/Icwii0u+Rz3V42A3Ksa91lAURzRa4D0bKtYMOh5phLaXe6o2u6oikIqNztq96aCBeustjvtRSFlyldh4JHapzrHDyq8C4OA6sDm4/L8yMjdkwojKsq2DkPfq6qmRZ/q0gN/ihRsz6iGjbIocO+8ctfYKO9t69WxTaa9gAB3o3lvi+teoqzGDT1+DwPWvvbB99L2+YaeP3xCs3c/ovBsw8fn8jMztk0uAWetApeVckrT808bVS6ycOOTmoqrgGEuoG037jKg7FFEJx9I6cHuhMLNCcNjHKy3AXIrc5+5sjqGuZs9Q1wocdFV270GEBUVrrFNRsMrgCvpD1W47v6GUayDINRlWSjJyZXptR/SHlEGTU1RU9OJruleGNG5hbjvjRZ05rzVJRs3geKoTNVm/4iU75NKYnoUEP1+W9Hnq4ZK5JU3mvZVxSrcXYXsuObLArbH3qvueDcjd8p+2cxrnvTz9SndOT2h+HRNtJiT2u5II4LAqm/Hf7vbcVW5osj1mlRVHjw2oWwetniWjF6A3QhsA42TrOJ2DGwBmhrH8pohbuBDgkK1zZXlxktRrFU0t8bDRGVVKihwtxTT56tZJepbKXcf2EEEK+Ua2dhpQe9qr8KzALm3NefeynWIiIE0jPUClU4W6qJsmR8Y9a2tTGY7sGTRKXL7VFXTaAXKYJSbobOTjQt4i3dBEAWAv6q17wEAJYDbtKgUNxAp+zB5KJObNvclEzdtWfmp515Lnp+oWodN22TYLgCv8qnydlVJ+8ZTUOWGvuKPFLznoaD993/o+/wf+Bsf90+iLcNZAFxUVvw3P/b39M//1P9Wf+ib/5T6+Ce+3//2b/0GhekaFsremn7t1z9Hn/yJX2w/9y//Xy0wFmWIPA+t6QjwGNsBZDa/DWrebqUb/zprZUBcfGU0rQn8xc6NrZLlfE4pcscQF0CXt8uKfYNim1Z7mA8gV3JwGd7iPAqo1fxU7CyT5a6Zj6yTBzm3zg0iUBfr7Xakrdn2WPJvp2AxVLicd+vA2N46Oe6WZ//mttIZ1V1G79TzAYAXezUFjrksgyzfHvbyx4cFuQfDbLMsNsqwgzWW9TwO/SmA60VGldtWnaJ27/sKFsq+F2pk5L6oDbKxcLblYFUhym8/EOz4Y4AXcJPhRltxuTqlL5HeBwl/HJh8S7xYrCoD3+9BYjK8Xyjj0zkzCo12AKl80tZlgK+tgT1xb1U8PqdDxS4c86dtpseq20jXNXJydwC71kIXwGSsxEU5Yk/VYVu3ey+K4BQRw1CkrVtAW7Zvtt1NNsoCa9nWF9e+VzPQhDq0B7m9hfJ14PZYFi5bMV/TTUHXcVatq6yVaWKbLOpcANcO1DrDsunB9DBoVomBswx+YaeMvFtnWBS8eVX7yMId2DM7++NCXBkt9sxyHDk3F0AzOFQPQQkdBoHOds+V3n6BqDCxZgO1mgtvx7BxCtZM2Ca3FsAOrJBv88FybJ4RxDX3YA9v+R1mAS7biQOMsX2ygbfIxcS9DwvlvjNvdnx/KdRTtcgGM3mVus6sCrc8zLLtL/jbK3DHqtIXtCju1baw9BXlrQxLJqsUDJ9G7bTFshxHN7OUHVxsXu9YeTuGo1MZrAcWwPwAGx6bm8BtV/Qjls7udfGiatpjEHUMlm9S/r7o9TtQz1rFLbsv3JyLjOC9OQV64+PLZMJi+loFNd5VgMOyLTNsAG7IVukDgHvbc3Ms57Z/Azg2vvJSUOQp95GsqQUEZXg4oYIcWyo7ANa1SO42CXgLhzr+fSGwbgLeTqlnGfwCpjqK2xvB9jVgWLbBCmABx/bXgwW3+C3A99qgO7TZPbzUBJ6LXfUwT3b60pyyUnYzbS0wx7f/gUpXMm9vslE+Bij7feqtjseldLKEJTPYVSubh7pzneA3igtvRe17BNI71yVUr4cwdWhZPHUMjwFcUcyaRlFSjj6v9lC5i3kM5O0edZ1il3d0WjF+UKghtB0C1aUDgBc8jG/TKFhSWW8p8My42wBVd54e1LpZuYdwd7iMlOVFH5rXzT+sm3OPZW+l3M8zBXZxnCczcLFZV3nrZuFi2u3VuOMdOASIxxW6x2DjePzw7xr2oKhY0C0Vs/sUW6XuPjnvhl0FrwzDtncMKVB6AF5k4C5jyJT7C3ZfPOx2btuUVDmqN7FuxgHuFbNyYV93Uidg71Fl7YvD2K+EUvc2APY2l/n14H24BlHhyljA2cY7O4C3wybF06WAEjcI13ru9ZmyfE1bUCrKWwBRAFCxVHYB7rauOOdWFL+irJUtuhD3umMBmAuIy/m3QcSgeK5azsB1NZR5XXI9iSiARU28jBZ0icr4iYxeydSFKkTKjor9M2TgRhF5sGz0fQaodXpJe+T0VRUrIySnbKrsgLpITuqUuFDY+gHFTQ9uXbtdrAPLYH9QbrFCdtfNKk5riwwr5Ed1SbFjqQwQDDAMQGxQ3LAD2F0FM7oLiJss6L6GolTT58qScguvZQlZ+ktVThdBRHsV0FIUqBOvHoDc+7Dv83y2U8Z6j3VY953liiT/1vQXdPHSS5R94B41SUip9zVtqxY0b37Tu9xv6fLpMwp+902650ecdwswK31R3Mrf4zzddDGnIE3paUuswgXABWR8qj2Sqo8e4AKExgxyTV/+LliphZb5Mh7nC010ANMpXrGiCi3jx+cMzwJAV1gwX1UZK3Bd2AuwO9MtZaWoc2F33c+XBBE/X6Uz0/pxqKSHulc62D9XRyyV3bL1oNWocJGBe9o2ap/vWJE7tlLWyzta5Vt14oecnQu1rXRuZi5slmWauw03b1eg7rt9ny2UYVWN6fi7CCKKl3PK8pKa2kBbeUUjA/f+DJXpoS6hoLWWyZswaVHxjgRGNHyI2kbZvFyGtvJWketalL2AuLBURn8ZoOGMsWWFEnd7cUKrTUozC1Mx5fH9E1pdZbQ9mXGf1bdJRPRkQ7RMDJwUrZUi2j9KdbyKyIcE1Hbz9Qn5ISoP+zflWw+e00xV1D7PdPHkGcHuGbPDJjpEbi/g7SxmlWxo4e/pXLHC1ihrPZujS9SEH9Zp+jatQgG3zrTgq3WaPaBleKnyQlNuq/JRkh7iTsBbQNpHxkZZoC2rcQXijlt62L8Z7C4CMgrc4fdq+jjV0SKicl+S6ZscXX8eKNgoC8hFH88uOYB3Prqnt94M6PzVmugyouxxSBiXvRMRrHxP6Jya5YZ2T1cUnm6pulzRolpSXipSr7xN9eWKqqsVvf6R99PzR0/p6vFzEsvlun7SZVd+MTM5ubkK6HQWU6o8OolD2jWagnRLO+3R9tmWTtqUNruCoTh2ERbKgLdtUeK/zmcz1QShWkY+QY0b+Yr7UOXCThl5y1SVqvEQQL8mXVUEBS7cB7ZFS7PljO2VPcQelERx5FESOQpcbvBicnGhvvVnMdV5SdUu5XGI6FObHVEUGpvcie69dz6kz1/7LBXPdqq6XPMc8ewDuqmh/n2soNCF3bIwYlgpZ49COv1QylB3/2BafSsQV4DuOw88qh/HtIgUPQsWlLQ1zXF+lytC9u87jU97m+XIl4sDcfHNioxck4kLK+WGkI1bh06AMmcL5zqsSlbhip0yZ+A64Lb2I2qcZyY/u6G8cDqocKFvRDmWYUJJENIa6gjAKdLsHDK396Jr330Z+PQU2et1S5doRAUlJd7/RcFK3ILHaH5Hl3XOFfdqouL16Av0BSdAhYsKzrmHH+0twVoZebWR11gV7syocE9XkNAywFVNMwC5120SIDe/2lGxL+pst1FZW3ram5Pnx3zLRlojTLtrXpC3mdc0BaF6FQbPYpGMeZEJbyy/Egps9EjjI94D9syG0yaeUVuiq8pCqWKvAHLR4KhoNefeBvOEHnqr6sEWRtuK2nDV+OXGfz0uwjxa11DhAsjiS+m9tA3O/FbP61Kh4dA+iHRW5aTyvdLJSlMC1e2WFbiiFObW9cZcuYdWFuI6evKDwybqW0yAqk3N5txAZJEkujYVd/wNC2fxNs/M9VK3rPJ3c3H5fcYNISvdePjS1LppctgU80slUl7rW0Vu1lZQzPlF23JGLiBu3lbdy7toSvXxH/4+/z/5xPd4pDcdwP3pH/+59hd+8h817/vmf8v7a5/4Pu/b/+wbDHCVv6b/73ce0Sd/7Bfa3/jVf6artoWyl9dXtpy123WAua5tMyaEuvFCVfn4Dqvsu5mXpZBKbSr+JB8Xwy6QhSIX6tuEzPtR5osJKiXSBZvuaiXQtm41ApklyYTXnU/YJU/l4A4slb2AzbpXum0Lz6ON8jxW1hJ11snufkNhw98BTiMEUeKO7Zjxt0BdgbeSZ+uC22P3oAto3UzcucXReyqgRib5293euCwDm2UISHDVT/QzT3Hz2QGsZfvVPvsW5YWdtI/f97CTtseKwbZV20JFi+M6dRyPKWjlOMxJs4K3QBWybjQsmvHtC4UvWy5PgVjbWNNXvpnnNipeVLqhMlDAsGsBP7ZPtn8DlqLafNdUkAwN89LRsF+ydK0KNqamDola2BTH1NYI5JbhyPM6cOpCXjzTI13VogK+6bUA5R5DYxfaahXhb7Z4HqlwjSLXlGNwbfP7ClNgdwz3kEM1Fq77Tv0JwMzAOLAVmmZtrk3wdWW/Lbgd2yHfdDzc6cfKMh4/ZW08VhMLyBUwO2nPbIHuFLQFnAXQHdtCu+NdWItnjQKEHHeoB4BDQxBRi9+Iu0ekN58nnT5g1dW1oJVBlE9Q7naWwRPQVlSzSoXUWAUu4M2N67/NybHAqlPW4nkjqltXgYthXL+4Dm3jCIG3vUUrPEhyvmbZKlnyo3ENI4LDUfKai3MEFY8paG+zH1PzvCDMvW4zrgJ3MqsV28K3QLgyxwj7CuvYpjCqQBcu3aS6Htw0DmScsokWmHhs2rGdmlIIj8dNWSaP1zc+xjf9fdtz2WXd2jzbm5Yb2xlfqx6GBbMLXgX89Uo/H26BrdaXYaIOwCCrbq3Kk8Gts7wof9nKGWD3CAS7lU0ydnpCadtZ8zqZqy64vSn/dpSD2x3agZUugJ5jRdxZHit+T7O98oHa1kJYrL9TzA7eao56dWSpzFbHomzF8cS64mml7wAQCyx0VZrHFKNulqsLbKeG+QE1yJa96RK89XT+7SUgl8hk1k7l37ogdKwOHytgJ7bOOcJW4Tt4phi1ct+5sHgMTcfbNWWatkCWacby+DBr1tnihIXylFPIdeuwXzhkFL5ufm2vTu6nXft0t+swINaFt+5S2EZLGcH4Jw7WVLd720C35Ua67FDpWCwf22JvkSxKWzPndaD2NnD44NHcyYSOvgR4X1017iJ7zEzVvTZcBa7UEo/Brvs3QK5joWyUrXeCmHNepVv7Yfd3P3w7kHhMnXuYd2u2dgiJAWUbKub3CTuMjiHt+O/ZfVrkTzrlrQDHHhia9YiatLcmvs+2zEOtBFE5u88ZuIvonFsASAeAC0UuunfSL6H1tXMCDo+JC3XNjIfzvHBW7gDuuuu73Tm57vY6VkZZ5qZ826l1T1lM3wSEsYzYNgN4ij2yVHrXFuTWnIN7RY13MmmtjExaLOOCzQVXdfUdIC6ycKFoRSVWEoQMVaW7KreKlal1zdm2UwD3si4J90bKShRNUBCLGhfKXOTiog9VcQdv/QheaAxvM+3pme2jwmtK+Yt9QKavKF0FkLqK4Jk/M1CYAW6pHhc7mvseWymfRVBfneqk2qjc8yiqS4IKuaqGkM49h9gGTLf2FsZimoBkybX1Z6fcgox/AEMp50M9Byu3HuDiDhrn4Mp2kG8LC2Vk2545kBhKUbm7ABVTa72LShWcncxDhlhN7w5iukhWdJ+BrGZ74cd5Sk810cYqe98VJhR2dstEWPdVldJLyCZSHv+NV4boSVG203hBFzCavgbeYr67y7VV0i66PhS497Sm9MPvo+j+t7TKX9JrH2y8R1/wWn/3m96XvvQFuvMHj2jz7BlBbXuV7bu+WDRjvTI+hIqIHx+Knm43tF8uaJMW9CTdMsBF+QENkZEINZD0oTpHl1c5rWzuLdS3gK846yd22B0nsBVwHVbKyK8FyMXw6zbX2Kh4NSElDuvBNCikp5TSNz9vhnNg+6fJmkIAfAfeAuK2UA06tsgYd883qtoTjygrM84wDuuS3PzcMpyN1LlDZTFKIApcrMPNzJ2CtlDeds8Hq8AVoOtOk3nu6Jp2yuecX/SfhDMGtPFsgWBiSz7N8/uyLGnuBxSw/WmlBOYC4rpHCkD3IgmoyTLVxAt4V7L61ihxA633W1biBgHawvZ2ysjGhUKD4e3GQNs14O16RjnCah9dsW1yuq11tIqo2JRUF7VenIFdfD4AACAASURBVM9VuSkJ1sLda0xeOQrWwnMVOGCXy/oY4PGKnzGbMsOzic7WKwpfOaPZxQWrtc4suMWqnltb5Cb4sI7127TJnivYJPdgVzHQjfQD2qbPFCyEAX47Be48piflnsJ4xutmBXB1qLxF0SQHF5bJXNRgSerhpYaqFZm4ko0LGBukvdp2oM51YC6vzwG4l9pT4Lz7+YrtlOdoPWy/ALAtGeeeU4Db9GFE84uSFZ6AuXhZnX1kT8m9ynI1oy7N3nqZgvWO6s2SoS7bLNeadGjycv3wnKJXfpva/evkLf6Q+8VT2CNdqgcl4G1AJ7HPitEg3dCeAgqLPe1bj/abjO76FWWVJn2V6zzNdN40FKyXKvN8BQVuMk9YkQuAG/ke7crGsVbW1OxSUlFIcCZsdnvaWOXtbJEwuA2qnDAMlW5dVE2yTMIwYRnroPtMvihffWnhn1ZbX9S5DHdzWCwnbKssBGz8NYQVQZW7rzUtAnXQh2q22G24AcLqfVcUnZnsTGO7bFS4rvr2i28G9NJHMwrSkM8TgO7n/lCT/zyh0xmq7RU9Cxfc8Aig/mmwoPV8RllDdFkZRwwDcWGrjO8Sk4mbbnYU15WGXXKRzBTyhiUjV4Au4Lje79gWGtnmoriF0tZVd8rBa4s9IVV+nJcrObpYB+wzjWlt3wnclbH7Kqet9qiNElZ5Y/nGi6ipSgoZoELZTZ1dstgn7wB7TQWaRmqm+x4ttDoY15XbsWIeXwtTlspc8U9e7XlRl4u7WkbqZG2slF31LaTNmqXN10NdhribPW13JdVpWQeqbUrtBYC1SOv0/ZhBbt3klLeFr5tcAe9GPsdvcJ8rCsqMc3DxzRbY7yMvmpMSoMtKP6j/FIVBqGPe9z77doM9s6rst6qkgnMF7JJ93fBX7DNv1f1Qe2+ShS/Xl2FUlZx7a1SEusu/xfncaP4+02vWbkJ5GzLoxXDKwN8obwF4NauDNC2g4MW3TBDrRRDycqLIxfJyjtAwEJ7fcHwJ45jUaqm+5S99N1XbLf3GP/4/GNwiX7tN99R6HpXgkPaGbfMclsoN1Lil8ny0HQHAHXcAtrUO26bJqNStZ1S4XrMKTeWdgNzX/sSHvI994mP+d377R5Q43vzMj/9c+8kf++UGCtwf+MT3B9/2rcZC+Spv6b/92V/Wv/hTf19ne2NHKS9a2B77benNqNFQ+lZN60Od64JcAbjjssJeGeWT8W4+bu2FreTZIrMWytuYKrZTxjQ84JsRqBWbZcnLlb8RgMsh0Ax8W+QlD+yPx1m4/LcXsE/DrIVLldKFamlLymM7Zf627suN8sdtqz1dU0YWzroqV2fHxwpYF9jKMH6bjC3Gp/4W6Ns9F1BJC1t5L2agAkgxnsdVAx9cPFMjBnbMYqE8BLkMVtHYxkJbBqtQ3kJVrjwl/Q7eepFulae8Jh/AcGQFj0ErVLNYlwfwigx53XbqWWOBjHe92A/jF6ViS2pfmxxbOGgg31YydbHMlPWysbmEUw9+YCUGuE4AXANFHTWuBUJy6ABXyCrdZHlRJ6OehMEwgLBjZ+zm3eLZBsUrxkEFG9QFmrJ5oa7arVbRWAksubel1p6bf4thHmcVuAxtUXarxHUVuSavt+H/KpixGjeo83bvJRHKE1Z5E6m22SPjAWYLtnyM6B1LZd4nx4KwOyZOvuvUJXaTffJ4mWPgdkp5O7ZBhiUx58+Onp1jcHsbOCzLCNCVfqx6C+Zb3WPOTMdgLmYJwpj8ZKWbMkeu/STwjeOkudJRKAC3vXqTmv1bUN2zVTFUWFpsi2W7Y/UiA7jj9seSXwtwO4a4GHd0/W5+6pQScgRw+T3Dv8/RkKrmYQBdvq/CGUNcbuAQzll1C4W3e14H8NZaJWM9vF4Btre14+WFALmRYezkwH6lFZ23vGDGObgAuV0nADc6YXWyURunva3rlFL4WotcC7hvk+17G2h6rbJ0AhJ/ucf7OrvnKUAsubU2+5UzbN3hKWXysfMlEFdycPkZa1WzfA051soTcHqgzkWzQS8kxMAs2tYodt2ug7ijwuA7QqAtb3sK4mLdyJwVcOjmopovPQ8NQyRrtbPtxTRHaQtnCYGxU5bJXdFkmTl1Fr+SV8urnLDvZUWrqG8Ta5sstsWttVh2rY27B1tvsXzUTnlqf0Pb6GFr3mcQsUWnxlYZ63HzdZHlWtv5+hvQUT+7qlprTW2eQNaqGsddYO5NKtOxEtZRIw/O0bRDR38uYUc2BLem6GNIfAymXmfPPQVzXUUz5wsRQdBQiSp6rLodXNyT3xS3fEz2V51Vwh6HsC4cvlm1i2N1CFhhiyzg9VgJjXVyr+qdgstT6zbXjKzf931CvSUy71Hfgd8MvregskL434zS4qqDuG5Jxpm5w4zb65S7h/t2Hcg1MW79Ywpi13ei06On7RDWyqxjtS0Eo6a7Dtz2oPdiCHDNolMgcDjuxRW0x0/4GJ66c7pA9zY2ymYeVK4bC2UZHubnmn3pM3JFE9Vv2c3BXbAK1xyXtHhE8/ic9oWBvs/roqv+ug2sPZzn+lv1JvWsO/2meW/7UDDreWJ9Hc1SLhB313MbEDtlTz0uC4An7IhZHWKHl7AAbABNDYSVPFy/vaRdXZHAWb7Y/YRKtESxZ0Ngq1TeCPz0w1VnTyfgVGqg3PxbAbgAqVinqGB7iGvK9U6Z0wy5b7DtBcQFoOWsYAN7TSKf6aDQxTJrV4FrIe74eAC+5o7Cti+/UQdLWXO7z+7+nkQrXTbNwPpZoCu2gwciOlTgSuex7XKqZk1BhYdqXwNcCz+gjVYMcWsvprAtaWfzdaWmHYpgVNQ2+SVD3OsAbgf4nEpjUeLyMapSzrlF3i1UuYCr0skTCPBwRZoeVBlFNhP3lFq6Gy8osPv2PN8zwHUBMCqaAXJTFbCFMCCm9AXeYltvRDHtvJBOdcOWzKLAva55hFgpI6tWFLSBH9D2w++lk4s5leHXsQL31Q803ud/97co3+1o9Xt/QFcPH3W5twJyAXCxrTsMhqHmnRMALq7TOxfntL28oi/i3KBCdpvS03RLT1ttQWpEUVvRPIi5oh37PNWNwa0LcGX+3DfrgpKW4iVXutxvoAkx6xTb5WPbcLcrKlvYOo+tsDHfWIWLcWKtDFDccM7vEMpyGWxubgdrl3dayrceVLVQ3Dbzk1Y7f4+VuCY/eLhe10p5SnkLu+7NCNq68FYslbOqoFd8n0o/onKU7ewt1i2DW1zzi5l39zSkq9maiss9kc0erS6vdFtC7IVO07oqVOoFqJBnRS7Giir3bBapMkhgIsMQF4rX1XLOH0HooMBNHE7z2FO00lCYK8ov1kSbzPjwQhm7zWifaR1fLE02bFbr5cVc5ZuSkiKnXHuEaQC78SqkYot+xP06hwFs3y1UzenYvJ/7jG3cw5fvsLJ3tj7trJcxg1HgKlbgYrdfeWYskaOzyKpxTd7tLFIEtS36aQUHAWOfia4DtsjuhYJ4l5s+VMX2OALAYp+6LFsp7khRi9EDxa05Df3nkZLpYae65fxcC3Ix/GTf0jxWtJ8B4hasxhzD3InNcolm6zVVRUHrN54xzM2fhAxydXqPwpMdq3GzL7xMwcmW6iuocJd0mgDiIkNyEPtrs189mr36gLzq6/WbX8xp5V2pbYPYAZ+CbEPvVLBezyj1Ipq1JTeQSbcFERS1osSNI1biAsr6Sa8UBbx1lbjIuaU4IY0McJyXbc5WykESele4XpB1G/vdeD8OvY3NwC2wrshDhi7Pd/ddd7scXAG35S5jNS7gLbrPFhfVWZB558HO/2x+3g2716IM929kM/TVZx49KzQhfdLYIBPl2w3nFUORiwzc7J1enQtwiw7w9p23PWqexvTuP5nRZ353T97Vku6ezeiZP+fGRXiXwj77lcSjrNHkZTt2lNijwmOzY0tlgC1R2Xbwtsg1MoI9RDSgMVhTM7A2Fsua3DzcsfoWbggK78YwAQVjSz0ARbyP0AG0RS3ga01bZDi2Gs+T7lAtw5i/jfO6ogo/DPEdjRgDPyaESeBdj2+H2roz4J2OrNubcm+vg7bj83TTujC/C3MlG3fm4fMuroP5TEXzyJ/fWRObh/o+ncWats93tI8WFK8X3SZdW+WxxbKAXFRsIMt7s9/pUqtObcvXClwsyNNJEHWQGuUHsFXRnG9EMzyjqi5Jo1KEoynnDKQwDS4b0oktMbJv97XXpNpXD8I1K//wZWCgrab3JHlYwTI5K+i1uAzRMhnfu6d+o6OyZDCLRkJY76bVlAXRJLgFhNVWkTuwSgbuAczFYy/fGZhkH4AVl3dYz+YHAc0WCx0mM2YdZ/cv6KPf+a0wS6df/5//MdW7Lau286qlJt1R27SU2W8JXJ+At3xcVFLX2mvapvBLpYLGtiAH0EVOrnutoKHVvvVUpUMKR+rYb/yOP+N9/BMf87/uaz/ABf3kT/yc/rs/8sn6T3/Xt6mPfeL7g6/7E/f5++hn/+v/qf3pH/3FFunaGQFcKkAxD9bHoVXiVm3j+62xUBZLZahzBeSGGkpdfpJrqHExHwAurJWlwK4KF8AWbQmwLeTg8j45zaIAacVOmSW4RErA7dhmGQpcybpFYux1itwO5iqiJXk6CyLa6dabNaVekq9DT7UVyqGh+lVd9m4eRLTVLcYYpaGuTRautWfubyYAJJuTO5429TAejYs11PyOUhZrs3m4gLXddBw4XeqUmsmcXAG5bk7vAO46ebk9dMa2ertkBq6OIhkgF84xhVbelNKW83ChnVW+8pvcKGhhZQx0iHFitSx/TwFeLzTzAtD6oXLtkPfhrHPTAOhheMvzBTwffhei4pw4gw8lFy2w7BOejcgdnYC3yqfE8+tA1+2ubc0LzoG3gOUMmSZUi3zpQgkLSOyHDEmNcnDeQdqxEnfyUrAKXAG1B/NYNbDsl8nitdB2kI2rIih5Xbjb2SqPFLrYxqHVM3JZG25IM1bkGqj55YHcg3cc8mT9oBXL5LEyl581Y+viMGiQUztWs8q8Mm0MXwX83aS4va2K+Nj63X10bZZvuvWnLJSxzAD4OgpcHcTkWQWussKOQeasu0EXqB0Bmm7mrYDbwSoAiAF0rdL3y7JXnlDgDuCto7oVeAvlLd9frA6vjY2yqG55QkPaNqiA44q5R0dq26l9/goqZm86ty863c2NnQS5LwJw3XOP71YVTNi/OiUcW/GOs3Fd2CrAdzxu0qL7jwhuj1koA46OwfMYCB8719cpb0W1OobhY/WtuTidDFxRzN62QcBIzcmZtGN7XgM+2VL5JrXt+GLr1LfIuXUBogs2r4G4Bwrb0ILZOTvUcUZtB3QXBn7K3wCibncU3gpc5rfRdIbuFKDlTFjZJpS4+J0u6lLHNljskAfrALx0VL9Q5fK+jBW91+WfXmeJPKXANR+5XuPur/x9bP7BU/jQ3vqmh8sByJ3a3oQNdrfescWxC3BxjCNkFLoPEANw4QwwOB+y78PMWoUoTr+3Lb5+d3CvYN4XWcasUcDuzSpbU84+S1dymV3AKcNu3i7Arqhz++0d7s/N+bfgE/P4lMjLKYlRU40setPoE78Z67qmqq6J2oSKyjS4PwZbbxo/Br7HFMHj/bgO2I7h7qG19BS0dWsBh5WMPcg158a1Tx4ocEVdC2j6cnlpVbeKrYQfRKfOOGK1oavSxaoxDhQaMuHbdsdB8LE1jDUWQ/WAWChDjcvKXWunjB0XkOhaLLuWy2OQfBYgNZBoHl9Q2F4SVJ9SaZEWD7nSeNtUAxtlF37fDGvHSOg6RHTbI/rHMV9frrGyuYfggOVD8Yw7bVyqm8Av8lBPgqgDoKLClbMNO2WUSpS4MVcA9QAX25N8XKlmclW4Up4xxAWwjf2AFazSjdWwoniV6QbM+rRrGu5DbSsqXFHrCsh17ZMFEid+yNsTKIv6EwBjqIv9doNcXm45jfl0vVNesGCI68LlDds7+526F/MLdJZyjhW87jkBrIUl8jxacgXtrtwP4N9YieuqcMPkxPwIJqImu0Trfbqy0Ne9IiQDF1bLDPFuULYC7CLjFlWFUMMCzgLMrqIZD18We6odCI3tY75tmXGe7iUptviFshf7BMgruklR3O4c5S2Wx1k/iRe0qzJ6TxBSZKstMU0UsaKQvelOK9dresnzKfvw+yi8/y3t6x+OvYdvBW2RES3a3/Se73e0+K03yU9zerrbMKgF/MX6AYSfhCHdbTUB86FcDzxFb9y7R/PQaJk+/fQJvfPsqgO4UBSL9bEXLRi4okuakoJkTVBk4UeggFk3h1b2BUrnJEjY2tqoahsqbeU85jf5tH2urgDQLbL8bjggrrL3pmPXlyejiyCkUgU0o5ZaC2wl9xbglu2OyaMTRSR2x1KusyhmK2OocpGPi/kZ+iKHorXDTUkyn2ujjDKI+hbjp4aP5eFChYsM3LergpXRY1WuANzdIvGae3dIi3Wpc2Au6i1tvISKq9R8FMKW8flG67LSp8gZzHYMat1jKVbKbgauzCCfBcF2S3ejhK6QaQp4u7Xw1q5orwMGwfhzcTFXDGrXRombrCN68HRHd6qKnteawiLnBht4fmR+QLOm5r+hDEZFYqxwzxmAiy6lUMcXC1pe3FOSmwsFbhwY9a2KP6KX/gNaf/Et9TCKaZ8YyH06MzG6AJNYmcDdNA55+EGd0ZXSdP7oinarhLLZqLXnkw2laauRvYryYB2pDnR0vnRyb62lslXkdmWGNTKsljHeguF0V7Palu2XtVXzLgByjW0yLJYN/EUO7qly1bZGfdvDXABTTEcm7mwFaJtTXRZ056MpZQ9DVuFip+98ZE/Zw4iyJ2hBa/6eXUhrVEeVe7KlRbGm3dMl4TQA6KqXAW6/URdPcqqrp4NrBicaOblhtuVywO4ZABfD6AChAcrlce3CWlHfdu/CsiHa73UTBFTmpRIFrkyHEhd2yhC7AOQC1EZVwercZJnQDBcCGibYafK3e42LtXKnxo18iu6cEBUVURwSJdO2yrIOUeTeWX1Qb4rn9CR9xNfDOEIA86U10fOqpbv1nhW1OA9nH0opfw6oa0EubJeh1H0Q0RcuK1rGHl0939FiFpK6d057QFA0vqn3XV68qHP3u3IAcWdJSP4MyJFYmav3qYatMuyVXRtlgbiw44N1MjJVSx3USMJU1dZHdq1GvIEfdBA3DmOKo4T8EHnyFeEuxzlt8b3S1ByjcKyDzX6KH1Cw9AJwBOCFjTM7MOCHVdVl4KJiA5DACxKGm3j3upmwt332y3wvCnNlOZOHe0rx2Ypo3is4BNK6tso3ZeVmzza0f+cxZbsNg0YBtJUXUOVaV+MdjAz5ZG3OSVOTh++V0TArzdhCWXFeuqhlY5hAc/M5qHB9EoCbLCP/kbeq8rSgV5OKYS0Uub5uDbyFijfPaaYa3hbWg9gEKvZ8LeE91SZLnVvFLKyPoaz1QmOvzPAnNrBWOpOJ20NbUd+yYjjfKShy5aGgkqVGPIf2lIKFchDHpINQvf6RD+m6qujf/Os/VMggh/q2qirKK1xzpiGYD7cnmxFctx4+I7jMtfbqti2Cps0GNsaNNycntZKaBinSh92uUfQX/sq/o37wP/9Betcr9+nv/K2fpb/3oz/X/Lm/+B3643/j4/7Xfs0b6v/8p/9Cf/Jv/WLz2d/8LK8Dibu5Dhi6zuwwFLcAuu4WBNxWjfbFZnnutTr2POTddqJYwFxXiSsq3MBDXm0EG222R/YAjJFpaw83MnKn8nAPVLhUwYyB4W5EaNRnFLguyMUwyi5gd4nMW6X0rm1YbguQC2PhnQo85SktduiLBvYLmNXTsHpmUOxhBlNpzHmythMImo7ycSWD17VSHitxXTA7NR+yc5GN27D/iqdTqlGmSQXubZ8tY6VuX36txtm3gJODTFmxSVa+huI1AUgV8NrkRgPq/J3imMk6rMUxytmNOwC8agBlBSrjGwtH3sDgUgPouiBXxkONiy+EneTeWtjLtszhHHIRo5Idd4ABqCiTDFrHjnUAb6cgrvLZ3pbEnnmkwmXQJNbGMmzPodgdo1GAm38r6tutAGW51pSqGfJqFTGYhXoX8zDgNZbKbn+gxpXpLvClIBJFMOfkBvOIo2Pw23IC4t7mGruVwpWhXEPxbH4Uyl63LdmGZM8C6k4BWK7LwHcAfknXpvHQi3ZuHu61ZXKyccfzDSyTj6iWp/JxeT1eQEGUNDOP2n0bhGGIDNxnSm/eIgG4g+2N1YndS+14PimgLBS3Ux3uMxfs4m9YNota98ac3An1rbsdzroN551y3TQqQEMCA2374lvLZH6AHMJbnk/yYO3wwFJ4cucc5e2LXhh/TPOPbZQPzu1tLZSx4IvYKB/bn0lFK5TcEwD1mJJ1nAP7R4Hok6pyWxY3o3YK/B489+35H5f7GMSV64qBanQIVhl6OwrccWaus/2hEnfi4B9V1o7mnZzPqm91eQt4i98+Y5Brx3Vg01VUur+VJKcVubhHlLd8zMYqWhdmCnAFgK17Za27m2xnLECNL2xrhWxnEth8AJGtFXOnUncB6ng9ohYVuHuTanZKgfvlqG/5AFm4exPMHauKJx9q18Bedztu7vDgYNtc4eMA19gxO8dentM2K3iYm3sMhN9GDfviD9nbgVpzzIfWx1Pw9rbbN+rbmzt3GwKB++saopMojDhqLcB/RDWGSyqqHdeNUxtRll9RWZVU12MnRSmDqHx7uHsba+TrVbfXSU37vR7D3bH6dkqN60JaGT7MxD2Et3AiHlgojw/+l597e/NpxBxTIPi6JVEeUGeYC7nD7jKuUncqc3U8/dj2DlW4wxbnsFO+Lgf3piMwBrw3A9+b1vjHMx2K3DB/wiBpbIc8tqR2/0ZpXgTirvyAVaqobZBhqHAxDqpcHH2A221V0Sw6p1Cj9UXL6ttUz2muciobaER0Z3csClyUBfO51sgYJ/AUwwCogKN507DqVqyUh6C07HJwUWnmdpKBC2grijCZjvJP2SiPy4P5AV4jP2Ygjb7ME7U55/O29Z5bipcezA+HoNbdxymAi3UurTmelA3gAKog5NkGsxPTqhmKuQmIK5m2sFSGKleskQFx4fUvNsqAf1BeAPzeRWXxCNbK9GNXrBxZQN9Xw4RB6lm8YBtWwFkBulgeUBfjxh3ybqHQBQQe1AAe8RjA8m9EEX2xqmkWzdg+GQrc0xsycK+76wBx9bvv0fzigi5OQirDr22T9l+japae7DQtfvtNev4IKlxjv1wxvB1aMss4qHDPzs/JD0P6/PmKnr/5Fl0+esY2ylDgAuDuUZFiGx+wstmpXHbLCagL5VSrPAa8oozOyj1n2opStmTYDn2ROSNoDyVaIYGksDFO68paNKNCf/icxHJDi+UGOtHJw+YqcUUl7Fo9zwl2nYrtm3vN0nBVLmiVKeNxAn2pzHqoCwNOC4THmbi87/GcYTAqwwFkRWk7hrMy/pilMlSzy2Smy+Vc1YGvLlY+XSUrQsMGgay45/tUQpab8K6o51dEZUnl5UafkNIR7FSt4panL9aaiowWSaDCIKDQwto4COjZfkfLOKHnUUi56i2VMYyOgaZqqdCw1+5zGd2jC0Xtw6Kms0BRm+cqjkL+0NrtMm5IgFzNyDYc6PJu7bpxFQEIr+4P4S1UtbBJdvsAtdnmkqDmqvKM+1+1q+hyHtNpWnAfcPddAm+fXsE/+7pbsZv2dtnqU7g04dp2AC5mAFwFXMMz8aBDLvDC5gKzOneceSvZt6ZvwG3B+d9DaGvGybmerU4YeKDLtles/MS4qswpjBMGuusPPGNgCHjLIBf2yo9sVu6jiCi/S6s3nlFwYj6Ec9grnxplLsbVl0vOyUVtP3es6TIl+ELa0jpQtEEea7alrFPgihI3YlUuXW06Ne742OiTFamipN0mdWyUkd+aMcz165qeZS2yPBUUtn6Z03yVUFG0jjK3YMVtUbadAheAVyDuAbi1GbkAuTItnMUU4SP/FiBX9mHz2jfQe+pn1Dz+Q7oEqHY6gb0YD4j77g8854zcL/xBQHALz+fLLqddbJM5R/cqoM98GtNX9HKCjKeCM3Il0136ALiU9Vax1XavvTCgtqrJC3w8N1VhQReK1exTaothi2FAUjS4IZXUZZ2ryCffh9ITDW2iBdvf48mSJHMKopCglIQ6GAAXTg1VXdE+SynRHhVlzspb2CijASSrcIMYtq58VNh+GUoGbRS4eG8I8AFwPNYdA7kCexObcz9W8rrw9tiwu01Xlet7s3q2WrMSd2aVuLBOFktlfl5ud1027hjijvcFEDd95zE1sAEuU1bOIvk3Rb3MaN9DHHOragbkxU+/OSrT4PyDzEirwL0O3iL/tm79GgrcSil/NUcWn6bPV7MBuK3Sqp6rWkWLGPSCQX/iKa2zLefporETVNpQ9kpr4JCHYfZQ8tMff7MK19om47kA9a1MD6w6lo9ZvjNZugya+3d9g1zCKKT5cq35h3cIC8qaZ4BqOS0qhrjIwdXpnqG1WH+7ELeAham1o4atspyHTPMbX3tNSq3OA4Dcxubi8r1hQC4jULFf9mYJ/cd//QfU9/7Q99LP/tjfpZ/70Z+mb/rOv0A/+F/8NcSK6J//sU81//J//7/5YwT2yHwsfK8BmDXDqgHQBaQVBa57XQDkApwC8pIXd/m4sFV2nI0VbOl5HqeDwtfkDmuCVXOtNayq2fjaAuOentsT59onAwJvVEBVCzdyo50GrO2slYl0iViW3lIZYPf/r+5cfmXJrrS+djzzdc6559Z9uOwytrptCwlLGDUYYdGICQMmDBBTZkwYgRjzFzBh1gMYICY9gQkSIyQGINE8Bm0a0Y3AZcpuV7mq7vvkM94bfWvHilyxz47MPLcKRIdVzszIeGVkZtw88Yvf940+1ujZdfA2jvZxbGDYSheudOSSMXZHJnKPQXSJ4S/HLPdbqLtxuSfW4dMcPwAAIABJREFUNoSIWzF0g8C0N3R1zLIA35E521u5Q7+tWLrKwmUITBFSFCwgsl7f6L41uCjYjrpydRw0AJ904XqduDiSoq/vLkojBroK5A79s8nMIOlkiE/uI5Jh5O6TWR+93A6WLuCuvCEjg7erGQ4Pkck9sJULKgTcJraxuxR/id0f8rZk+3eXrYZYZY5oTrJjz6xEHXP0rLughCHqQ+CtrDoEcfmAEbtOzyDEFeCqYpu9lzIFcnnR+FtVL1vFKA/duEM889HWnfyHqn/iCNAQu9z36XrG7LllpC26uusWQJgPXD2wDXXs6mlxfxXZqplfJ8VuE8n9e3HJagNC3bYJEqyihnvkxGBp247qpsWxbwSNR/HMSdJezWd1VTdx0PRNkjZPjhbwFNy9xMA9Famsn+P7+by5q21m0ahcohbqM+q2vyZT3bk9cQmoUzbqKWA79d6GQO7Zjly1XdJ/6y+fAS4unk8W08BWZsLfDrhQDCkYzfhvnqMp34Pqh0Qon/hA+yZsbHJqLX53hm915HHIqB1FIk+sdzJGmQ3cGV/MHcH2xz7AZTPNLtz1ey4++dwX+aHwVqCurNfviNXm7rl1h54/BW9DEdghUKztW7ZakazRA6lL7NuQqcyvC7HM8vdJb9dqe3Z4Tr+wvif3VI/t++wnjvE9ByD5wKFgn39fX+iku1OHf/SmIaoCevdtTP8FBWCutn95cn/9gXhkwGZ1wUd/YHRdurh4515frgbHOOchZq73Hgb3v4BagaA+eJ2KTg713frw1n/fLoG2wS+LF5Etr3EK3Lr9HAWqElwstGxXb9+yaYvI5H58D2/HW3IK3j7cpn2vr8JoJh+g6k5bMWn9qGRt3U5BWh8Gy0pD4++DYoGny/kt/sikPM9onj+i733/Q/rudz6iX/zyU/r4Z5/ToXxHZVnx7xiLv75aRCO7jttT3bayNfdjlld9XLQ7FkiMsw9zz8UkT78vUxl7eo6Qges+i2LcjiHvF1QuvuFim767eGLFpg313epxU921l3yo3sfQbRAxZtBfOz7hr2N59X3XjevsW22LausW26pNXYlT1q9BG6J4zYhR9mEbAC7mvW/huiVpIPtQOMvTj7pux3v464pLxlJDkcmh99OPUT5n0cp+PrWs0HMO3joIKl2yMp3uw22jW1qakvZ2xvAW5yI0tAzFKPtQFMvVEJcN3CSxZdMMJq5vuuIkGrYD8c5df75X4K3Yt/p16T5fjA9ZuICziCbGp1zHQYegswBe9OFinrSPjwbslY5cwF2JV576bsKive7jjzEN7NlodsV9tlF+xX8ca4grnbZ6eWLiArQC4s5hOEboTb3jP1gF1OJ5xDEDEuM2g5lClm09Gacz5T8uCrZsv5WmdJuv6APYwTVgmzNrV2SDUPbUceh2tnQnuonoSdfQJ1VBpQfhxcDVti+6dad6cC85NAvEXT59Sk8fIerP0OtdR3ev39KzP3459OAC0DoTd8mRya+2a45XRrzi5xFAOBF+YsPE/cBawilYjP/561dU1DX9ui7ozsSU4eQZB9cGz+vQDHGYJuHpAGZjhu87PtmPW776HPZlOh9Arg9wpXN3jvjIxHXOwsKF8QwAjP2sYazYvHj/9P1T79dUP+/zBGanOhHZxyZTU48ilXUU8jbKKO0B7b3Y5cBG6HnFsg3FKYe6cEMduP4qxMDdLWamefrYiIH7v9pvb74ZvZ79+Wc/SD5b/5K+efMd++/f2u2y/ni+pH3qg9zFvrBp42KLBeSuVnMqi5qu6oKeL5Z0l2Ucl7wxfWwy+rHDHw0S+/bYpes6DgFev3y9pdu6pvZQGMSYANCWVc2xyGVZE2Aubl+ZxOL7/niRmTqecRRzvNkbunLwU6KTYd4C2gLW6vsAtzjRPyo29XYgA87ycJwOcPUCgMsxzlmKz7VloIzeXli0X3HwYS6WKeN8AxerAtAFKH3SbLkbF8P8+oaS7AhyAW+vvvea6nfXlD5a0+ZXlubPK4aHH3xUk3mXjyAugK6cUNd2LnflKpib3mzo8EtEL297K7ekT9ZfmpskorsGMDe6B3PFzN1vikmIi9fgRylP7VYXoxzRLE8G25aqpknSONrXNnIg9xilrEGunhfLXzx5RM2hpGM/7i2DUpudt3EvedsBbguOPc4Z4uL+rGtGUBaAFn23GI/n99uKHpuKytbSLl+RnR+tYCyDL5jqe3Lf7DvalpZ2NX6zwkZ3x7Z6s7XdoeTvH6KVYeHCxkU/rga5dRc3uIa+7g4xjru4mEluEaUM0AgYvFpeDRAXMcqPQICqgvbFgdq6prqsKO+IgS7ALW+DD2/7/l2BuOiiK4EZ6sNg4Mo+PWXf4t8ZnCQ3ydiWFkgrUNi/nYLEiFDGSby4K0jf58/H9SOaLa9okcaETlxEKePXx3bfMLw9ZeJifh/y7u9c9DV6WwFyy7ZmgDsVEb0E8GZw667olz5cRCgD4Mb9v7dJKkarccuDkYm/VXqIe2yeJZtSx32/adTGsG5ncWQZgvYwtq5LY4pdf4nGOPkdMBeDA7rHoelhrh4voBdTHQGvM4R9gItp8DlLs4yzgePVtc2ymT3ggkjubG5pX1aGCqSMdAxvYQsLyMXFATh+IUIZO6qzBQNPJpNufAu4y4lg8YzBbtcWyDS1UZy3bVvEALsVYolhbTLULWzRNfS3/8HfMd//rT9H//Qf/Q795K/8Zfu3/v7fNf/yd/55+7v/+J+0eEccsHW7w3Xcxq0DrAB1sG/dPxFi204dNyRemYF9ZIc4ZX4fbdLtunhYhga4AnJRUCHw1uu6JVi5voGL5Wpgi8ty7gwwo4O5ejsBa2HeonN3+I7i++x2r9W9t75hC7BKUW5NFNmkLai2FtnQCH82uOUIZ6BRgaHyw1hZulinANoRQO3n9yFv0NTFdsBiZQvXxarpHlxZhjZ55bVO9ebi+VMGLp4XeLs2UQTAbRBybCKT2G7onwXEXTUlLHcSoMs2rondNL19y6AWVnNvyjYmNmzH6shktnITZ9pqkGsd/GVwm1+bHOk6XWObKDVJU9hdfmXQa560td3NbgyDWJw7wd9ZxhzBrf8B9u1b9+Uii4ooHZ2s7Fu3PwED+2P4lIXL1muHptsjxB16fZ01y5HHsGq7Ljtn3kr3bYUAQwVnOUoWpjOsXOq6LeKS+3Fi5A7GLvp2e2CRUeemnzBxpRM3BF5lN4qxC5tWxyLzwcoDt6dA7lTPLX/P06RdoVlit46q+XWCuGRt3/K6erM1jxr+XZ6lMS1mWZvFabcu67TpDNXFjg4VLsCKxp2qE1asD2iHdQS6cH1oqx/fA7JpMuq5dc+nzaY4KLWpj1HO582htck8pnZdNinVO+rKNdnDS4oA7qaMW/9zjosI2sOo23bKup06xst4gbn4Hpw0cD2w7ENc7r7lKE4HJIPGrbJtR9AWfwf3Fxi4LtiSL8CY6sB1ULQ6vb3eC38ovPWhLmCthrh68aHxJ/tvMbMA3ChneMbQGolaiIQ90T187/2USGXb3I9W9uOWHwpxT0Fj38QNfdAusXOnOoununG1Laz3U+jCh1Nx036McuixD3GPB0r1HvXgtjvVOertHIbL6LQ9FXvLV/a46Qb79lz3rTZwp5OIwseEgIErfbIco8tHZupCF4UP8Bif30CUcnBeeS2YR+8H4y5q8KOb8TcHAK70ogdN4DP789zBcHg+FKvsG79TC9NgNwR5+ct/hO3BntuLN3R4X2S/j41Z954d968PbwXsIyKyh7h8W1DHxyLp/g1FJo8jl7mH+P/JEDJfQzHIGuJqQ9aPToYsMBWnPDbFj92553t0M1wEPLulKC5xYTH9xb/wZ+nJB8/p9ZsX9J/+y3/FRcdUVUhryWh3eMt77hy4PWff3o9SvuwNuQTqavA61YUbMnD9uGSdhiV/0ef7L8YAdzd/RssD+l3DQ8jInZoH0+IFAnBeMoSmd5btl5PxvFiuH+Mrj7WhG7Jy/el8QVoAJQAu/nx3XbjHc71TMco6tvmS131umnMwF/NfMs259Zx63jdtMe05gOtDd3/5Y0juoO2Ko4jFuHVdsoC4bhwCN9z+lwhlbd/6ABfTreuarlLYu+Fz9BqQinEr2ykwF/PqTlo/Qlmmlw5cDXFxMhUnOwGldYzyHD/U1TZp61bs3Tya8ZWzGACZ1/XWwHwBNIUBKzYszsYA2KZdORi6m67j52VbHXB2Ec9iJU8BXDFw5XX5EPeuAbi29GGaUNpvH4DNVTqnJaJ7+3FFXdC62g5RzPH8EXXFhn/MY/AtXLF130YJx8/idm4Md34KHAZIRE9uqHcV/ba6M9f/vMHaRTTyd5OUZsbQz6ryHsBF/+2v6iowPqOZFxGO5X9clfRRiuW5QGitTOj1v44S+o3lkt59+wP6nplR8eVLauuGYSyt7+hJb+DCxH132E0YudKv6wAvz7tZ05uO6GV5oM9MQm9rZyjrASYuTqbbZG6zam1wglMgr0Dcc8cGQN657ejWtkN3MHwYHaHsenQNbbk7t+Hu3BYneHhey1HMdbmhRcwAjacZOpE9kO6imkuGwrqveE8RwcKV/uKQhYuae0wzZejq1zpYxPER8PrPP4kTKqo9m7chA9c3bUMGrozb5UuL6MpsvrQmSS0A7uNHqUH/LQxcPQDmfhi9nl2Zffqnn/7I/rt3drOofjbHY0wHG3fxbj0CuKtZYsqiotkso/nhQO1sRk9h/2+3tMxn9C5LqPDAPqBttduSyedkke/d1AYmL7YP64F1K1YuwC4uEsD3XaKSFyjm7Dtu69qBXVi5emC799mKY4h1962eBisrBN4iqliALHp556NzOiRRxtxxewbcCrR9aWN7ExuOFodpXNmIuysBpzkeWQ0vkytadcVZE1cgrQa27v44Phmdp4CgcivQFiD3yXJGd40lANS0WCMqjlIxctd3HKc8DOoAoyOVxcqdP6ucnfvyaOpi3PwpYkqJGObCyL2DkdtfScnn84/n+n91aAeIq2EuQ1zEKVfHacW8tXlGVFZkipIhbtV2tMpiqlrL99nEjRN6U1gj/beIU0Z08hwXHIx6b8dgFwbuVKSy7tMdWbirY2Tu7tVbSmc5ZWqcf7wz681FwJenS1OiHshquKuXifFv3myp7A3ccnugXWnJXl/xvBricidub+IKxI0Oe3uACZ+mwR8uAnAF3qKFKgRxYeIiTnmez2ieJZTkGX+2ZpGlZ7/5G/Ti45/Tou1oWze03W6IDls6dIjvvR+xyfZtD3D37jcJRYCX/XH8lIGrY5VlP60MTP9j/LKGtYDO2u59KND1YSrMXMSTL7/5jGbX7nMPMAsj1y4c7NOPQzaujDsUNRXrLbX7A0NcQMVNU9suXpi472vF8uJ2T3F3INi48ssAVi7ArUldrLLASwDYwYATEw61BLOZsfA04XNO3OaGuPOWX8RhY+qmNgJpcdESnsDjGnUv+C0Vp/xfaPChrp7GWbj4OGqAezx2YB2wc/FvG+Bt13WmRERwltu2aagpC4MIrKpP1NevX9/X65RI5bYrYkRXa7iL3lwM2tLFY9jKvP+7A0nc8vM/85v22z/6ofn0D/7QPnn6AaXXN/Sf/81/aMotfkm7QeKQQ/HIgK147XNyF0v5IFeDW0yH5xGpvIw7Brccq2ysqfCuq9hlLEtALkcou4EjkfsIZQa3Gr7mxBXIgPOjblyJSL6x7Wh86H0W6AvYK7HIejpAykV33CDWiWHqdk0k8PX4bxIYev9PSN9/C6grFq1/i/mnDFks81R/LZYllq0AXolYBtQVmKuXIcAX02lDd2TrMnjuO3DZgQYC5zZeyih2XbjKruV2WQVmJTYZvbV5vR8ilQFmAWjRVevAqwO1mCaJUtuYxCTtAYHUZngMOBvjWr2OcmuQlMDTxegCVrYtOnBR4MCgFvvNA7Qnga2eHjBzBFQjTm8gHJ/67lv+UAq8nejBBTxFDy6ioSmFSei6cI8RyX2MMqbrAQJ/VWXdgQ9qEOb2UckSjTzqu/WA7ShSWZ4bzDgV6xw8GvZfRr7QCNUBx1hlQF3eJ4CeKmb5OE3MAPwU9MX8l0Qt602bml4buEkc0fXVor1ZzIE50izLuVcSf7PjxGdVN3QoKv4PUfwP3QZ/V4UM3PeNXE67us27qtkmy+EsN15bms66eWyadVlngLcwULtmT1RtXO/zJUNvo76PeesvHvBWOnF1N+69zQjAW0IPtTIetX2L7w16KE1zOHbdMnQu2PQafR8F/IqJi+MVorJRidBVDpQFDFyBuLHJTlq05yzbc8+HwO0UyPX3mx+hPJpvALj934QSGX3KNp6yszWo9IFuCOxe8jkLTRMCwCHY7A4qLpr5kudDENfvxJ3qyB0Zwog8VmDJt3CD3bd9L60PqyXOmM1eiVmu+rjlyq1nmAYRzP04vd9CoFZD2SDE7SOTcay7yLyVFb6v3clv1tjwtIhRXvb9p3heg1sfSmr7VWAsQOFMWb0SaezD3aQHhYg6djYpW+nSZRu0cHGhlfVM3FMdtxIfLL2rp2zmUGxyyMCdArMPHR/8knkRzH7nMf7mmQLpp5Y3ft0O9CLZIvQ3lMWV14GF6Shmf7+GOnABW/eUpLfU1G/v32a31FQy/k1vjR47aMcbcMq4FZv2FNydArVT5u79WOT+l5TazilIjDSohJAemGUwcG+IopI++tY36NPPviDqcjqUd9S1GZu4ON/4J3WYgrnyegBnnWVLJPf9Wz4CaQNXZvajjUNm7tS0X+cODcFZLP8h0b0aFLJ521u6IfM2tO3ShesDXEwbilE+9/q/bsB7bn1f1/OhfS7LBuR+kd7Q03pNu/6kEZ6bgrjynsQAilHE012ZmDZ1f8IJMbmqAxfLAsz9MJ/RrkHE7TM61K9onj6hVVSy1bCzc4q7d/0JJrdlAnC3Tct/wIj9qvcJd+MmWV9AFd5b0k8Lq1X6ZgFEJUZZDFxAWtyHceEPYhNjG3yAKwau2LQSA/04O1qjWJ42jMV+jdIr7sTFgO3Ej3Zty4aAs+yHKYjbFhuK8yva4YoiBQR1Fy5A7nMYF8Yw0AHAfXzztJPY3uKwjxDJu6523ENbJYgDdWauHnS87toaWvRBfnoa6eiFuYuuXsQzy4DncIJ31XfmTgc5IiLZAdpFtuA45tcWn5E9fQiL1EQc07ypD/e6dbEuzAvw6w8CcT+ta4a5iGDG7TZO6QZ9gf1nAdHIr9KEe2032zXtVitKt9sRvE1689b14N6PUsa6MV4ArizrC2vo47KgzxCniUhkz8BdZgsq6pKBasQx3AeDEyBi48LW9c1crEvs3EWcsdWlI5Rh4Wq4CqjqDNwMFzz0t6WKZD726QLuYrq4j+vW+1TM3VtjCMBWrwNYUNar72PdU/HKAmm5/zadsy3s3/ffU2fgOnCre3H9HtxTUcqyzKlIZYGkbOEmyPQlsrc3RIE+XH/7njcbuuN+3B1RVdNiV9h4/Zbh62P0Jl2tPHDrYpMRqQyouy4bymcpFUVNs1lKVTxjiCvw1ge576qKnqXWtPvC1M34RxObuDBwYeJW9fCjCiYwfojJsCfXOfvm6tY8W83oqmem+/U7ymYL+qyJaV6saf7l6/tQFhAXsHY1O94C6nqg99n6QBvYx71xfNDx0E9XVG0rqg+NBZQGwAXITZ6ujABiWLB1UVA6m/HtCJ5O/EMq8cgclbztaJUb2s6v2NDEOAxumopt29D9D1Zz+nWT0KMsonc1/u2L6Do1HKkMExdmLu5ff/8N9+DCxOU+XIDaH+5OWrl4HlBXg1z9UrqXf9UWrypq6lejg5sGudlhw9uOflz74s7WywU1XWuoOMJlsW+z2P1bJCA3tNs0eB2+J6r3VixbiVPWELfyIpaffOsJ1crAnXibgqMBfUNgV0CtqWsGtnIL+DpA3LrGXxsMZDGOjdvlimEsDM3k0TXlsJj6+XlazHMoGOR+kCKtIqFtlPP8EqWMGGWEwUZtx8atNm+zouBOXAG7xbZodoeW2wRNu+f4ZDFwBdKh+zxfLmkxm9MsSxhm//hv/HW6ulrQm08+oT/6j79vm8OeqvVbc2hQk3cgi99k6g9UHZ08FaF8SZSyBrmnbFtUH+CkXcoXormY4odAXAG4bVPwRRqzJDOrJBtB3Nt2PzJxxczdKAg7FauM8TBxi6ajza6m15tDiwvXcvygVQMg7qzZcJwygHTMfbgNX+QmEBcGrrZv0zS1hxbdo4YQhYz7YuNi0TBy57GhyLSxTCNxyYg21h2eddOYxoO1gLh68GEupgfAyuPINoh2BJSLIo5TFktX5hfgi/GAxXGaWYDcqNqbNJ/ZEhf04Q/QyNhd3Rj0SgJWy2sKgVsZt2fT0Rm4MgDiyiCWLUDt1OCmMRR3uOQAsNTFLpdt0x7a2i9Q4mmONu69BGM6EMRTjs+NBNpOWbkCghGnPMMPu55yIlwb69brccs11Do71kKO1/HK6MjVUcvaovUNXO7DtUhZcfHJ0nmr58Hr1J223D2J391tQTNcfGOi7irq2tvYRLMkie9a272oaejC7aXoIYpYzFpt5IbeEw1up2xcHZ+s45VleViGQNmQfashr78NfsyyD3H34Oz4NxsmJ8VYk0XMscRKA9QC3Hb4f4lQjjJ+jNhkfKBwAGDA6/XgYlvyrjvC3bawO45VxuezGpm8QDyAwQJxpfN21iKlgZxxi5jl2Y2ZGdMkxnTbviv2HMgNgl2Gol6MsRejjO0/CXGnAO69Xlq3nlPRyPp9C003jGP47GKYR+at9OCGrFw97aAvOhibR9QkTTGycfF4F80ywFgAWjFyBdz6t+egrf+Z7OOTm7q3akOxxVPHtxB8nc3nNF8saJlZms8yyjL0txpqbURF1VGx3zK83R9KKmGyKPM2ZABry1fAbNk0kY5Rlu07B27FyC3rJs49Azf0GrFtcb6iZZ60VJXtXVFkdHgzhrc+HJPOTR1V24Mu2+6/Nvs2CG59+BYAh0EDN55TNLsZ7FucI4FNy7HjbcFQFia8HtjcxXFbDQ+JUJ4yazV41ZC26f8NxfcN40899uGtD27PWracvNHyOrC+UeRyCMZOwdsL3o/JHw+jHYtLJE903vpduCED9yEQ99xGTcUo8/FOddpOdfT6UctTvb3ntmPq+Uu7a2V+35i19mjP4j6gbKSNWhfN4kzc9wW37/vizs2nu2lPAUMNjqcA5ql1CXxVcBDngdOrQIyyPkigS3dzIiYY4BX71e9/Pfe6+RcCdfj9PxioYqKeg+rnIpSHD8qF3bah9XmdwQ+CuXr9ALc4mZYR1WPD1tm3fn+w7rkFaNdAfArm6uk04JXx7v0Z99diG/W4r2LcnjJvL7VyxcK9xNJ1+xcmbEcHWvTgFn24qHzK4hVV7Za6tuXziwxubU5FtR7Zt5d8QmWac1buQ5Z1ybTasj01vQa355Z7z8DVoBZm7YfVW5J45XMLe5/nz3XshgCgjkz21wk4Kx258lzIxPW7cWUaMVH8Llcdo7xIk2pfN3z5FyzcdVtRrSCXD2jPAdtzz+vX+BDT9iHTnnvvTsFbzCuWMmxrjS4nAS4gZp6TAFzYB13X8Rdz3lla1xW5/tuab31sJlHKqyShLn7MUcrSf4vtAbjFc4g5XsJ+NQaWBEceh2xUDXGXpjN7K6Gxxz2jIa7u2RWQqyGuzBUaF4pQlun93lqM93ttJSoZfbj4sbYwaDJ1nbXUd/gWqgvY7+qVdQlIRuzyVbZgU3jY7mpHuMK7ULHHEnEsEBdTy32xZL+5etQhfpiH9auIuobeMdjbM8TFOgrYID3IjWeP3I+J7Gro0GWgGwC1/mcUwFHeJcDbfVPwOqTz9tO6oGfoAQqYs7BxNz3AvaJuiGMGwI2jiN6WO2q7o8mK6b/BVud9MI/t+riq6KM0IUDcWbYgiV12cBf27vETLABW4pLRfatjkwXe3ikTF8/LdPoW/bgYYPh+2hG9aDsqi3d8ogFGp45RFnC7TPMB5mJeDW51tLLe32LgYn9LtHHSW7ISoQwoCriKPzMBYQGLMUgUs/TtCrwVyCs2rv+NE5D7GH3nAVgs68d6MXxeF3SbOFNa9/MC2CJqfM5R2OPBN3DRFyhRy5hSQO4dziL3fbm6C3eqE/dcP67ELGvTFesTmBsCud9dxPSy6mjXuM+gefvOwdt9YeO7t3Q1Swys26iu6fFyRW+zjG4Qa20M3362O1DalLRFZN1qQUVRUZsvrcBa2TPo6MUFGfl8SbBwV6YxRd+LCwN3lScGwBYgdwRvBeL2t7iSTvfqIkpZm65i4v5y3zpwK1fSayh77h8mH+zCxpVxh4rXj6OELEbALZu3AnH7Hlwf3oYgrkwTArsa5GJ95yxcsXEHeJs6aIvhj/ctPVKPNbwFtKVXGyJUq+0rd7twV4kKrOU45cBjGWcPTyi92bKFi1tn5F7d29sCcbNiTV+0Kc27iqOfJUrZ3lyTKUuyec63ALoAt2a3s7N5TocoMTBwpwYxc9veNPVNWz8uefiM9rDXwVwYpjH34OJzvXv5ltCFWxclVdu+H7eoqNruh2n09uxeoWs5c925iF2uanerYo9lem3gynx1UfH8citAWENghruNpe1sxTBYYC1ArobEDH4RDXXGwL3bVtQeahwJTBa18cy0JDZuHLmuTenGBaCDYA4D1yyWlOUZ/ei3/5J9+t1vm1/+tz+0n/7+T6lqWpiCdre+M+V+F7R+tYGL6GScZEQM8lSEsuyzUHethrELRG/if4j5UtAWXbGAnnmcUtzVF0FcF9tsSOxM2QYBug7i3tDqm08pv14N8ciIURYbl03c/YHs1WrUl8vHXNWZK8tGN+7Lz9/SL+pFldjGNCaxSddEt90uEYArME4MXLFtpQMX0NZFBRtyUcjOdC06MogxBsid+g4BrMJ8jdOc4e0IKOTLoesWkBVwVqKLAY4F1rrmVctltD9eAAAThklEQVRGMG7lOWxX3Dakwa2GttgmDW4xnX5e1ofpBMzKeqT/Vj8n43zzVr92QFj8nYZ4ZE4TYRF1FIBCcTxD0oiN2wPf18lJmHRPWSvRzBrkSg/ucX33IS6A7dG4lSn9/BX3OKE6yqOoq0zSSi9uFM8ZTMt6tZFbul8oPHMTpV0aRV0I3oqFKzHLev+Iiav7cGU6Z/I6k3aAsFFkAErQXbuEB24782Fi2o/SziyTLp7HkX3XRubnpbEvFcRlE9ckDIA4clnFJguclSjjZTSHMjzunp2ITsZr8S3cUxZvCNgKqEU+NiCt3Eo/7hS4lShlANi4a+w+MkaDXGzbgmyXmJQ4j6CrAV4B9KmK4zo2eUu2m3PnbRSZxJgqjhf4gTqPm4KhbF7vbRylhIhk2Lc+xEXQ8D1L1++6jWLK25p7eMXAPfdTKfi8AreIWUTMcVf3J956gDt8wnsbdxLinjNw+ZON3TPu7eT32xiOUOZ45IkoZZ4mSlw0MgCt133L43yYC0Ar3bsCkhVc0fHJw7/xvVXrW7YO3KJzN+4h7v37uEDFHX9b5MmPLNxT0cmybgdzq2aXLHPcv4psBbALqOs/1u+nBq/LRU7LeU6PrhftzXJhf/LjHyR/7bd/SL/7r36Pfvrff0F7/Baq2rat2u7Fu/XoTyK9HA12/Y7d4d92rw93tE39c1Owd1hGnHR5ljbFbh3nbdVsU2ffYp2wyob3BQZ0taa2eEtU3h2jk31ge6Jj9Kvat9q8HcUmC1T043HPANxjfPJs6L8NwdvBqO13hkBgzH+sM8BVP81kfDLv0x6K8m+ZHsT6XbYCTX14q8HtKYgbWm4ICguUPQd3ZTsmIe5Den4vjdp+r4PphTN9VZAb7LQ9AW21aasBr9z3YfOp+OQLX+JosqnY43sxxycWPgV0Bexeat0KDIahq8GwXg5A8Wi5PZCU8druHZanbdOvYvQef09GOB8SL7jb+bRRLCBXYn57UIkfmb6JazW8len1/Breitl7rkf4FLT1LdyHgOpLpw1FL/sQGa/BB7jup3Y42pqPkF438tHgjUbfGbcMZ+YKwJV9F7Jr+27oAZDLND6c3VMyMm3fHh9nj3vzGpBWg1JtxZ4yZH3z9pSJG4pDfqhl+zCYi3OHCdhDdo2iRf67mP9mJqS1rQnnBr5u+1Z6dENHoW9Ub+mL7HZ4yn+MJ/Q4cNPP1fTnDptIPQZv1cOUdeuPDxq4/gp1TDIgLzbuVNTyuQ2W533T159PAGAI2k714Oqu1lA/rkBasXEBfP34ZNmOczHKmO6L/adU9xDh0td9brpL4eul051bX+h53Y3rA209PeAtQOtu9oSeXWDgpikyzmesyCdJygYuBsSsoX9tXxQ0azp6kTijFyf7voTd26wHYAdQ/GE+ZxsX5w0AIwFyk+5uMHDFvt3Ux2lwcu8Id4+RwhrgHmzezEzF5zr8/aL7cCXqWLp2fZCLKOUFDJoePwPmPodN1cM8AbOwb+sox+GcVzcFcdHfi3Xq+QBxF6hQ6QGu2LKnDFwNlbHfbiLDjWYwebtmZ1bpnPb1YQC4uptW7w8NcjEeJux1Ome7dTFfdWb7ZgC4ojog/hiQVWArgK6Mg6GL/qZdtWPrVyKWP68betvU9DzP6TaKOFJZjFs9vyzz0BQ0T2akb3Ws8FTUssBbvBYf4GLclIGL515FCb0q92zu+lHNU9+9J6vrIS5ZYC1uLwG4Am7F0oWBixjlXZzTHpGO1ZajlAXiAt7a5mDwx5LYuGlbDF24Am41wMW8OmIZUczSIeybuBqmCsTF69YgF48F5o6jlFvuNg4Nfg8ubFw/GtkZuZbhOo4WALVi7uJWwK08d6CI4gB81usPGbjavsW0GuSe6r2dMnD1+nyQy/vuhJkr8BbTCcB9XB+MWYl5u6FVPqNtWaBalOqrK4qLgt61liEXYpbrpiVYsgC5TROUkUhvF0DuYbsbDFwBvYhS5s7beWZGnbh5ygYuIGpuOoqV6YrtfpFc0dUXL2i+jI8RyYC3sGx9u7bfWRKHPIpoVsB22KdPr2m/aWxWFByVLJHJiHGuAP+uMkq2e7PfdxztfPX8A6PNWw1v38fKxXaIaevHJp96zkUqz52FqwCuvK7D+o6uf+As3MP/KAZ4m/7ic2pvr6irO3r845YO2xUbt2Le6luBu7JMQF86PKHkkQO56191lGYzqqtiuAW8hYHLFu6uowVA87qwd11E1ZPHxoe4WPalfbj+917bt35PbihOWaKTpQNXlqfH8/0e6I6eV/AVgFcPbh4HZwXu7nbFAILxXDLLqFG3GuTKeFi4u7sdQbLP44jtWw1xZZ0cr1zXtL/bUamgt1i3EZI94pjelGSisqAGuSNd1CR8tpgoNV3iRykD3sLAzeZzypbXNEtcx26cppTliLZtqTzsTQNzvix5H0VRjPhbapt69PsnBHA5apMrHBLubfWHc8YtopIxoH9dn4DHSUCTzriTXU7Kl20zwFwNe8soooPSNDXERXQyrJRN09gI0iu6Sa8f0eNHj7gPlxZz2r+5oyemovj6imDf+lHKUzBXv9b9mzWV6y19Ej9vMmroW+3rpNyVzWGzHrpc+T3q4F+2HGHM0cbSW9vHGgN+AtiiwxYnZgFQ9f3gP5IYedgYKneG5lcWFQUayK65yRWyOJZbmaJDmu8R1vrw1oe4IeArvb1YrjZ2+XHfpSvPpUnK7462iEPmLaKo8dMY8B33tW2LZbU4mcVLOkJVhEQC0p4b4nhujq3qzuvFOJi48tEBEK67Nhawuesio+OUx4zYbUMbZbx38ajsOvzNwL/jcZtGcQtTV4BvGkcDxEX4IKxcfBrWVTWKZBaI61u4/D3xTNyohZl7jFOWWGW59ftwsYGAwlvbRhuYwRZ/PCSDZXplu+5JGtG30i76Vm7sRzkqV4g+Lgz9QT1vXndxZw93CSAvvnfSCYv58LiyFEVdM3Tj+kautm59A1cec0ImGcL2+b248j77Zq4PbH1Qi/m0fRt6vDBRh7Kd0lqgV/wi7UOU1a2ybQFscxvf+/DVkUGl6jyJElslszquNm1J3RwwV6ZvqMvKKME01aLew8mfcU9u36nLEDddGo5J7iOUnXmbmKHz1oO3vonL+0p323o9t4OJKxHKOEHGPbXoF+st/XMQF+uQSOUJgBsli8FshcmKT2tX46TcMUqZo5b149AXWk0jMFdOm6K/FrOEgOxonMBcD1r48+FxTl236Zcr4DZtimF8Zrs2j6N2G2VZCO5Kl6kDt82o2/Tc8erS530DFyc6F6slLRcLWuX45y2jf/j3/iYtFzP6n//7c/pn/+L3aIf0p11B27KjfQFzuWnRp3uJ+XsJyJ2ycE/14w6/gfp9Rfg9EM8oi2gUnSy9t1TfEXfPxksXN3sC2h6PGah+qikyKVu4/iBwtunw2RxHJPvjgvDWX6CAxQmIS/itIQZtlJKR7krVdzvEIUu/q1rWPZNXg0x1XwPS9+mzFdP20s8kH3Ym4PAULB7BWQ80+8vjac/FDD9kY6emnYpd/jqWzcfNgNU7FZt8aht13PKl9q22ifUFEPq4CJB7Lx65owjR0qc6ft97/+g44gvibjWMfeg6p+DtPXtU4KWChGfnFViImONT3boanIZik8Xu1P2r/G1w8b34GYsakXs9uwpUCsQdem91b66AV69HlwH1qWhltw3OtO0N6NF+09utAe65mORLIpdPWcunQK4GuNJbe6qf+D7sBZyV4X5fLn+hlbl8qtfWt2ulA1pMXQ1ycT91cckDtHXrcuD2nN2qn78kLtnvxNXr0CB38oDERqwbLo1lPi5XrNgsgVa1d4IfJ004gAsu0LYt5y1WTSiq+qEHgvD0p2DuQ9fgw9kQrNXL/EoGrm/dCmA9B1qxASFj1+/HvdTqFTPXNzgFJIppq8GrBrchE1fDYN+4lR041es61YMbilAObdtD3/T/H6cPQdy9grZizJ4ycPFFnC/mtJotKJ/lOEHFX1J8OZumobTp6A0ifg4F5a3tDVzpwHW3DGyVlXudJiSQFt24G+69dbewcLcwxfpb9OFiWjzWMBf3BYz6XbjayBUL14etPsTV758frwyoe5PAijnfg6uXK/21iD1uVOctAO6+t28BYKX/Ftsg8cmyDRoqyzhsC14/lpv0EBc/LjEAzOBkFCDNrG3YyDXptS261qTtgZ/Tg0Qp46D7iDraUERiuMLE1ZhIwK0/LeaBsbuPYvqsbqnuz7BJ566AYh8C4+A+FaOs1431IjJZm7mAt7BmxbCFOVv06/Wfw+sV+ArYikFPj8di7L6LYnrUtUFz1we4sixAWQ1yQ+YtjFyOY0ZU7GZNu+WS7g4Vvd5vEG3KJiz2oYBrwNh5vhzM25B160Nc/3GaXw89uH6UMV4z1gmQixP9eC80vBWDFyf6Bd6eMnAx7/MEsb/JvZhm37zFunU0smwHOnTFCka087MkpdIkHLUMiIvbto9UFotY28SyXHTgioF7m7keXIlVDtm4vpX7URzTi7ahZ3HCt9h+H/hqY9fgghaclcUVqm1H75LcrmZzW68WHLUMYJs2rosPA8DqbHNnnmQ5ZUlKb3Yb7rvdlSVVTU23yxV9iqi0ecZAdbs9cHyyQFx+73rrNutag/vL2dwmh61xnbo1NfliMHX1tLx+FaGsrdshopg6I1YsA9O+f3aIL94WJCAVUHWISe4NWp6OOgN4+4oStoMBi+tkNvTq6ihlsX4xz9R9bPdnlbWPYqLlN244QlmDWkQWY4AJmxcbgiUrgJfjjNd3o5jlKVjrj/e7cPVjgNv0sKbPu5T2UUZ/ah7Tu8bFKaMbV6BqA9NV7No/KhjWwsBl+1Y9Dv2G0HHKPtxliAsbdw2Ia1GeRnVVkqwPy0OEMlu4m4J28yt6ktR8H0B3v7gazFxM6wPc5dNbqvcF+aA1tJ3oxzVZSlGWTfbf+vP5kFZsXj9yGRA4NGhgCzjrA12ZR6bzn188eTTA3Lzv24WFy/A2MtR0doC4u6plSLtMY8oe3zDQxXQCbv2oZP6ObitKk4iipm3iODJt29o4jk3bdnZ3aNjEjS01uBYfFq42cAkXNWUJxWkCcEtpkg29qh0My6qmpgbErciq5Al5zXxMZxjacpwfIBuO8UDefrSxD3JDUckCbqXnFo99iIv1hMBuhZMS9YFrFC6JbZbXAAsXv2ZyY83N9c0I4so0gLe3tqRmuaR1D3NtHHPkZITfpLfXxLZub+jiPp7/JP6oad+9pg8Ovx59uKQnF8vvqj1VDGwtQ1x04eJ3b8IduW4A2HVxyrpn1jB8XTQVAl4HU/ZQFRx1bbqOb5cAt8XW4LfcPMloh1qQHtQe4mMsM9YJmOobsTU69mp3Ylu2Df8GiSWsjVnZXixDm7wCdrXpKz2//ndOgK2YsLhtbdxYe3yVnS3iyhrbxgtQMXfSqoe4ALItugHVoDuIMRrPu3HGtO3ByvNl03ZRPCPEA5dN0x46F6cMA7fqOvTX4p9gAF13EUOUIz23f4/MEH8MKOvms6hJHYDu3DS2sIk5oOynq6Kkq/gqVSx3GfdEvd/uhpJu18YMcaUPV4NgAcI6UhmIlPeTMVZHI8O+zdACzBHJKcHC1f25AnAbS2boszUJw80ra7s0Mt1NTNEkwG2jzhbrAeAysOVT0WQAcWH3Mtw1lgEsXqIfryxQN3hrEgv4Okd8Ngxd2MGGSB6f69XVZu3CRrbEb7yAhath7cjQ7Y1b2LeY7wohjT2oXpLtYvSI4jULyLWdreKsxuHYWJpHTTnEKQsAZjM3WbRknYVbxXmdtxV/0ZooyVoTwTw84H4JxYC7b4nQl7tN5iZvEITtgC7sz8R2Vdw1bZkt+/JuxJzjYp4euuKEfpRSTm2T2GaIVh7BXP/L2M/Do32Ai3dXYtj7aFdn+rX3+ke5/xYmL04CYx7dgSvr1Bau15HLfba9gYvJdXxyKDZZ+nVz6hr4LwJyAZWHbtwA3PWBrXTZhqxbDXN15y0++TpOmeFuFHW7ZJFJF67EKYfs27St2sw2zS5Z5KHoYg1UfVA79XhdNekC8BbxyahNmM/pOx9e0U9+6/v0r//tT2mzLXCxZluXTffi3SbFv2unTNtT/biXdOde0o/L06RpW2zXMfffpsvct28JoGD/iizSpep31DZ3DD8ZpE7AvFO2LeYVkHuqzxaf89bWQ9/tCNziA3oqznfC9tT2LANcXCaC6w/6SGSJTB5ZtxrO9uvEcvg77UO/yd7bkqOPLzFuZZr/m/AW6zjVk+tvqw95/UPYVL/upb27/vL48ftAXAGf0s3rG60CbkcdtH0887ne20AsOL//57pwBdJORSxPAVl+LXnf9wnTULo/9X3+eeWO99wNLlZjyHjkf2CU9Tg1zfCPxQlDMviOXTDSh7EKOPr27ci6PQc1+QMztmVNRFG64AtRo0iArtsHDn7qeXw46ccY98vGMuVij2E32SPIFbCLuhEAXr5N+9hkP973uJ8Nqg8Z3koPr/TsnoaRR5AryzoXoxyKSz5n214Kf32orPcxIHmmoo9DMcj64yPPV3x8RjJJlK54P8owBrnYRukknvoYnopQPmXt3jva9fHJU12yU2DXB7TSm6tha8i4nRp3aj2+ATwFgGUZ958XkCtgt207/pv5T+JwDsz6YPdSA/f/AA+z3lmx1/u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9273" y="1979467"/>
            <a:ext cx="3015741" cy="18848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9274" y="3949505"/>
            <a:ext cx="3015740" cy="2378143"/>
          </a:xfrm>
          <a:prstGeom prst="rect">
            <a:avLst/>
          </a:prstGeom>
        </p:spPr>
      </p:pic>
      <p:pic>
        <p:nvPicPr>
          <p:cNvPr id="7174" name="Picture 6" descr="https://gimg2.baidu.com/image_search/src=http%3A%2F%2Fspider.nosdn.127.net%2F6dbb01b1ff2d0795abcc4b4f6a152a82.jpeg&amp;refer=http%3A%2F%2Fspider.nosdn.127.net&amp;app=2002&amp;size=f9999,10000&amp;q=a80&amp;n=0&amp;g=0n&amp;fmt=jpeg?sec=1623507587&amp;t=d720b56a6ad98c44178966aca9355ae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7366" y="3087186"/>
            <a:ext cx="2958079" cy="324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8676" y="3533921"/>
            <a:ext cx="46767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665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3321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440277" y="308902"/>
            <a:ext cx="3241593" cy="668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燃油汽车的替代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33870" y="118559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燃油</a:t>
            </a:r>
            <a:r>
              <a:rPr lang="zh-CN" altLang="en-US" sz="2400" b="1" dirty="0">
                <a:solidFill>
                  <a:srgbClr val="FF0000"/>
                </a:solidFill>
              </a:rPr>
              <a:t>车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</a:rPr>
              <a:t>替代：</a:t>
            </a:r>
            <a:r>
              <a:rPr lang="zh-CN" altLang="en-US" sz="2400" b="1" dirty="0"/>
              <a:t>电动汽车：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/>
              <a:t>                   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         充电</a:t>
            </a:r>
            <a:r>
              <a:rPr lang="zh-CN" altLang="en-US" sz="2400" b="1" dirty="0"/>
              <a:t>汽车</a:t>
            </a:r>
            <a:endParaRPr lang="en-US" altLang="zh-CN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0277" y="2701245"/>
            <a:ext cx="3575153" cy="2423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4287" y="2701245"/>
            <a:ext cx="3695053" cy="24239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50881" y="1924259"/>
            <a:ext cx="2614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    氢</a:t>
            </a:r>
            <a:r>
              <a:rPr lang="zh-CN" altLang="en-US" sz="2400" b="1" dirty="0"/>
              <a:t>燃料电池汽车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xmlns="" val="413321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3">
            <a:extLst>
              <a:ext uri="{FF2B5EF4-FFF2-40B4-BE49-F238E27FC236}">
                <a16:creationId xmlns:a16="http://schemas.microsoft.com/office/drawing/2014/main" xmlns="" id="{01B63C71-09D4-CD4D-BB82-7DD279BF6E53}"/>
              </a:ext>
            </a:extLst>
          </p:cNvPr>
          <p:cNvSpPr/>
          <p:nvPr/>
        </p:nvSpPr>
        <p:spPr>
          <a:xfrm>
            <a:off x="0" y="1815548"/>
            <a:ext cx="12192000" cy="3783496"/>
          </a:xfrm>
          <a:prstGeom prst="rect">
            <a:avLst/>
          </a:prstGeom>
          <a:blipFill>
            <a:blip r:embed="rId3" cstate="print"/>
            <a:stretch>
              <a:fillRect t="-58042" b="-580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" name="矩形 12">
            <a:extLst>
              <a:ext uri="{FF2B5EF4-FFF2-40B4-BE49-F238E27FC236}">
                <a16:creationId xmlns:a16="http://schemas.microsoft.com/office/drawing/2014/main" xmlns="" id="{A10EC927-5738-0B4B-9EBA-B515A914BBE7}"/>
              </a:ext>
            </a:extLst>
          </p:cNvPr>
          <p:cNvSpPr/>
          <p:nvPr/>
        </p:nvSpPr>
        <p:spPr>
          <a:xfrm>
            <a:off x="1" y="1815548"/>
            <a:ext cx="12191999" cy="3783496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xmlns="" id="{CFCA9331-6B13-5341-87BA-86DA8CCC66B6}"/>
              </a:ext>
            </a:extLst>
          </p:cNvPr>
          <p:cNvGrpSpPr/>
          <p:nvPr/>
        </p:nvGrpSpPr>
        <p:grpSpPr>
          <a:xfrm>
            <a:off x="930863" y="2248176"/>
            <a:ext cx="2381772" cy="2190931"/>
            <a:chOff x="1470701" y="1821913"/>
            <a:chExt cx="3820826" cy="3607097"/>
          </a:xfrm>
        </p:grpSpPr>
        <p:sp>
          <p:nvSpPr>
            <p:cNvPr id="8" name="矩形 1">
              <a:extLst>
                <a:ext uri="{FF2B5EF4-FFF2-40B4-BE49-F238E27FC236}">
                  <a16:creationId xmlns:a16="http://schemas.microsoft.com/office/drawing/2014/main" xmlns="" id="{0C8F17A1-CDED-0F44-B9F9-B0C03A6B1B76}"/>
                </a:ext>
              </a:extLst>
            </p:cNvPr>
            <p:cNvSpPr/>
            <p:nvPr/>
          </p:nvSpPr>
          <p:spPr>
            <a:xfrm>
              <a:off x="1470701" y="1821913"/>
              <a:ext cx="3820826" cy="3607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矩形 3">
              <a:extLst>
                <a:ext uri="{FF2B5EF4-FFF2-40B4-BE49-F238E27FC236}">
                  <a16:creationId xmlns:a16="http://schemas.microsoft.com/office/drawing/2014/main" xmlns="" id="{C49AE8E5-4513-4646-AD0E-D5AA7BDAAB98}"/>
                </a:ext>
              </a:extLst>
            </p:cNvPr>
            <p:cNvSpPr/>
            <p:nvPr/>
          </p:nvSpPr>
          <p:spPr>
            <a:xfrm>
              <a:off x="1470701" y="4952492"/>
              <a:ext cx="1339401" cy="476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" name="矩形 4">
              <a:extLst>
                <a:ext uri="{FF2B5EF4-FFF2-40B4-BE49-F238E27FC236}">
                  <a16:creationId xmlns:a16="http://schemas.microsoft.com/office/drawing/2014/main" xmlns="" id="{68D86627-90D8-3F4F-B3BA-580D789A5EFF}"/>
                </a:ext>
              </a:extLst>
            </p:cNvPr>
            <p:cNvSpPr/>
            <p:nvPr/>
          </p:nvSpPr>
          <p:spPr>
            <a:xfrm>
              <a:off x="2810101" y="4952492"/>
              <a:ext cx="1566931" cy="4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文本框 15">
              <a:extLst>
                <a:ext uri="{FF2B5EF4-FFF2-40B4-BE49-F238E27FC236}">
                  <a16:creationId xmlns:a16="http://schemas.microsoft.com/office/drawing/2014/main" xmlns="" id="{15182477-B9F1-B048-89EF-85E10140BEC6}"/>
                </a:ext>
              </a:extLst>
            </p:cNvPr>
            <p:cNvSpPr txBox="1"/>
            <p:nvPr/>
          </p:nvSpPr>
          <p:spPr>
            <a:xfrm>
              <a:off x="1473946" y="2689761"/>
              <a:ext cx="3743818" cy="1368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内容</a:t>
              </a: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14" name="文本框 17">
            <a:extLst>
              <a:ext uri="{FF2B5EF4-FFF2-40B4-BE49-F238E27FC236}">
                <a16:creationId xmlns:a16="http://schemas.microsoft.com/office/drawing/2014/main" xmlns="" id="{AD0E5CC2-0A9E-744B-9892-F9763BC0D641}"/>
              </a:ext>
            </a:extLst>
          </p:cNvPr>
          <p:cNvSpPr txBox="1"/>
          <p:nvPr/>
        </p:nvSpPr>
        <p:spPr>
          <a:xfrm>
            <a:off x="4542404" y="1912480"/>
            <a:ext cx="53338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</a:rPr>
              <a:t>3.1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氢能发展的计划</a:t>
            </a:r>
            <a:endParaRPr lang="en-US" altLang="zh-CN" sz="4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</a:rPr>
              <a:t>3.2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氢能的热能应用</a:t>
            </a:r>
            <a:endParaRPr lang="en-US" altLang="zh-CN" sz="4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</a:rPr>
              <a:t>3.3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氢能的电能应用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18845" y="426058"/>
            <a:ext cx="389561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4800" b="1" dirty="0" smtClean="0"/>
              <a:t>3. </a:t>
            </a:r>
            <a:r>
              <a:rPr lang="zh-CN" altLang="en-US" sz="4800" b="1" dirty="0" smtClean="0"/>
              <a:t>氢</a:t>
            </a:r>
            <a:r>
              <a:rPr lang="zh-CN" altLang="en-US" sz="4800" b="1" dirty="0"/>
              <a:t>能的应用</a:t>
            </a:r>
          </a:p>
        </p:txBody>
      </p:sp>
    </p:spTree>
    <p:extLst>
      <p:ext uri="{BB962C8B-B14F-4D97-AF65-F5344CB8AC3E}">
        <p14:creationId xmlns:p14="http://schemas.microsoft.com/office/powerpoint/2010/main" xmlns="" val="159175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>
          <a:xfrm>
            <a:off x="-4496" y="-213849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4C475234-42BD-0E4E-B870-BC98FAAC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44" y="472698"/>
              <a:ext cx="6256156" cy="6385302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2" name="椭圆 5">
              <a:extLst>
                <a:ext uri="{FF2B5EF4-FFF2-40B4-BE49-F238E27FC236}">
                  <a16:creationId xmlns:a16="http://schemas.microsoft.com/office/drawing/2014/main" xmlns="" id="{3EC1A62C-9250-2F4E-B5FD-D10FA4741824}"/>
                </a:ext>
              </a:extLst>
            </p:cNvPr>
            <p:cNvSpPr/>
            <p:nvPr/>
          </p:nvSpPr>
          <p:spPr>
            <a:xfrm>
              <a:off x="452451" y="426058"/>
              <a:ext cx="551745" cy="55174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77"/>
              <a:endParaRPr lang="zh-CN" altLang="en-US" sz="1400" b="1">
                <a:latin typeface="思源黑体" panose="020B0500000000000000" pitchFamily="34" charset="-122"/>
                <a:ea typeface="思源黑体" panose="020B0500000000000000" pitchFamily="34" charset="-122"/>
                <a:cs typeface="Open Sans" charset="0"/>
                <a:sym typeface="思源黑体" panose="020B0500000000000000" pitchFamily="34" charset="-122"/>
              </a:endParaRPr>
            </a:p>
          </p:txBody>
        </p:sp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xmlns="" id="{A217C43D-30ED-41A0-87B8-5F6C496E4D4C}"/>
                </a:ext>
              </a:extLst>
            </p:cNvPr>
            <p:cNvGrpSpPr/>
            <p:nvPr/>
          </p:nvGrpSpPr>
          <p:grpSpPr>
            <a:xfrm>
              <a:off x="0" y="3175"/>
              <a:ext cx="12192000" cy="6854825"/>
              <a:chOff x="0" y="3175"/>
              <a:chExt cx="12192000" cy="6854825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xmlns="" id="{5AF785E2-B299-437B-8C64-26BF6440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817" y="3175"/>
                <a:ext cx="6716183" cy="6854825"/>
              </a:xfrm>
              <a:custGeom>
                <a:avLst/>
                <a:gdLst>
                  <a:gd name="T0" fmla="*/ 1295 w 1295"/>
                  <a:gd name="T1" fmla="*/ 1062 h 1062"/>
                  <a:gd name="T2" fmla="*/ 1295 w 1295"/>
                  <a:gd name="T3" fmla="*/ 0 h 1062"/>
                  <a:gd name="T4" fmla="*/ 1081 w 1295"/>
                  <a:gd name="T5" fmla="*/ 163 h 1062"/>
                  <a:gd name="T6" fmla="*/ 878 w 1295"/>
                  <a:gd name="T7" fmla="*/ 281 h 1062"/>
                  <a:gd name="T8" fmla="*/ 641 w 1295"/>
                  <a:gd name="T9" fmla="*/ 438 h 1062"/>
                  <a:gd name="T10" fmla="*/ 274 w 1295"/>
                  <a:gd name="T11" fmla="*/ 590 h 1062"/>
                  <a:gd name="T12" fmla="*/ 45 w 1295"/>
                  <a:gd name="T13" fmla="*/ 979 h 1062"/>
                  <a:gd name="T14" fmla="*/ 0 w 1295"/>
                  <a:gd name="T15" fmla="*/ 1062 h 1062"/>
                  <a:gd name="T16" fmla="*/ 1295 w 1295"/>
                  <a:gd name="T17" fmla="*/ 106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5" h="1062">
                    <a:moveTo>
                      <a:pt x="1295" y="1062"/>
                    </a:moveTo>
                    <a:cubicBezTo>
                      <a:pt x="1295" y="0"/>
                      <a:pt x="1295" y="0"/>
                      <a:pt x="1295" y="0"/>
                    </a:cubicBezTo>
                    <a:cubicBezTo>
                      <a:pt x="1176" y="15"/>
                      <a:pt x="1104" y="111"/>
                      <a:pt x="1081" y="163"/>
                    </a:cubicBezTo>
                    <a:cubicBezTo>
                      <a:pt x="1045" y="243"/>
                      <a:pt x="985" y="294"/>
                      <a:pt x="878" y="281"/>
                    </a:cubicBezTo>
                    <a:cubicBezTo>
                      <a:pt x="771" y="268"/>
                      <a:pt x="707" y="299"/>
                      <a:pt x="641" y="438"/>
                    </a:cubicBezTo>
                    <a:cubicBezTo>
                      <a:pt x="582" y="560"/>
                      <a:pt x="520" y="531"/>
                      <a:pt x="274" y="590"/>
                    </a:cubicBezTo>
                    <a:cubicBezTo>
                      <a:pt x="28" y="649"/>
                      <a:pt x="96" y="812"/>
                      <a:pt x="45" y="979"/>
                    </a:cubicBezTo>
                    <a:cubicBezTo>
                      <a:pt x="35" y="1011"/>
                      <a:pt x="19" y="1038"/>
                      <a:pt x="0" y="1062"/>
                    </a:cubicBezTo>
                    <a:lnTo>
                      <a:pt x="1295" y="1062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5" name="矩形 12">
                <a:extLst>
                  <a:ext uri="{FF2B5EF4-FFF2-40B4-BE49-F238E27FC236}">
                    <a16:creationId xmlns:a16="http://schemas.microsoft.com/office/drawing/2014/main" xmlns="" id="{81247E66-52D9-4CA6-B058-1C34DFF654F2}"/>
                  </a:ext>
                </a:extLst>
              </p:cNvPr>
              <p:cNvSpPr/>
              <p:nvPr/>
            </p:nvSpPr>
            <p:spPr>
              <a:xfrm>
                <a:off x="0" y="6533321"/>
                <a:ext cx="12192000" cy="32467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cxnSp>
        <p:nvCxnSpPr>
          <p:cNvPr id="13" name="Straight Connector 21">
            <a:extLst>
              <a:ext uri="{FF2B5EF4-FFF2-40B4-BE49-F238E27FC236}">
                <a16:creationId xmlns:a16="http://schemas.microsoft.com/office/drawing/2014/main" xmlns="" id="{95417586-54FA-974D-8C30-E866FF7D2925}"/>
              </a:ext>
            </a:extLst>
          </p:cNvPr>
          <p:cNvCxnSpPr/>
          <p:nvPr/>
        </p:nvCxnSpPr>
        <p:spPr>
          <a:xfrm flipH="1">
            <a:off x="3375227" y="2243341"/>
            <a:ext cx="2279160" cy="970223"/>
          </a:xfrm>
          <a:prstGeom prst="line">
            <a:avLst/>
          </a:prstGeom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3">
            <a:extLst>
              <a:ext uri="{FF2B5EF4-FFF2-40B4-BE49-F238E27FC236}">
                <a16:creationId xmlns:a16="http://schemas.microsoft.com/office/drawing/2014/main" xmlns="" id="{CC4737D9-0CC1-6E43-9971-2770A9993576}"/>
              </a:ext>
            </a:extLst>
          </p:cNvPr>
          <p:cNvCxnSpPr/>
          <p:nvPr/>
        </p:nvCxnSpPr>
        <p:spPr>
          <a:xfrm flipH="1" flipV="1">
            <a:off x="3414866" y="4232209"/>
            <a:ext cx="2262076" cy="985552"/>
          </a:xfrm>
          <a:prstGeom prst="line">
            <a:avLst/>
          </a:prstGeom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5">
            <a:extLst>
              <a:ext uri="{FF2B5EF4-FFF2-40B4-BE49-F238E27FC236}">
                <a16:creationId xmlns:a16="http://schemas.microsoft.com/office/drawing/2014/main" xmlns="" id="{8B4872D2-57F3-A347-A70F-911499B51F24}"/>
              </a:ext>
            </a:extLst>
          </p:cNvPr>
          <p:cNvCxnSpPr/>
          <p:nvPr/>
        </p:nvCxnSpPr>
        <p:spPr>
          <a:xfrm flipV="1">
            <a:off x="3614926" y="3732475"/>
            <a:ext cx="2062016" cy="1"/>
          </a:xfrm>
          <a:prstGeom prst="line">
            <a:avLst/>
          </a:prstGeom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4">
            <a:extLst>
              <a:ext uri="{FF2B5EF4-FFF2-40B4-BE49-F238E27FC236}">
                <a16:creationId xmlns:a16="http://schemas.microsoft.com/office/drawing/2014/main" xmlns="" id="{17304F80-BF0F-AD40-8435-EF3ECF17D3A1}"/>
              </a:ext>
            </a:extLst>
          </p:cNvPr>
          <p:cNvGrpSpPr/>
          <p:nvPr/>
        </p:nvGrpSpPr>
        <p:grpSpPr>
          <a:xfrm>
            <a:off x="1160370" y="549287"/>
            <a:ext cx="3958938" cy="4840946"/>
            <a:chOff x="4479053" y="1742407"/>
            <a:chExt cx="4183545" cy="5115593"/>
          </a:xfrm>
          <a:effectLst/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6FE0A6CD-17F5-9541-8D2C-F617FCAD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372" y="4106916"/>
              <a:ext cx="1089761" cy="457724"/>
            </a:xfrm>
            <a:custGeom>
              <a:avLst/>
              <a:gdLst>
                <a:gd name="T0" fmla="*/ 24 w 537"/>
                <a:gd name="T1" fmla="*/ 100 h 226"/>
                <a:gd name="T2" fmla="*/ 188 w 537"/>
                <a:gd name="T3" fmla="*/ 224 h 226"/>
                <a:gd name="T4" fmla="*/ 419 w 537"/>
                <a:gd name="T5" fmla="*/ 135 h 226"/>
                <a:gd name="T6" fmla="*/ 537 w 537"/>
                <a:gd name="T7" fmla="*/ 196 h 226"/>
                <a:gd name="T8" fmla="*/ 186 w 537"/>
                <a:gd name="T9" fmla="*/ 0 h 226"/>
                <a:gd name="T10" fmla="*/ 24 w 537"/>
                <a:gd name="T11" fmla="*/ 10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7" h="226">
                  <a:moveTo>
                    <a:pt x="24" y="100"/>
                  </a:moveTo>
                  <a:cubicBezTo>
                    <a:pt x="0" y="143"/>
                    <a:pt x="59" y="226"/>
                    <a:pt x="188" y="224"/>
                  </a:cubicBezTo>
                  <a:cubicBezTo>
                    <a:pt x="318" y="222"/>
                    <a:pt x="419" y="135"/>
                    <a:pt x="419" y="135"/>
                  </a:cubicBezTo>
                  <a:cubicBezTo>
                    <a:pt x="448" y="171"/>
                    <a:pt x="537" y="196"/>
                    <a:pt x="537" y="196"/>
                  </a:cubicBezTo>
                  <a:cubicBezTo>
                    <a:pt x="537" y="196"/>
                    <a:pt x="377" y="106"/>
                    <a:pt x="186" y="0"/>
                  </a:cubicBezTo>
                  <a:cubicBezTo>
                    <a:pt x="123" y="66"/>
                    <a:pt x="46" y="59"/>
                    <a:pt x="24" y="100"/>
                  </a:cubicBezTo>
                  <a:close/>
                </a:path>
              </a:pathLst>
            </a:custGeom>
            <a:solidFill>
              <a:srgbClr val="FFF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7AC417BF-9C87-DD48-A609-92CDF38C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053" y="3365784"/>
              <a:ext cx="4179987" cy="3492216"/>
            </a:xfrm>
            <a:custGeom>
              <a:avLst/>
              <a:gdLst>
                <a:gd name="T0" fmla="*/ 1722 w 2059"/>
                <a:gd name="T1" fmla="*/ 1086 h 1728"/>
                <a:gd name="T2" fmla="*/ 1691 w 2059"/>
                <a:gd name="T3" fmla="*/ 864 h 1728"/>
                <a:gd name="T4" fmla="*/ 1599 w 2059"/>
                <a:gd name="T5" fmla="*/ 451 h 1728"/>
                <a:gd name="T6" fmla="*/ 1252 w 2059"/>
                <a:gd name="T7" fmla="*/ 247 h 1728"/>
                <a:gd name="T8" fmla="*/ 1163 w 2059"/>
                <a:gd name="T9" fmla="*/ 220 h 1728"/>
                <a:gd name="T10" fmla="*/ 908 w 2059"/>
                <a:gd name="T11" fmla="*/ 355 h 1728"/>
                <a:gd name="T12" fmla="*/ 897 w 2059"/>
                <a:gd name="T13" fmla="*/ 367 h 1728"/>
                <a:gd name="T14" fmla="*/ 1248 w 2059"/>
                <a:gd name="T15" fmla="*/ 563 h 1728"/>
                <a:gd name="T16" fmla="*/ 1130 w 2059"/>
                <a:gd name="T17" fmla="*/ 502 h 1728"/>
                <a:gd name="T18" fmla="*/ 899 w 2059"/>
                <a:gd name="T19" fmla="*/ 591 h 1728"/>
                <a:gd name="T20" fmla="*/ 735 w 2059"/>
                <a:gd name="T21" fmla="*/ 467 h 1728"/>
                <a:gd name="T22" fmla="*/ 897 w 2059"/>
                <a:gd name="T23" fmla="*/ 367 h 1728"/>
                <a:gd name="T24" fmla="*/ 278 w 2059"/>
                <a:gd name="T25" fmla="*/ 31 h 1728"/>
                <a:gd name="T26" fmla="*/ 62 w 2059"/>
                <a:gd name="T27" fmla="*/ 122 h 1728"/>
                <a:gd name="T28" fmla="*/ 239 w 2059"/>
                <a:gd name="T29" fmla="*/ 259 h 1728"/>
                <a:gd name="T30" fmla="*/ 259 w 2059"/>
                <a:gd name="T31" fmla="*/ 263 h 1728"/>
                <a:gd name="T32" fmla="*/ 239 w 2059"/>
                <a:gd name="T33" fmla="*/ 259 h 1728"/>
                <a:gd name="T34" fmla="*/ 4 w 2059"/>
                <a:gd name="T35" fmla="*/ 349 h 1728"/>
                <a:gd name="T36" fmla="*/ 184 w 2059"/>
                <a:gd name="T37" fmla="*/ 506 h 1728"/>
                <a:gd name="T38" fmla="*/ 176 w 2059"/>
                <a:gd name="T39" fmla="*/ 718 h 1728"/>
                <a:gd name="T40" fmla="*/ 247 w 2059"/>
                <a:gd name="T41" fmla="*/ 930 h 1728"/>
                <a:gd name="T42" fmla="*/ 604 w 2059"/>
                <a:gd name="T43" fmla="*/ 1134 h 1728"/>
                <a:gd name="T44" fmla="*/ 1177 w 2059"/>
                <a:gd name="T45" fmla="*/ 1444 h 1728"/>
                <a:gd name="T46" fmla="*/ 1272 w 2059"/>
                <a:gd name="T47" fmla="*/ 1728 h 1728"/>
                <a:gd name="T48" fmla="*/ 2059 w 2059"/>
                <a:gd name="T49" fmla="*/ 1728 h 1728"/>
                <a:gd name="T50" fmla="*/ 1722 w 2059"/>
                <a:gd name="T51" fmla="*/ 1086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59" h="1728">
                  <a:moveTo>
                    <a:pt x="1722" y="1086"/>
                  </a:moveTo>
                  <a:cubicBezTo>
                    <a:pt x="1722" y="1086"/>
                    <a:pt x="1750" y="978"/>
                    <a:pt x="1691" y="864"/>
                  </a:cubicBezTo>
                  <a:cubicBezTo>
                    <a:pt x="1632" y="750"/>
                    <a:pt x="1632" y="587"/>
                    <a:pt x="1599" y="451"/>
                  </a:cubicBezTo>
                  <a:cubicBezTo>
                    <a:pt x="1571" y="340"/>
                    <a:pt x="1398" y="290"/>
                    <a:pt x="1252" y="247"/>
                  </a:cubicBezTo>
                  <a:cubicBezTo>
                    <a:pt x="1220" y="238"/>
                    <a:pt x="1190" y="229"/>
                    <a:pt x="1163" y="220"/>
                  </a:cubicBezTo>
                  <a:cubicBezTo>
                    <a:pt x="1010" y="169"/>
                    <a:pt x="973" y="277"/>
                    <a:pt x="908" y="355"/>
                  </a:cubicBezTo>
                  <a:cubicBezTo>
                    <a:pt x="904" y="359"/>
                    <a:pt x="901" y="363"/>
                    <a:pt x="897" y="367"/>
                  </a:cubicBezTo>
                  <a:cubicBezTo>
                    <a:pt x="1088" y="473"/>
                    <a:pt x="1248" y="563"/>
                    <a:pt x="1248" y="563"/>
                  </a:cubicBezTo>
                  <a:cubicBezTo>
                    <a:pt x="1248" y="563"/>
                    <a:pt x="1159" y="538"/>
                    <a:pt x="1130" y="502"/>
                  </a:cubicBezTo>
                  <a:cubicBezTo>
                    <a:pt x="1130" y="502"/>
                    <a:pt x="1029" y="589"/>
                    <a:pt x="899" y="591"/>
                  </a:cubicBezTo>
                  <a:cubicBezTo>
                    <a:pt x="770" y="593"/>
                    <a:pt x="711" y="510"/>
                    <a:pt x="735" y="467"/>
                  </a:cubicBezTo>
                  <a:cubicBezTo>
                    <a:pt x="757" y="426"/>
                    <a:pt x="834" y="433"/>
                    <a:pt x="897" y="367"/>
                  </a:cubicBezTo>
                  <a:cubicBezTo>
                    <a:pt x="640" y="223"/>
                    <a:pt x="326" y="49"/>
                    <a:pt x="278" y="31"/>
                  </a:cubicBezTo>
                  <a:cubicBezTo>
                    <a:pt x="196" y="0"/>
                    <a:pt x="82" y="19"/>
                    <a:pt x="62" y="122"/>
                  </a:cubicBezTo>
                  <a:cubicBezTo>
                    <a:pt x="47" y="205"/>
                    <a:pt x="186" y="246"/>
                    <a:pt x="239" y="259"/>
                  </a:cubicBezTo>
                  <a:cubicBezTo>
                    <a:pt x="245" y="260"/>
                    <a:pt x="252" y="261"/>
                    <a:pt x="259" y="263"/>
                  </a:cubicBezTo>
                  <a:cubicBezTo>
                    <a:pt x="259" y="263"/>
                    <a:pt x="251" y="262"/>
                    <a:pt x="239" y="259"/>
                  </a:cubicBezTo>
                  <a:cubicBezTo>
                    <a:pt x="97" y="229"/>
                    <a:pt x="7" y="252"/>
                    <a:pt x="4" y="349"/>
                  </a:cubicBezTo>
                  <a:cubicBezTo>
                    <a:pt x="0" y="451"/>
                    <a:pt x="184" y="506"/>
                    <a:pt x="184" y="506"/>
                  </a:cubicBezTo>
                  <a:cubicBezTo>
                    <a:pt x="78" y="589"/>
                    <a:pt x="176" y="718"/>
                    <a:pt x="176" y="718"/>
                  </a:cubicBezTo>
                  <a:cubicBezTo>
                    <a:pt x="106" y="785"/>
                    <a:pt x="125" y="871"/>
                    <a:pt x="247" y="930"/>
                  </a:cubicBezTo>
                  <a:cubicBezTo>
                    <a:pt x="369" y="989"/>
                    <a:pt x="604" y="1134"/>
                    <a:pt x="604" y="1134"/>
                  </a:cubicBezTo>
                  <a:cubicBezTo>
                    <a:pt x="763" y="1386"/>
                    <a:pt x="1177" y="1444"/>
                    <a:pt x="1177" y="1444"/>
                  </a:cubicBezTo>
                  <a:cubicBezTo>
                    <a:pt x="1194" y="1475"/>
                    <a:pt x="1236" y="1608"/>
                    <a:pt x="1272" y="1728"/>
                  </a:cubicBezTo>
                  <a:cubicBezTo>
                    <a:pt x="2059" y="1728"/>
                    <a:pt x="2059" y="1728"/>
                    <a:pt x="2059" y="1728"/>
                  </a:cubicBezTo>
                  <a:cubicBezTo>
                    <a:pt x="1909" y="1475"/>
                    <a:pt x="1722" y="1086"/>
                    <a:pt x="1722" y="1086"/>
                  </a:cubicBezTo>
                </a:path>
              </a:pathLst>
            </a:custGeom>
            <a:solidFill>
              <a:srgbClr val="FCD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xmlns="" id="{2C59E87F-4D93-6C47-ADAB-80E6B382F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605" y="5893935"/>
              <a:ext cx="1303207" cy="639152"/>
            </a:xfrm>
            <a:custGeom>
              <a:avLst/>
              <a:gdLst>
                <a:gd name="T0" fmla="*/ 137 w 642"/>
                <a:gd name="T1" fmla="*/ 316 h 316"/>
                <a:gd name="T2" fmla="*/ 34 w 642"/>
                <a:gd name="T3" fmla="*/ 255 h 316"/>
                <a:gd name="T4" fmla="*/ 227 w 642"/>
                <a:gd name="T5" fmla="*/ 208 h 316"/>
                <a:gd name="T6" fmla="*/ 631 w 642"/>
                <a:gd name="T7" fmla="*/ 0 h 316"/>
                <a:gd name="T8" fmla="*/ 534 w 642"/>
                <a:gd name="T9" fmla="*/ 223 h 316"/>
                <a:gd name="T10" fmla="*/ 137 w 642"/>
                <a:gd name="T11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2" h="316">
                  <a:moveTo>
                    <a:pt x="137" y="316"/>
                  </a:moveTo>
                  <a:cubicBezTo>
                    <a:pt x="137" y="316"/>
                    <a:pt x="0" y="260"/>
                    <a:pt x="34" y="255"/>
                  </a:cubicBezTo>
                  <a:cubicBezTo>
                    <a:pt x="68" y="251"/>
                    <a:pt x="70" y="264"/>
                    <a:pt x="227" y="208"/>
                  </a:cubicBezTo>
                  <a:cubicBezTo>
                    <a:pt x="385" y="152"/>
                    <a:pt x="631" y="0"/>
                    <a:pt x="631" y="0"/>
                  </a:cubicBezTo>
                  <a:cubicBezTo>
                    <a:pt x="631" y="0"/>
                    <a:pt x="642" y="175"/>
                    <a:pt x="534" y="223"/>
                  </a:cubicBezTo>
                  <a:cubicBezTo>
                    <a:pt x="426" y="270"/>
                    <a:pt x="137" y="316"/>
                    <a:pt x="137" y="31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xmlns="" id="{5E8D516E-05A7-E64A-B75C-00DFC0AA1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4748" y="5787212"/>
              <a:ext cx="1817850" cy="1070788"/>
            </a:xfrm>
            <a:custGeom>
              <a:avLst/>
              <a:gdLst>
                <a:gd name="T0" fmla="*/ 874 w 896"/>
                <a:gd name="T1" fmla="*/ 425 h 530"/>
                <a:gd name="T2" fmla="*/ 776 w 896"/>
                <a:gd name="T3" fmla="*/ 274 h 530"/>
                <a:gd name="T4" fmla="*/ 691 w 896"/>
                <a:gd name="T5" fmla="*/ 35 h 530"/>
                <a:gd name="T6" fmla="*/ 651 w 896"/>
                <a:gd name="T7" fmla="*/ 31 h 530"/>
                <a:gd name="T8" fmla="*/ 450 w 896"/>
                <a:gd name="T9" fmla="*/ 196 h 530"/>
                <a:gd name="T10" fmla="*/ 133 w 896"/>
                <a:gd name="T11" fmla="*/ 329 h 530"/>
                <a:gd name="T12" fmla="*/ 7 w 896"/>
                <a:gd name="T13" fmla="*/ 338 h 530"/>
                <a:gd name="T14" fmla="*/ 56 w 896"/>
                <a:gd name="T15" fmla="*/ 467 h 530"/>
                <a:gd name="T16" fmla="*/ 78 w 896"/>
                <a:gd name="T17" fmla="*/ 518 h 530"/>
                <a:gd name="T18" fmla="*/ 74 w 896"/>
                <a:gd name="T19" fmla="*/ 530 h 530"/>
                <a:gd name="T20" fmla="*/ 896 w 896"/>
                <a:gd name="T21" fmla="*/ 530 h 530"/>
                <a:gd name="T22" fmla="*/ 874 w 896"/>
                <a:gd name="T23" fmla="*/ 42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6" h="530">
                  <a:moveTo>
                    <a:pt x="874" y="425"/>
                  </a:moveTo>
                  <a:cubicBezTo>
                    <a:pt x="874" y="425"/>
                    <a:pt x="782" y="289"/>
                    <a:pt x="776" y="274"/>
                  </a:cubicBezTo>
                  <a:cubicBezTo>
                    <a:pt x="771" y="258"/>
                    <a:pt x="691" y="35"/>
                    <a:pt x="691" y="35"/>
                  </a:cubicBezTo>
                  <a:cubicBezTo>
                    <a:pt x="691" y="35"/>
                    <a:pt x="654" y="0"/>
                    <a:pt x="651" y="31"/>
                  </a:cubicBezTo>
                  <a:cubicBezTo>
                    <a:pt x="651" y="31"/>
                    <a:pt x="583" y="119"/>
                    <a:pt x="450" y="196"/>
                  </a:cubicBezTo>
                  <a:cubicBezTo>
                    <a:pt x="317" y="272"/>
                    <a:pt x="133" y="329"/>
                    <a:pt x="133" y="329"/>
                  </a:cubicBezTo>
                  <a:cubicBezTo>
                    <a:pt x="133" y="329"/>
                    <a:pt x="14" y="298"/>
                    <a:pt x="7" y="338"/>
                  </a:cubicBezTo>
                  <a:cubicBezTo>
                    <a:pt x="0" y="379"/>
                    <a:pt x="56" y="467"/>
                    <a:pt x="56" y="467"/>
                  </a:cubicBezTo>
                  <a:cubicBezTo>
                    <a:pt x="78" y="518"/>
                    <a:pt x="78" y="518"/>
                    <a:pt x="78" y="518"/>
                  </a:cubicBezTo>
                  <a:cubicBezTo>
                    <a:pt x="74" y="530"/>
                    <a:pt x="74" y="530"/>
                    <a:pt x="74" y="530"/>
                  </a:cubicBezTo>
                  <a:cubicBezTo>
                    <a:pt x="896" y="530"/>
                    <a:pt x="896" y="530"/>
                    <a:pt x="896" y="530"/>
                  </a:cubicBezTo>
                  <a:lnTo>
                    <a:pt x="874" y="425"/>
                  </a:ln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xmlns="" id="{8DFC3877-1DD5-6B45-8E64-5A3CDBEF0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2779" y="6039790"/>
              <a:ext cx="1313879" cy="818210"/>
            </a:xfrm>
            <a:custGeom>
              <a:avLst/>
              <a:gdLst>
                <a:gd name="T0" fmla="*/ 98 w 647"/>
                <a:gd name="T1" fmla="*/ 405 h 405"/>
                <a:gd name="T2" fmla="*/ 6 w 647"/>
                <a:gd name="T3" fmla="*/ 275 h 405"/>
                <a:gd name="T4" fmla="*/ 638 w 647"/>
                <a:gd name="T5" fmla="*/ 228 h 405"/>
                <a:gd name="T6" fmla="*/ 553 w 647"/>
                <a:gd name="T7" fmla="*/ 2 h 405"/>
                <a:gd name="T8" fmla="*/ 638 w 647"/>
                <a:gd name="T9" fmla="*/ 244 h 405"/>
                <a:gd name="T10" fmla="*/ 597 w 647"/>
                <a:gd name="T11" fmla="*/ 255 h 405"/>
                <a:gd name="T12" fmla="*/ 518 w 647"/>
                <a:gd name="T13" fmla="*/ 91 h 405"/>
                <a:gd name="T14" fmla="*/ 492 w 647"/>
                <a:gd name="T15" fmla="*/ 110 h 405"/>
                <a:gd name="T16" fmla="*/ 557 w 647"/>
                <a:gd name="T17" fmla="*/ 294 h 405"/>
                <a:gd name="T18" fmla="*/ 524 w 647"/>
                <a:gd name="T19" fmla="*/ 264 h 405"/>
                <a:gd name="T20" fmla="*/ 364 w 647"/>
                <a:gd name="T21" fmla="*/ 148 h 405"/>
                <a:gd name="T22" fmla="*/ 381 w 647"/>
                <a:gd name="T23" fmla="*/ 183 h 405"/>
                <a:gd name="T24" fmla="*/ 426 w 647"/>
                <a:gd name="T25" fmla="*/ 331 h 405"/>
                <a:gd name="T26" fmla="*/ 301 w 647"/>
                <a:gd name="T27" fmla="*/ 167 h 405"/>
                <a:gd name="T28" fmla="*/ 297 w 647"/>
                <a:gd name="T29" fmla="*/ 166 h 405"/>
                <a:gd name="T30" fmla="*/ 279 w 647"/>
                <a:gd name="T31" fmla="*/ 214 h 405"/>
                <a:gd name="T32" fmla="*/ 377 w 647"/>
                <a:gd name="T33" fmla="*/ 379 h 405"/>
                <a:gd name="T34" fmla="*/ 315 w 647"/>
                <a:gd name="T35" fmla="*/ 321 h 405"/>
                <a:gd name="T36" fmla="*/ 193 w 647"/>
                <a:gd name="T37" fmla="*/ 209 h 405"/>
                <a:gd name="T38" fmla="*/ 232 w 647"/>
                <a:gd name="T39" fmla="*/ 303 h 405"/>
                <a:gd name="T40" fmla="*/ 262 w 647"/>
                <a:gd name="T41" fmla="*/ 392 h 405"/>
                <a:gd name="T42" fmla="*/ 164 w 647"/>
                <a:gd name="T43" fmla="*/ 293 h 405"/>
                <a:gd name="T44" fmla="*/ 39 w 647"/>
                <a:gd name="T45" fmla="*/ 267 h 405"/>
                <a:gd name="T46" fmla="*/ 158 w 647"/>
                <a:gd name="T47" fmla="*/ 361 h 405"/>
                <a:gd name="T48" fmla="*/ 168 w 647"/>
                <a:gd name="T49" fmla="*/ 405 h 405"/>
                <a:gd name="T50" fmla="*/ 115 w 647"/>
                <a:gd name="T51" fmla="*/ 317 h 405"/>
                <a:gd name="T52" fmla="*/ 42 w 647"/>
                <a:gd name="T53" fmla="*/ 239 h 405"/>
                <a:gd name="T54" fmla="*/ 194 w 647"/>
                <a:gd name="T55" fmla="*/ 340 h 405"/>
                <a:gd name="T56" fmla="*/ 279 w 647"/>
                <a:gd name="T57" fmla="*/ 388 h 405"/>
                <a:gd name="T58" fmla="*/ 195 w 647"/>
                <a:gd name="T59" fmla="*/ 230 h 405"/>
                <a:gd name="T60" fmla="*/ 294 w 647"/>
                <a:gd name="T61" fmla="*/ 304 h 405"/>
                <a:gd name="T62" fmla="*/ 371 w 647"/>
                <a:gd name="T63" fmla="*/ 394 h 405"/>
                <a:gd name="T64" fmla="*/ 309 w 647"/>
                <a:gd name="T65" fmla="*/ 242 h 405"/>
                <a:gd name="T66" fmla="*/ 282 w 647"/>
                <a:gd name="T67" fmla="*/ 190 h 405"/>
                <a:gd name="T68" fmla="*/ 390 w 647"/>
                <a:gd name="T69" fmla="*/ 316 h 405"/>
                <a:gd name="T70" fmla="*/ 452 w 647"/>
                <a:gd name="T71" fmla="*/ 281 h 405"/>
                <a:gd name="T72" fmla="*/ 377 w 647"/>
                <a:gd name="T73" fmla="*/ 167 h 405"/>
                <a:gd name="T74" fmla="*/ 461 w 647"/>
                <a:gd name="T75" fmla="*/ 177 h 405"/>
                <a:gd name="T76" fmla="*/ 552 w 647"/>
                <a:gd name="T77" fmla="*/ 310 h 405"/>
                <a:gd name="T78" fmla="*/ 528 w 647"/>
                <a:gd name="T79" fmla="*/ 182 h 405"/>
                <a:gd name="T80" fmla="*/ 510 w 647"/>
                <a:gd name="T81" fmla="*/ 99 h 405"/>
                <a:gd name="T82" fmla="*/ 567 w 647"/>
                <a:gd name="T83" fmla="*/ 203 h 405"/>
                <a:gd name="T84" fmla="*/ 618 w 647"/>
                <a:gd name="T85" fmla="*/ 269 h 405"/>
                <a:gd name="T86" fmla="*/ 638 w 647"/>
                <a:gd name="T87" fmla="*/ 2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7" h="405">
                  <a:moveTo>
                    <a:pt x="108" y="405"/>
                  </a:moveTo>
                  <a:cubicBezTo>
                    <a:pt x="98" y="405"/>
                    <a:pt x="98" y="405"/>
                    <a:pt x="98" y="405"/>
                  </a:cubicBezTo>
                  <a:cubicBezTo>
                    <a:pt x="61" y="359"/>
                    <a:pt x="1" y="281"/>
                    <a:pt x="0" y="280"/>
                  </a:cubicBezTo>
                  <a:cubicBezTo>
                    <a:pt x="6" y="275"/>
                    <a:pt x="6" y="275"/>
                    <a:pt x="6" y="275"/>
                  </a:cubicBezTo>
                  <a:cubicBezTo>
                    <a:pt x="7" y="276"/>
                    <a:pt x="72" y="360"/>
                    <a:pt x="108" y="405"/>
                  </a:cubicBezTo>
                  <a:close/>
                  <a:moveTo>
                    <a:pt x="638" y="228"/>
                  </a:moveTo>
                  <a:cubicBezTo>
                    <a:pt x="621" y="217"/>
                    <a:pt x="583" y="86"/>
                    <a:pt x="561" y="0"/>
                  </a:cubicBezTo>
                  <a:cubicBezTo>
                    <a:pt x="553" y="2"/>
                    <a:pt x="553" y="2"/>
                    <a:pt x="553" y="2"/>
                  </a:cubicBezTo>
                  <a:cubicBezTo>
                    <a:pt x="559" y="24"/>
                    <a:pt x="609" y="218"/>
                    <a:pt x="633" y="234"/>
                  </a:cubicBezTo>
                  <a:cubicBezTo>
                    <a:pt x="637" y="237"/>
                    <a:pt x="638" y="240"/>
                    <a:pt x="638" y="244"/>
                  </a:cubicBezTo>
                  <a:cubicBezTo>
                    <a:pt x="636" y="251"/>
                    <a:pt x="626" y="259"/>
                    <a:pt x="616" y="261"/>
                  </a:cubicBezTo>
                  <a:cubicBezTo>
                    <a:pt x="610" y="263"/>
                    <a:pt x="602" y="262"/>
                    <a:pt x="597" y="255"/>
                  </a:cubicBezTo>
                  <a:cubicBezTo>
                    <a:pt x="592" y="247"/>
                    <a:pt x="583" y="224"/>
                    <a:pt x="575" y="200"/>
                  </a:cubicBezTo>
                  <a:cubicBezTo>
                    <a:pt x="558" y="153"/>
                    <a:pt x="538" y="99"/>
                    <a:pt x="518" y="91"/>
                  </a:cubicBezTo>
                  <a:cubicBezTo>
                    <a:pt x="514" y="89"/>
                    <a:pt x="510" y="90"/>
                    <a:pt x="506" y="91"/>
                  </a:cubicBezTo>
                  <a:cubicBezTo>
                    <a:pt x="498" y="95"/>
                    <a:pt x="493" y="102"/>
                    <a:pt x="492" y="110"/>
                  </a:cubicBezTo>
                  <a:cubicBezTo>
                    <a:pt x="486" y="135"/>
                    <a:pt x="509" y="171"/>
                    <a:pt x="521" y="187"/>
                  </a:cubicBezTo>
                  <a:cubicBezTo>
                    <a:pt x="535" y="204"/>
                    <a:pt x="564" y="269"/>
                    <a:pt x="557" y="294"/>
                  </a:cubicBezTo>
                  <a:cubicBezTo>
                    <a:pt x="555" y="299"/>
                    <a:pt x="553" y="301"/>
                    <a:pt x="549" y="302"/>
                  </a:cubicBezTo>
                  <a:cubicBezTo>
                    <a:pt x="539" y="306"/>
                    <a:pt x="533" y="291"/>
                    <a:pt x="524" y="264"/>
                  </a:cubicBezTo>
                  <a:cubicBezTo>
                    <a:pt x="514" y="233"/>
                    <a:pt x="499" y="192"/>
                    <a:pt x="465" y="171"/>
                  </a:cubicBezTo>
                  <a:cubicBezTo>
                    <a:pt x="422" y="144"/>
                    <a:pt x="375" y="134"/>
                    <a:pt x="364" y="148"/>
                  </a:cubicBezTo>
                  <a:cubicBezTo>
                    <a:pt x="360" y="152"/>
                    <a:pt x="358" y="160"/>
                    <a:pt x="371" y="173"/>
                  </a:cubicBezTo>
                  <a:cubicBezTo>
                    <a:pt x="374" y="176"/>
                    <a:pt x="377" y="180"/>
                    <a:pt x="381" y="183"/>
                  </a:cubicBezTo>
                  <a:cubicBezTo>
                    <a:pt x="408" y="212"/>
                    <a:pt x="430" y="234"/>
                    <a:pt x="444" y="283"/>
                  </a:cubicBezTo>
                  <a:cubicBezTo>
                    <a:pt x="452" y="310"/>
                    <a:pt x="440" y="327"/>
                    <a:pt x="426" y="331"/>
                  </a:cubicBezTo>
                  <a:cubicBezTo>
                    <a:pt x="416" y="334"/>
                    <a:pt x="402" y="330"/>
                    <a:pt x="398" y="314"/>
                  </a:cubicBezTo>
                  <a:cubicBezTo>
                    <a:pt x="386" y="274"/>
                    <a:pt x="305" y="171"/>
                    <a:pt x="301" y="167"/>
                  </a:cubicBezTo>
                  <a:cubicBezTo>
                    <a:pt x="300" y="165"/>
                    <a:pt x="300" y="165"/>
                    <a:pt x="300" y="165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296" y="166"/>
                    <a:pt x="279" y="173"/>
                    <a:pt x="275" y="187"/>
                  </a:cubicBezTo>
                  <a:cubicBezTo>
                    <a:pt x="272" y="195"/>
                    <a:pt x="273" y="204"/>
                    <a:pt x="279" y="214"/>
                  </a:cubicBezTo>
                  <a:cubicBezTo>
                    <a:pt x="284" y="221"/>
                    <a:pt x="292" y="232"/>
                    <a:pt x="303" y="247"/>
                  </a:cubicBezTo>
                  <a:cubicBezTo>
                    <a:pt x="332" y="287"/>
                    <a:pt x="386" y="361"/>
                    <a:pt x="377" y="379"/>
                  </a:cubicBezTo>
                  <a:cubicBezTo>
                    <a:pt x="375" y="383"/>
                    <a:pt x="373" y="385"/>
                    <a:pt x="371" y="386"/>
                  </a:cubicBezTo>
                  <a:cubicBezTo>
                    <a:pt x="360" y="386"/>
                    <a:pt x="340" y="358"/>
                    <a:pt x="315" y="321"/>
                  </a:cubicBezTo>
                  <a:cubicBezTo>
                    <a:pt x="311" y="314"/>
                    <a:pt x="306" y="307"/>
                    <a:pt x="300" y="300"/>
                  </a:cubicBezTo>
                  <a:cubicBezTo>
                    <a:pt x="265" y="250"/>
                    <a:pt x="213" y="200"/>
                    <a:pt x="193" y="209"/>
                  </a:cubicBezTo>
                  <a:cubicBezTo>
                    <a:pt x="187" y="212"/>
                    <a:pt x="185" y="219"/>
                    <a:pt x="187" y="231"/>
                  </a:cubicBezTo>
                  <a:cubicBezTo>
                    <a:pt x="192" y="254"/>
                    <a:pt x="212" y="279"/>
                    <a:pt x="232" y="303"/>
                  </a:cubicBezTo>
                  <a:cubicBezTo>
                    <a:pt x="257" y="333"/>
                    <a:pt x="282" y="364"/>
                    <a:pt x="271" y="384"/>
                  </a:cubicBezTo>
                  <a:cubicBezTo>
                    <a:pt x="269" y="389"/>
                    <a:pt x="266" y="392"/>
                    <a:pt x="262" y="392"/>
                  </a:cubicBezTo>
                  <a:cubicBezTo>
                    <a:pt x="247" y="393"/>
                    <a:pt x="222" y="362"/>
                    <a:pt x="200" y="335"/>
                  </a:cubicBezTo>
                  <a:cubicBezTo>
                    <a:pt x="188" y="320"/>
                    <a:pt x="176" y="305"/>
                    <a:pt x="164" y="293"/>
                  </a:cubicBezTo>
                  <a:cubicBezTo>
                    <a:pt x="135" y="263"/>
                    <a:pt x="58" y="217"/>
                    <a:pt x="37" y="233"/>
                  </a:cubicBezTo>
                  <a:cubicBezTo>
                    <a:pt x="29" y="238"/>
                    <a:pt x="30" y="250"/>
                    <a:pt x="39" y="267"/>
                  </a:cubicBezTo>
                  <a:cubicBezTo>
                    <a:pt x="58" y="305"/>
                    <a:pt x="87" y="315"/>
                    <a:pt x="112" y="324"/>
                  </a:cubicBezTo>
                  <a:cubicBezTo>
                    <a:pt x="135" y="332"/>
                    <a:pt x="152" y="339"/>
                    <a:pt x="158" y="361"/>
                  </a:cubicBezTo>
                  <a:cubicBezTo>
                    <a:pt x="163" y="377"/>
                    <a:pt x="163" y="393"/>
                    <a:pt x="159" y="405"/>
                  </a:cubicBezTo>
                  <a:cubicBezTo>
                    <a:pt x="168" y="405"/>
                    <a:pt x="168" y="405"/>
                    <a:pt x="168" y="405"/>
                  </a:cubicBezTo>
                  <a:cubicBezTo>
                    <a:pt x="171" y="391"/>
                    <a:pt x="171" y="375"/>
                    <a:pt x="166" y="359"/>
                  </a:cubicBezTo>
                  <a:cubicBezTo>
                    <a:pt x="159" y="333"/>
                    <a:pt x="138" y="325"/>
                    <a:pt x="115" y="317"/>
                  </a:cubicBezTo>
                  <a:cubicBezTo>
                    <a:pt x="91" y="308"/>
                    <a:pt x="64" y="298"/>
                    <a:pt x="46" y="264"/>
                  </a:cubicBezTo>
                  <a:cubicBezTo>
                    <a:pt x="39" y="251"/>
                    <a:pt x="38" y="242"/>
                    <a:pt x="42" y="239"/>
                  </a:cubicBezTo>
                  <a:cubicBezTo>
                    <a:pt x="55" y="229"/>
                    <a:pt x="125" y="265"/>
                    <a:pt x="159" y="298"/>
                  </a:cubicBezTo>
                  <a:cubicBezTo>
                    <a:pt x="170" y="310"/>
                    <a:pt x="182" y="325"/>
                    <a:pt x="194" y="340"/>
                  </a:cubicBezTo>
                  <a:cubicBezTo>
                    <a:pt x="220" y="372"/>
                    <a:pt x="244" y="402"/>
                    <a:pt x="263" y="400"/>
                  </a:cubicBezTo>
                  <a:cubicBezTo>
                    <a:pt x="269" y="399"/>
                    <a:pt x="275" y="395"/>
                    <a:pt x="279" y="388"/>
                  </a:cubicBezTo>
                  <a:cubicBezTo>
                    <a:pt x="292" y="363"/>
                    <a:pt x="266" y="331"/>
                    <a:pt x="238" y="298"/>
                  </a:cubicBezTo>
                  <a:cubicBezTo>
                    <a:pt x="219" y="274"/>
                    <a:pt x="199" y="250"/>
                    <a:pt x="195" y="230"/>
                  </a:cubicBezTo>
                  <a:cubicBezTo>
                    <a:pt x="194" y="222"/>
                    <a:pt x="194" y="217"/>
                    <a:pt x="196" y="216"/>
                  </a:cubicBezTo>
                  <a:cubicBezTo>
                    <a:pt x="207" y="212"/>
                    <a:pt x="254" y="247"/>
                    <a:pt x="294" y="304"/>
                  </a:cubicBezTo>
                  <a:cubicBezTo>
                    <a:pt x="299" y="312"/>
                    <a:pt x="304" y="319"/>
                    <a:pt x="309" y="326"/>
                  </a:cubicBezTo>
                  <a:cubicBezTo>
                    <a:pt x="339" y="370"/>
                    <a:pt x="357" y="395"/>
                    <a:pt x="371" y="394"/>
                  </a:cubicBezTo>
                  <a:cubicBezTo>
                    <a:pt x="376" y="393"/>
                    <a:pt x="381" y="390"/>
                    <a:pt x="384" y="383"/>
                  </a:cubicBezTo>
                  <a:cubicBezTo>
                    <a:pt x="395" y="362"/>
                    <a:pt x="355" y="304"/>
                    <a:pt x="309" y="242"/>
                  </a:cubicBezTo>
                  <a:cubicBezTo>
                    <a:pt x="299" y="228"/>
                    <a:pt x="290" y="216"/>
                    <a:pt x="286" y="210"/>
                  </a:cubicBezTo>
                  <a:cubicBezTo>
                    <a:pt x="281" y="202"/>
                    <a:pt x="280" y="196"/>
                    <a:pt x="282" y="190"/>
                  </a:cubicBezTo>
                  <a:cubicBezTo>
                    <a:pt x="285" y="182"/>
                    <a:pt x="293" y="177"/>
                    <a:pt x="297" y="174"/>
                  </a:cubicBezTo>
                  <a:cubicBezTo>
                    <a:pt x="310" y="191"/>
                    <a:pt x="380" y="281"/>
                    <a:pt x="390" y="316"/>
                  </a:cubicBezTo>
                  <a:cubicBezTo>
                    <a:pt x="396" y="336"/>
                    <a:pt x="414" y="343"/>
                    <a:pt x="428" y="339"/>
                  </a:cubicBezTo>
                  <a:cubicBezTo>
                    <a:pt x="447" y="333"/>
                    <a:pt x="461" y="312"/>
                    <a:pt x="452" y="281"/>
                  </a:cubicBezTo>
                  <a:cubicBezTo>
                    <a:pt x="437" y="230"/>
                    <a:pt x="414" y="206"/>
                    <a:pt x="386" y="177"/>
                  </a:cubicBezTo>
                  <a:cubicBezTo>
                    <a:pt x="383" y="174"/>
                    <a:pt x="380" y="171"/>
                    <a:pt x="377" y="167"/>
                  </a:cubicBezTo>
                  <a:cubicBezTo>
                    <a:pt x="370" y="161"/>
                    <a:pt x="368" y="155"/>
                    <a:pt x="370" y="153"/>
                  </a:cubicBezTo>
                  <a:cubicBezTo>
                    <a:pt x="376" y="145"/>
                    <a:pt x="415" y="149"/>
                    <a:pt x="461" y="177"/>
                  </a:cubicBezTo>
                  <a:cubicBezTo>
                    <a:pt x="493" y="197"/>
                    <a:pt x="506" y="235"/>
                    <a:pt x="516" y="266"/>
                  </a:cubicBezTo>
                  <a:cubicBezTo>
                    <a:pt x="526" y="294"/>
                    <a:pt x="533" y="316"/>
                    <a:pt x="552" y="310"/>
                  </a:cubicBezTo>
                  <a:cubicBezTo>
                    <a:pt x="558" y="308"/>
                    <a:pt x="562" y="304"/>
                    <a:pt x="564" y="297"/>
                  </a:cubicBezTo>
                  <a:cubicBezTo>
                    <a:pt x="573" y="267"/>
                    <a:pt x="541" y="198"/>
                    <a:pt x="528" y="182"/>
                  </a:cubicBezTo>
                  <a:cubicBezTo>
                    <a:pt x="514" y="166"/>
                    <a:pt x="495" y="132"/>
                    <a:pt x="499" y="112"/>
                  </a:cubicBezTo>
                  <a:cubicBezTo>
                    <a:pt x="501" y="106"/>
                    <a:pt x="504" y="101"/>
                    <a:pt x="510" y="99"/>
                  </a:cubicBezTo>
                  <a:cubicBezTo>
                    <a:pt x="511" y="98"/>
                    <a:pt x="513" y="98"/>
                    <a:pt x="515" y="98"/>
                  </a:cubicBezTo>
                  <a:cubicBezTo>
                    <a:pt x="532" y="105"/>
                    <a:pt x="552" y="162"/>
                    <a:pt x="567" y="203"/>
                  </a:cubicBezTo>
                  <a:cubicBezTo>
                    <a:pt x="576" y="229"/>
                    <a:pt x="584" y="250"/>
                    <a:pt x="590" y="259"/>
                  </a:cubicBezTo>
                  <a:cubicBezTo>
                    <a:pt x="597" y="268"/>
                    <a:pt x="606" y="272"/>
                    <a:pt x="618" y="269"/>
                  </a:cubicBezTo>
                  <a:cubicBezTo>
                    <a:pt x="631" y="266"/>
                    <a:pt x="643" y="256"/>
                    <a:pt x="645" y="245"/>
                  </a:cubicBezTo>
                  <a:cubicBezTo>
                    <a:pt x="647" y="238"/>
                    <a:pt x="644" y="232"/>
                    <a:pt x="638" y="22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xmlns="" id="{988AED2E-0BC6-4542-BB77-A32FFAC8C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64" y="4396255"/>
              <a:ext cx="1305579" cy="1463292"/>
            </a:xfrm>
            <a:custGeom>
              <a:avLst/>
              <a:gdLst>
                <a:gd name="T0" fmla="*/ 569 w 643"/>
                <a:gd name="T1" fmla="*/ 19 h 724"/>
                <a:gd name="T2" fmla="*/ 588 w 643"/>
                <a:gd name="T3" fmla="*/ 631 h 724"/>
                <a:gd name="T4" fmla="*/ 608 w 643"/>
                <a:gd name="T5" fmla="*/ 712 h 724"/>
                <a:gd name="T6" fmla="*/ 500 w 643"/>
                <a:gd name="T7" fmla="*/ 705 h 724"/>
                <a:gd name="T8" fmla="*/ 143 w 643"/>
                <a:gd name="T9" fmla="*/ 692 h 724"/>
                <a:gd name="T10" fmla="*/ 97 w 643"/>
                <a:gd name="T11" fmla="*/ 256 h 724"/>
                <a:gd name="T12" fmla="*/ 569 w 643"/>
                <a:gd name="T13" fmla="*/ 19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3" h="724">
                  <a:moveTo>
                    <a:pt x="569" y="19"/>
                  </a:moveTo>
                  <a:cubicBezTo>
                    <a:pt x="569" y="19"/>
                    <a:pt x="569" y="584"/>
                    <a:pt x="588" y="631"/>
                  </a:cubicBezTo>
                  <a:cubicBezTo>
                    <a:pt x="607" y="677"/>
                    <a:pt x="643" y="699"/>
                    <a:pt x="608" y="712"/>
                  </a:cubicBezTo>
                  <a:cubicBezTo>
                    <a:pt x="573" y="724"/>
                    <a:pt x="566" y="705"/>
                    <a:pt x="500" y="705"/>
                  </a:cubicBezTo>
                  <a:cubicBezTo>
                    <a:pt x="434" y="705"/>
                    <a:pt x="226" y="713"/>
                    <a:pt x="143" y="692"/>
                  </a:cubicBezTo>
                  <a:cubicBezTo>
                    <a:pt x="60" y="671"/>
                    <a:pt x="0" y="411"/>
                    <a:pt x="97" y="256"/>
                  </a:cubicBezTo>
                  <a:cubicBezTo>
                    <a:pt x="194" y="101"/>
                    <a:pt x="541" y="0"/>
                    <a:pt x="569" y="19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xmlns="" id="{C2E45B7E-AACE-924B-AD1A-31F56C3E0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645" y="1742407"/>
              <a:ext cx="2244742" cy="4018717"/>
            </a:xfrm>
            <a:custGeom>
              <a:avLst/>
              <a:gdLst>
                <a:gd name="T0" fmla="*/ 1106 w 1106"/>
                <a:gd name="T1" fmla="*/ 1893 h 1988"/>
                <a:gd name="T2" fmla="*/ 993 w 1106"/>
                <a:gd name="T3" fmla="*/ 1988 h 1988"/>
                <a:gd name="T4" fmla="*/ 114 w 1106"/>
                <a:gd name="T5" fmla="*/ 1988 h 1988"/>
                <a:gd name="T6" fmla="*/ 0 w 1106"/>
                <a:gd name="T7" fmla="*/ 1893 h 1988"/>
                <a:gd name="T8" fmla="*/ 0 w 1106"/>
                <a:gd name="T9" fmla="*/ 95 h 1988"/>
                <a:gd name="T10" fmla="*/ 114 w 1106"/>
                <a:gd name="T11" fmla="*/ 0 h 1988"/>
                <a:gd name="T12" fmla="*/ 993 w 1106"/>
                <a:gd name="T13" fmla="*/ 0 h 1988"/>
                <a:gd name="T14" fmla="*/ 1106 w 1106"/>
                <a:gd name="T15" fmla="*/ 95 h 1988"/>
                <a:gd name="T16" fmla="*/ 1106 w 1106"/>
                <a:gd name="T17" fmla="*/ 1893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6" h="1988">
                  <a:moveTo>
                    <a:pt x="1106" y="1893"/>
                  </a:moveTo>
                  <a:cubicBezTo>
                    <a:pt x="1106" y="1946"/>
                    <a:pt x="1055" y="1988"/>
                    <a:pt x="993" y="1988"/>
                  </a:cubicBezTo>
                  <a:cubicBezTo>
                    <a:pt x="114" y="1988"/>
                    <a:pt x="114" y="1988"/>
                    <a:pt x="114" y="1988"/>
                  </a:cubicBezTo>
                  <a:cubicBezTo>
                    <a:pt x="52" y="1988"/>
                    <a:pt x="0" y="1946"/>
                    <a:pt x="0" y="189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52" y="0"/>
                    <a:pt x="114" y="0"/>
                  </a:cubicBezTo>
                  <a:cubicBezTo>
                    <a:pt x="993" y="0"/>
                    <a:pt x="993" y="0"/>
                    <a:pt x="993" y="0"/>
                  </a:cubicBezTo>
                  <a:cubicBezTo>
                    <a:pt x="1055" y="0"/>
                    <a:pt x="1106" y="42"/>
                    <a:pt x="1106" y="95"/>
                  </a:cubicBezTo>
                  <a:cubicBezTo>
                    <a:pt x="1106" y="1893"/>
                    <a:pt x="1106" y="1893"/>
                    <a:pt x="1106" y="1893"/>
                  </a:cubicBezTo>
                </a:path>
              </a:pathLst>
            </a:custGeom>
            <a:solidFill>
              <a:srgbClr val="FFFFFF"/>
            </a:solidFill>
            <a:ln w="12700">
              <a:solidFill>
                <a:srgbClr val="E1E9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8" name="Rectangle 13">
              <a:extLst>
                <a:ext uri="{FF2B5EF4-FFF2-40B4-BE49-F238E27FC236}">
                  <a16:creationId xmlns:a16="http://schemas.microsoft.com/office/drawing/2014/main" xmlns="" id="{F176AB05-14DB-104F-8180-115D8FC26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794" y="2021072"/>
              <a:ext cx="2098887" cy="3017892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xmlns="" id="{390F73B6-E82B-8348-B795-BB31DB942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7322" y="5167033"/>
              <a:ext cx="398433" cy="393689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xmlns="" id="{4DF36496-ABC9-A14C-931E-F6DEBADD2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153" y="3644450"/>
              <a:ext cx="1483452" cy="858529"/>
            </a:xfrm>
            <a:custGeom>
              <a:avLst/>
              <a:gdLst>
                <a:gd name="T0" fmla="*/ 442 w 731"/>
                <a:gd name="T1" fmla="*/ 396 h 425"/>
                <a:gd name="T2" fmla="*/ 345 w 731"/>
                <a:gd name="T3" fmla="*/ 334 h 425"/>
                <a:gd name="T4" fmla="*/ 155 w 731"/>
                <a:gd name="T5" fmla="*/ 423 h 425"/>
                <a:gd name="T6" fmla="*/ 19 w 731"/>
                <a:gd name="T7" fmla="*/ 299 h 425"/>
                <a:gd name="T8" fmla="*/ 162 w 731"/>
                <a:gd name="T9" fmla="*/ 187 h 425"/>
                <a:gd name="T10" fmla="*/ 372 w 731"/>
                <a:gd name="T11" fmla="*/ 51 h 425"/>
                <a:gd name="T12" fmla="*/ 446 w 731"/>
                <a:gd name="T13" fmla="*/ 78 h 425"/>
                <a:gd name="T14" fmla="*/ 731 w 731"/>
                <a:gd name="T15" fmla="*/ 28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1" h="425">
                  <a:moveTo>
                    <a:pt x="442" y="396"/>
                  </a:moveTo>
                  <a:cubicBezTo>
                    <a:pt x="442" y="396"/>
                    <a:pt x="369" y="370"/>
                    <a:pt x="345" y="334"/>
                  </a:cubicBezTo>
                  <a:cubicBezTo>
                    <a:pt x="345" y="334"/>
                    <a:pt x="261" y="421"/>
                    <a:pt x="155" y="423"/>
                  </a:cubicBezTo>
                  <a:cubicBezTo>
                    <a:pt x="48" y="425"/>
                    <a:pt x="0" y="342"/>
                    <a:pt x="19" y="299"/>
                  </a:cubicBezTo>
                  <a:cubicBezTo>
                    <a:pt x="39" y="256"/>
                    <a:pt x="108" y="266"/>
                    <a:pt x="162" y="187"/>
                  </a:cubicBezTo>
                  <a:cubicBezTo>
                    <a:pt x="215" y="108"/>
                    <a:pt x="246" y="0"/>
                    <a:pt x="372" y="51"/>
                  </a:cubicBezTo>
                  <a:cubicBezTo>
                    <a:pt x="395" y="60"/>
                    <a:pt x="420" y="69"/>
                    <a:pt x="446" y="78"/>
                  </a:cubicBezTo>
                  <a:cubicBezTo>
                    <a:pt x="566" y="121"/>
                    <a:pt x="709" y="171"/>
                    <a:pt x="731" y="283"/>
                  </a:cubicBezTo>
                </a:path>
              </a:pathLst>
            </a:custGeom>
            <a:solidFill>
              <a:srgbClr val="FCD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1" name="Oval 26">
            <a:extLst>
              <a:ext uri="{FF2B5EF4-FFF2-40B4-BE49-F238E27FC236}">
                <a16:creationId xmlns:a16="http://schemas.microsoft.com/office/drawing/2014/main" xmlns="" id="{6AA182A1-4ACD-8441-8F67-FBB3E8D89E7E}"/>
              </a:ext>
            </a:extLst>
          </p:cNvPr>
          <p:cNvSpPr/>
          <p:nvPr/>
        </p:nvSpPr>
        <p:spPr>
          <a:xfrm>
            <a:off x="5481801" y="981330"/>
            <a:ext cx="918339" cy="918339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469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2" name="Oval 28">
            <a:extLst>
              <a:ext uri="{FF2B5EF4-FFF2-40B4-BE49-F238E27FC236}">
                <a16:creationId xmlns:a16="http://schemas.microsoft.com/office/drawing/2014/main" xmlns="" id="{1E41A293-AB11-C941-9B33-634AA9066D83}"/>
              </a:ext>
            </a:extLst>
          </p:cNvPr>
          <p:cNvSpPr/>
          <p:nvPr/>
        </p:nvSpPr>
        <p:spPr>
          <a:xfrm>
            <a:off x="5504804" y="3218799"/>
            <a:ext cx="918339" cy="918339"/>
          </a:xfrm>
          <a:prstGeom prst="ellipse">
            <a:avLst/>
          </a:prstGeom>
          <a:solidFill>
            <a:schemeClr val="accent2"/>
          </a:solidFill>
          <a:ln w="25400">
            <a:noFill/>
          </a:ln>
          <a:effectLst>
            <a:outerShdw blurRad="469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3" name="Oval 29">
            <a:extLst>
              <a:ext uri="{FF2B5EF4-FFF2-40B4-BE49-F238E27FC236}">
                <a16:creationId xmlns:a16="http://schemas.microsoft.com/office/drawing/2014/main" xmlns="" id="{BD2F023B-AF8E-3142-98F9-75A1B77B4AF2}"/>
              </a:ext>
            </a:extLst>
          </p:cNvPr>
          <p:cNvSpPr/>
          <p:nvPr/>
        </p:nvSpPr>
        <p:spPr>
          <a:xfrm>
            <a:off x="5481800" y="2109765"/>
            <a:ext cx="918339" cy="918339"/>
          </a:xfrm>
          <a:prstGeom prst="ellipse">
            <a:avLst/>
          </a:prstGeom>
          <a:solidFill>
            <a:schemeClr val="accent3"/>
          </a:solidFill>
          <a:ln w="25400">
            <a:noFill/>
          </a:ln>
          <a:effectLst>
            <a:outerShdw blurRad="469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4" name="TextBox 74">
            <a:extLst>
              <a:ext uri="{FF2B5EF4-FFF2-40B4-BE49-F238E27FC236}">
                <a16:creationId xmlns:a16="http://schemas.microsoft.com/office/drawing/2014/main" xmlns="" id="{A86BDF31-BB91-7B4F-AA0E-BD1806F7B891}"/>
              </a:ext>
            </a:extLst>
          </p:cNvPr>
          <p:cNvSpPr txBox="1"/>
          <p:nvPr/>
        </p:nvSpPr>
        <p:spPr>
          <a:xfrm>
            <a:off x="5745660" y="1136909"/>
            <a:ext cx="405880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</a:t>
            </a:r>
            <a:endParaRPr lang="en-US" sz="32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5" name="TextBox 75">
            <a:extLst>
              <a:ext uri="{FF2B5EF4-FFF2-40B4-BE49-F238E27FC236}">
                <a16:creationId xmlns:a16="http://schemas.microsoft.com/office/drawing/2014/main" xmlns="" id="{1725068A-3BA9-FC41-98C0-FB283EABE3E5}"/>
              </a:ext>
            </a:extLst>
          </p:cNvPr>
          <p:cNvSpPr txBox="1"/>
          <p:nvPr/>
        </p:nvSpPr>
        <p:spPr>
          <a:xfrm>
            <a:off x="5746984" y="2264276"/>
            <a:ext cx="433132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</a:t>
            </a:r>
            <a:endParaRPr lang="en-US" sz="36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6" name="TextBox 76">
            <a:extLst>
              <a:ext uri="{FF2B5EF4-FFF2-40B4-BE49-F238E27FC236}">
                <a16:creationId xmlns:a16="http://schemas.microsoft.com/office/drawing/2014/main" xmlns="" id="{8A9184F4-30EE-124E-8304-2D89F37768E9}"/>
              </a:ext>
            </a:extLst>
          </p:cNvPr>
          <p:cNvSpPr txBox="1"/>
          <p:nvPr/>
        </p:nvSpPr>
        <p:spPr>
          <a:xfrm>
            <a:off x="5783311" y="3317481"/>
            <a:ext cx="358705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3</a:t>
            </a:r>
            <a:endParaRPr lang="en-US" sz="36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xmlns="" id="{5461CE9E-D9EE-8C47-99B0-8306FE22CA97}"/>
              </a:ext>
            </a:extLst>
          </p:cNvPr>
          <p:cNvSpPr/>
          <p:nvPr/>
        </p:nvSpPr>
        <p:spPr>
          <a:xfrm>
            <a:off x="6450924" y="1194059"/>
            <a:ext cx="3226476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400" b="1" dirty="0" smtClean="0"/>
              <a:t>	</a:t>
            </a:r>
            <a:r>
              <a:rPr lang="zh-CN" altLang="en-US" sz="3600" b="1" dirty="0"/>
              <a:t>背景</a:t>
            </a:r>
            <a:endParaRPr lang="en-US" altLang="zh-CN" sz="3600" b="1" dirty="0" smtClean="0"/>
          </a:p>
          <a:p>
            <a:pPr lvl="0" defTabSz="914400"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 pitchFamily="34" charset="0"/>
              <a:sym typeface="思源黑体" panose="020B0500000000000000" pitchFamily="34" charset="-122"/>
            </a:endParaRP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xmlns="" id="{11FDA0CE-9116-2C46-AF34-9CC02A83D3FD}"/>
              </a:ext>
            </a:extLst>
          </p:cNvPr>
          <p:cNvSpPr/>
          <p:nvPr/>
        </p:nvSpPr>
        <p:spPr>
          <a:xfrm>
            <a:off x="6491554" y="2299852"/>
            <a:ext cx="358842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400" b="1" dirty="0" smtClean="0"/>
              <a:t>	</a:t>
            </a:r>
            <a:r>
              <a:rPr lang="zh-CN" altLang="en-US" sz="3600" b="1" dirty="0" smtClean="0"/>
              <a:t>碳减排的</a:t>
            </a:r>
            <a:r>
              <a:rPr lang="zh-CN" altLang="en-US" sz="3600" b="1" dirty="0"/>
              <a:t>途径</a:t>
            </a:r>
            <a:endParaRPr lang="en-US" altLang="zh-CN" sz="3600" b="1" dirty="0" smtClean="0"/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xmlns="" id="{4EDF49F4-7899-6440-9A94-2DCA321698C4}"/>
              </a:ext>
            </a:extLst>
          </p:cNvPr>
          <p:cNvSpPr/>
          <p:nvPr/>
        </p:nvSpPr>
        <p:spPr>
          <a:xfrm>
            <a:off x="6491554" y="3429928"/>
            <a:ext cx="321123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400" b="1" dirty="0" smtClean="0"/>
              <a:t>	</a:t>
            </a:r>
            <a:r>
              <a:rPr lang="zh-CN" altLang="en-US" sz="3600" b="1" dirty="0" smtClean="0"/>
              <a:t>氢能的应用</a:t>
            </a:r>
            <a:endParaRPr lang="zh-CN" altLang="en-US" sz="3600" b="1" dirty="0"/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xmlns="" id="{D89A21F8-4FFC-554D-94F4-D33CA784DFBA}"/>
              </a:ext>
            </a:extLst>
          </p:cNvPr>
          <p:cNvSpPr txBox="1"/>
          <p:nvPr/>
        </p:nvSpPr>
        <p:spPr>
          <a:xfrm>
            <a:off x="1683847" y="946735"/>
            <a:ext cx="18150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pPr algn="ctr"/>
            <a:endParaRPr lang="zh-CN" altLang="en-US" sz="20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xmlns="" id="{A86BDF31-BB91-7B4F-AA0E-BD1806F7B891}"/>
              </a:ext>
            </a:extLst>
          </p:cNvPr>
          <p:cNvSpPr txBox="1"/>
          <p:nvPr/>
        </p:nvSpPr>
        <p:spPr>
          <a:xfrm>
            <a:off x="6045044" y="5097845"/>
            <a:ext cx="405880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</a:t>
            </a:r>
            <a:endParaRPr lang="en-US" sz="32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9" name="Oval 26">
            <a:extLst>
              <a:ext uri="{FF2B5EF4-FFF2-40B4-BE49-F238E27FC236}">
                <a16:creationId xmlns:a16="http://schemas.microsoft.com/office/drawing/2014/main" xmlns="" id="{6AA182A1-4ACD-8441-8F67-FBB3E8D89E7E}"/>
              </a:ext>
            </a:extLst>
          </p:cNvPr>
          <p:cNvSpPr/>
          <p:nvPr/>
        </p:nvSpPr>
        <p:spPr>
          <a:xfrm>
            <a:off x="5516828" y="4331279"/>
            <a:ext cx="918339" cy="918339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469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1" name="TextBox 74">
            <a:extLst>
              <a:ext uri="{FF2B5EF4-FFF2-40B4-BE49-F238E27FC236}">
                <a16:creationId xmlns:a16="http://schemas.microsoft.com/office/drawing/2014/main" xmlns="" id="{A86BDF31-BB91-7B4F-AA0E-BD1806F7B891}"/>
              </a:ext>
            </a:extLst>
          </p:cNvPr>
          <p:cNvSpPr txBox="1"/>
          <p:nvPr/>
        </p:nvSpPr>
        <p:spPr>
          <a:xfrm>
            <a:off x="5741143" y="4477927"/>
            <a:ext cx="491115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4</a:t>
            </a:r>
            <a:endParaRPr lang="en-US" sz="32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7180" y="4458985"/>
            <a:ext cx="417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/>
              <a:t>ReSER</a:t>
            </a:r>
            <a:r>
              <a:rPr lang="zh-CN" altLang="en-US" sz="3600" b="1" dirty="0" smtClean="0"/>
              <a:t>制氢简介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xmlns="" val="38255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>
            <a:off x="4682239" y="3252492"/>
            <a:ext cx="2860560" cy="1379965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2240" y="1237313"/>
            <a:ext cx="2100289" cy="1511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9218" y="1237313"/>
            <a:ext cx="1515924" cy="164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2156" y="3252492"/>
            <a:ext cx="1638249" cy="1507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11074" y="3323930"/>
            <a:ext cx="2074407" cy="1276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68255" y="4908676"/>
            <a:ext cx="2074421" cy="111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05985" y="4908677"/>
            <a:ext cx="2021216" cy="106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34820" y="1732762"/>
            <a:ext cx="2255253" cy="13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083433" y="3650086"/>
            <a:ext cx="228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氢气的用途</a:t>
            </a:r>
            <a:endParaRPr lang="zh-CN" altLang="en-US" sz="3200" b="1" dirty="0"/>
          </a:p>
        </p:txBody>
      </p:sp>
      <p:sp>
        <p:nvSpPr>
          <p:cNvPr id="15" name="Rectangle 6"/>
          <p:cNvSpPr txBox="1">
            <a:spLocks noChangeArrowheads="1"/>
          </p:cNvSpPr>
          <p:nvPr/>
        </p:nvSpPr>
        <p:spPr bwMode="auto">
          <a:xfrm>
            <a:off x="1118249" y="624309"/>
            <a:ext cx="3402001" cy="110845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lIns="90477" tIns="44444" rIns="90477" bIns="44444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25525">
              <a:lnSpc>
                <a:spcPct val="90000"/>
              </a:lnSpc>
              <a:buSzPct val="80000"/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炼油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1025525">
              <a:lnSpc>
                <a:spcPct val="90000"/>
              </a:lnSpc>
              <a:buSzPct val="80000"/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化工</a:t>
            </a:r>
            <a:endParaRPr lang="en-GB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1025525">
              <a:lnSpc>
                <a:spcPct val="90000"/>
              </a:lnSpc>
              <a:buSzPct val="80000"/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冶金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1025525">
              <a:lnSpc>
                <a:spcPct val="90000"/>
              </a:lnSpc>
              <a:buSzPct val="80000"/>
              <a:buFont typeface="Wingdings" panose="05000000000000000000" pitchFamily="2" charset="2"/>
              <a:buChar char="q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电子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17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3321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819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xmlns="" id="{D19A4530-590D-452D-A481-3A571A4FD0F5}"/>
              </a:ext>
            </a:extLst>
          </p:cNvPr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DD897A68-7166-4788-9F98-F86D25B0A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7" name="椭圆 5">
              <a:extLst>
                <a:ext uri="{FF2B5EF4-FFF2-40B4-BE49-F238E27FC236}">
                  <a16:creationId xmlns:a16="http://schemas.microsoft.com/office/drawing/2014/main" xmlns="" id="{EEB15F96-7B12-492C-936A-562A619D0D69}"/>
                </a:ext>
              </a:extLst>
            </p:cNvPr>
            <p:cNvSpPr/>
            <p:nvPr/>
          </p:nvSpPr>
          <p:spPr>
            <a:xfrm>
              <a:off x="492208" y="426058"/>
              <a:ext cx="324679" cy="32467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77"/>
              <a:endParaRPr lang="zh-CN" altLang="en-US" sz="1400" b="1">
                <a:latin typeface="思源黑体" panose="020B0500000000000000" pitchFamily="34" charset="-122"/>
                <a:ea typeface="思源黑体" panose="020B0500000000000000" pitchFamily="34" charset="-122"/>
                <a:cs typeface="Open Sans" charset="0"/>
                <a:sym typeface="思源黑体" panose="020B0500000000000000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xmlns="" id="{0FC708DF-3B3F-48D8-8EB5-032CC5BA850A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0" y="5884432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 smtClean="0">
                <a:solidFill>
                  <a:schemeClr val="bg1"/>
                </a:solidFill>
              </a:rPr>
              <a:t>氢能研发的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历史</a:t>
            </a:r>
            <a:r>
              <a:rPr lang="zh-CN" altLang="zh-CN" sz="3200" b="1" dirty="0" smtClean="0">
                <a:solidFill>
                  <a:schemeClr val="bg1"/>
                </a:solidFill>
              </a:rPr>
              <a:t>及计划</a:t>
            </a:r>
            <a:endParaRPr lang="zh-CN" altLang="en-US" sz="3200" b="1" dirty="0" smtClean="0">
              <a:solidFill>
                <a:schemeClr val="bg1"/>
              </a:solidFill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995258" y="1175400"/>
            <a:ext cx="10517038" cy="50014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日本：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1981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 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月光计划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1993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新阳光计划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通用汽车公司至今已开发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100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多辆燃料电池汽车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欧盟：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2002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月成立了氢能源和燃料电池高级专家组。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中国：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十五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期间，科技部加大对燃料电池研究的投入，氢燃料电池车有较快发展。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960121" y="164967"/>
            <a:ext cx="3252814" cy="664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3.1 </a:t>
            </a:r>
            <a:r>
              <a:rPr lang="zh-CN" altLang="en-US" sz="2800" b="1" dirty="0"/>
              <a:t>氢能发展的计划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xmlns="" val="338292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xmlns="" id="{D19A4530-590D-452D-A481-3A571A4FD0F5}"/>
              </a:ext>
            </a:extLst>
          </p:cNvPr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DD897A68-7166-4788-9F98-F86D25B0A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7" name="椭圆 5">
              <a:extLst>
                <a:ext uri="{FF2B5EF4-FFF2-40B4-BE49-F238E27FC236}">
                  <a16:creationId xmlns:a16="http://schemas.microsoft.com/office/drawing/2014/main" xmlns="" id="{EEB15F96-7B12-492C-936A-562A619D0D69}"/>
                </a:ext>
              </a:extLst>
            </p:cNvPr>
            <p:cNvSpPr/>
            <p:nvPr/>
          </p:nvSpPr>
          <p:spPr>
            <a:xfrm>
              <a:off x="492208" y="426058"/>
              <a:ext cx="324679" cy="32467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77"/>
              <a:endParaRPr lang="zh-CN" altLang="en-US" sz="1400" b="1">
                <a:latin typeface="思源黑体" panose="020B0500000000000000" pitchFamily="34" charset="-122"/>
                <a:ea typeface="思源黑体" panose="020B0500000000000000" pitchFamily="34" charset="-122"/>
                <a:cs typeface="Open Sans" charset="0"/>
                <a:sym typeface="思源黑体" panose="020B0500000000000000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xmlns="" id="{0FC708DF-3B3F-48D8-8EB5-032CC5BA850A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0" y="5884432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 smtClean="0">
                <a:solidFill>
                  <a:schemeClr val="bg1"/>
                </a:solidFill>
              </a:rPr>
              <a:t>氢能研发的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历史</a:t>
            </a:r>
            <a:r>
              <a:rPr lang="zh-CN" altLang="zh-CN" sz="3200" b="1" dirty="0" smtClean="0">
                <a:solidFill>
                  <a:schemeClr val="bg1"/>
                </a:solidFill>
              </a:rPr>
              <a:t>及计划</a:t>
            </a:r>
            <a:endParaRPr lang="zh-CN" altLang="en-US" sz="3200" b="1" dirty="0" smtClean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0121" y="1213923"/>
            <a:ext cx="10940526" cy="4670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altLang="zh-CN" sz="2400" b="1" dirty="0" smtClean="0"/>
              <a:t>2014 </a:t>
            </a:r>
            <a:r>
              <a:rPr lang="zh-CN" altLang="zh-CN" sz="2400" b="1" dirty="0" smtClean="0"/>
              <a:t>年</a:t>
            </a:r>
            <a:r>
              <a:rPr lang="en-US" altLang="zh-CN" sz="2400" b="1" dirty="0" smtClean="0"/>
              <a:t>, </a:t>
            </a:r>
            <a:r>
              <a:rPr lang="zh-CN" altLang="zh-CN" sz="2400" b="1" dirty="0" smtClean="0"/>
              <a:t>美国发布了</a:t>
            </a:r>
            <a:r>
              <a:rPr lang="zh-CN" altLang="zh-CN" sz="2400" b="1" dirty="0"/>
              <a:t>《全面能源战略》，明确了氢能在交通运输领域转型中</a:t>
            </a:r>
            <a:r>
              <a:rPr lang="zh-CN" altLang="zh-CN" sz="2400" b="1" dirty="0" smtClean="0"/>
              <a:t>的</a:t>
            </a:r>
            <a:endParaRPr lang="en-US" altLang="zh-CN" sz="2400" b="1" dirty="0" smtClean="0"/>
          </a:p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  </a:t>
            </a:r>
            <a:r>
              <a:rPr lang="zh-CN" altLang="zh-CN" sz="2400" b="1" dirty="0" smtClean="0"/>
              <a:t>引导</a:t>
            </a:r>
            <a:r>
              <a:rPr lang="zh-CN" altLang="zh-CN" sz="2400" b="1" dirty="0"/>
              <a:t>作用</a:t>
            </a:r>
            <a:r>
              <a:rPr lang="zh-CN" altLang="zh-CN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altLang="zh-CN" sz="2400" b="1" dirty="0" smtClean="0"/>
              <a:t>2016 </a:t>
            </a:r>
            <a:r>
              <a:rPr lang="zh-CN" altLang="zh-CN" sz="2400" b="1" dirty="0" smtClean="0"/>
              <a:t>年</a:t>
            </a:r>
            <a:r>
              <a:rPr lang="en-US" altLang="zh-CN" sz="2400" b="1" dirty="0" smtClean="0"/>
              <a:t>, </a:t>
            </a:r>
            <a:r>
              <a:rPr lang="zh-CN" altLang="zh-CN" sz="2400" b="1" dirty="0" smtClean="0"/>
              <a:t>中国</a:t>
            </a:r>
            <a:r>
              <a:rPr lang="zh-CN" altLang="zh-CN" sz="2400" b="1" dirty="0"/>
              <a:t>国家能源局颁布了《能源技术革命创新行动计划（</a:t>
            </a:r>
            <a:r>
              <a:rPr lang="en-US" altLang="zh-CN" sz="2400" b="1" dirty="0"/>
              <a:t>2016-2030 </a:t>
            </a:r>
            <a:endParaRPr lang="en-US" altLang="zh-CN" sz="2400" b="1" dirty="0" smtClean="0"/>
          </a:p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   </a:t>
            </a:r>
            <a:r>
              <a:rPr lang="zh-CN" altLang="zh-CN" sz="2400" b="1" dirty="0" smtClean="0"/>
              <a:t>年</a:t>
            </a:r>
            <a:r>
              <a:rPr lang="zh-CN" altLang="zh-CN" sz="2400" b="1" dirty="0"/>
              <a:t>）》，面向</a:t>
            </a:r>
            <a:r>
              <a:rPr lang="zh-CN" altLang="zh-CN" sz="2400" b="1" dirty="0" smtClean="0"/>
              <a:t>未来</a:t>
            </a:r>
            <a:r>
              <a:rPr lang="zh-CN" altLang="zh-CN" sz="2400" b="1" dirty="0"/>
              <a:t>十五年提出了“氢能与燃料电池技术创新”的任务</a:t>
            </a:r>
            <a:r>
              <a:rPr lang="zh-CN" altLang="zh-CN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altLang="zh-CN" sz="2400" b="1" dirty="0" smtClean="0"/>
              <a:t>2018 </a:t>
            </a:r>
            <a:r>
              <a:rPr lang="zh-CN" altLang="zh-CN" sz="2400" b="1" dirty="0" smtClean="0"/>
              <a:t>年</a:t>
            </a:r>
            <a:r>
              <a:rPr lang="en-US" altLang="zh-CN" sz="2400" b="1" dirty="0" smtClean="0"/>
              <a:t>, </a:t>
            </a:r>
            <a:r>
              <a:rPr lang="zh-CN" altLang="zh-CN" sz="2400" b="1" dirty="0" smtClean="0"/>
              <a:t>日本</a:t>
            </a:r>
            <a:r>
              <a:rPr lang="zh-CN" altLang="zh-CN" sz="2400" b="1" dirty="0"/>
              <a:t>颁布了</a:t>
            </a:r>
            <a:r>
              <a:rPr lang="zh-CN" altLang="zh-CN" sz="2400" b="1" dirty="0" smtClean="0"/>
              <a:t>《第五次能源基本计划》</a:t>
            </a:r>
            <a:r>
              <a:rPr lang="zh-CN" altLang="zh-CN" sz="2400" b="1" dirty="0"/>
              <a:t>，强调了氢能的利用在应对</a:t>
            </a:r>
            <a:r>
              <a:rPr lang="zh-CN" altLang="zh-CN" sz="2400" b="1" dirty="0" smtClean="0"/>
              <a:t>全球</a:t>
            </a:r>
            <a:endParaRPr lang="en-US" altLang="zh-CN" sz="2400" b="1" dirty="0" smtClean="0"/>
          </a:p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   </a:t>
            </a:r>
            <a:r>
              <a:rPr lang="zh-CN" altLang="zh-CN" sz="2400" b="1" dirty="0" smtClean="0"/>
              <a:t>气候变化</a:t>
            </a:r>
            <a:r>
              <a:rPr lang="zh-CN" altLang="zh-CN" sz="2400" b="1" dirty="0"/>
              <a:t>中的重要作用</a:t>
            </a:r>
            <a:r>
              <a:rPr lang="zh-CN" altLang="zh-CN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altLang="zh-CN" sz="2400" b="1" dirty="0" smtClean="0"/>
              <a:t>2019</a:t>
            </a:r>
            <a:r>
              <a:rPr lang="zh-CN" altLang="zh-CN" sz="2400" b="1" dirty="0" smtClean="0"/>
              <a:t>年</a:t>
            </a:r>
            <a:r>
              <a:rPr lang="en-US" altLang="zh-CN" sz="2400" b="1" dirty="0" smtClean="0"/>
              <a:t>, </a:t>
            </a:r>
            <a:r>
              <a:rPr lang="zh-CN" altLang="zh-CN" sz="2400" b="1" dirty="0" smtClean="0"/>
              <a:t>欧洲</a:t>
            </a:r>
            <a:r>
              <a:rPr lang="zh-CN" altLang="zh-CN" sz="2400" b="1" dirty="0"/>
              <a:t>燃料电池和氢能联合组织发布</a:t>
            </a:r>
            <a:r>
              <a:rPr lang="zh-CN" altLang="zh-CN" sz="2400" b="1" dirty="0" smtClean="0"/>
              <a:t>《欧洲氢能路线图：欧洲能源转型的</a:t>
            </a:r>
            <a:endParaRPr lang="en-US" altLang="zh-CN" sz="2400" b="1" dirty="0" smtClean="0"/>
          </a:p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 </a:t>
            </a:r>
            <a:r>
              <a:rPr lang="zh-CN" altLang="zh-CN" sz="2400" b="1" dirty="0" smtClean="0"/>
              <a:t>可持续发展路径》</a:t>
            </a:r>
            <a:r>
              <a:rPr lang="zh-CN" altLang="zh-CN" sz="2400" b="1" dirty="0"/>
              <a:t>，初步制定了未来三十年欧洲氢能发展的路线与目标</a:t>
            </a:r>
            <a:r>
              <a:rPr lang="zh-CN" altLang="zh-CN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ts val="3500"/>
              </a:lnSpc>
            </a:pPr>
            <a:endParaRPr lang="en-US" altLang="zh-CN" sz="2400" b="1" dirty="0" smtClean="0"/>
          </a:p>
        </p:txBody>
      </p:sp>
      <p:sp>
        <p:nvSpPr>
          <p:cNvPr id="4" name="矩形 3"/>
          <p:cNvSpPr/>
          <p:nvPr/>
        </p:nvSpPr>
        <p:spPr>
          <a:xfrm>
            <a:off x="1261906" y="393365"/>
            <a:ext cx="8164482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500"/>
              </a:lnSpc>
            </a:pPr>
            <a:r>
              <a:rPr lang="zh-CN" altLang="zh-CN" sz="2800" b="1" dirty="0">
                <a:solidFill>
                  <a:prstClr val="black"/>
                </a:solidFill>
              </a:rPr>
              <a:t>氢能在能源结构转型中发挥着越来越重要的</a:t>
            </a:r>
            <a:r>
              <a:rPr lang="zh-CN" altLang="zh-CN" sz="2800" b="1" dirty="0" smtClean="0">
                <a:solidFill>
                  <a:prstClr val="black"/>
                </a:solidFill>
              </a:rPr>
              <a:t>作用</a:t>
            </a:r>
            <a:endParaRPr lang="en-US" altLang="zh-CN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551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9D20E5E-00DD-4E79-BEE0-86D372CB8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4466" y="97304"/>
            <a:ext cx="8475981" cy="60030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4466" y="6163989"/>
            <a:ext cx="28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摘自</a:t>
            </a:r>
            <a:r>
              <a:rPr lang="en-US" altLang="zh-CN" dirty="0" smtClean="0"/>
              <a:t>2019</a:t>
            </a:r>
            <a:r>
              <a:rPr lang="zh-CN" altLang="en-US" dirty="0" smtClean="0"/>
              <a:t>年氢能会议报告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110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2117629-EB2F-4D5C-866C-79747A2E5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2716" y="107720"/>
            <a:ext cx="8961720" cy="5940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5140" y="6163989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摘自</a:t>
            </a:r>
            <a:r>
              <a:rPr lang="en-US" altLang="zh-CN" dirty="0" smtClean="0"/>
              <a:t>2019</a:t>
            </a:r>
            <a:r>
              <a:rPr lang="zh-CN" altLang="en-US" dirty="0" smtClean="0"/>
              <a:t>年氢能会议报告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4161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E3E6054-833B-495D-99FE-58174F47E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2676" y="94295"/>
            <a:ext cx="8777399" cy="60847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22677" y="6216389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摘自</a:t>
            </a:r>
            <a:r>
              <a:rPr lang="en-US" altLang="zh-CN" dirty="0" smtClean="0"/>
              <a:t>2019</a:t>
            </a:r>
            <a:r>
              <a:rPr lang="zh-CN" altLang="en-US" dirty="0" smtClean="0"/>
              <a:t>年氢能会议报告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110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736" y="746424"/>
            <a:ext cx="12086741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2451" y="609805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节能与新能源汽车技术路线图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，清华大学欧阳高明</a:t>
            </a:r>
          </a:p>
        </p:txBody>
      </p:sp>
      <p:sp>
        <p:nvSpPr>
          <p:cNvPr id="5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3321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28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>
          <a:xfrm>
            <a:off x="0" y="-15916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4C475234-42BD-0E4E-B870-BC98FAAC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44" y="472698"/>
              <a:ext cx="6256156" cy="6385302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2" name="椭圆 5">
              <a:extLst>
                <a:ext uri="{FF2B5EF4-FFF2-40B4-BE49-F238E27FC236}">
                  <a16:creationId xmlns:a16="http://schemas.microsoft.com/office/drawing/2014/main" xmlns="" id="{3EC1A62C-9250-2F4E-B5FD-D10FA4741824}"/>
                </a:ext>
              </a:extLst>
            </p:cNvPr>
            <p:cNvSpPr/>
            <p:nvPr/>
          </p:nvSpPr>
          <p:spPr>
            <a:xfrm>
              <a:off x="452451" y="426058"/>
              <a:ext cx="551745" cy="55174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77"/>
              <a:endParaRPr lang="zh-CN" altLang="en-US" sz="1400" b="1">
                <a:latin typeface="思源黑体" panose="020B0500000000000000" pitchFamily="34" charset="-122"/>
                <a:ea typeface="思源黑体" panose="020B0500000000000000" pitchFamily="34" charset="-122"/>
                <a:cs typeface="Open Sans" charset="0"/>
                <a:sym typeface="思源黑体" panose="020B0500000000000000" pitchFamily="34" charset="-122"/>
              </a:endParaRPr>
            </a:p>
          </p:txBody>
        </p:sp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xmlns="" id="{A217C43D-30ED-41A0-87B8-5F6C496E4D4C}"/>
                </a:ext>
              </a:extLst>
            </p:cNvPr>
            <p:cNvGrpSpPr/>
            <p:nvPr/>
          </p:nvGrpSpPr>
          <p:grpSpPr>
            <a:xfrm>
              <a:off x="0" y="3175"/>
              <a:ext cx="12192000" cy="6854825"/>
              <a:chOff x="0" y="3175"/>
              <a:chExt cx="12192000" cy="6854825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xmlns="" id="{5AF785E2-B299-437B-8C64-26BF6440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817" y="3175"/>
                <a:ext cx="6716183" cy="6854825"/>
              </a:xfrm>
              <a:custGeom>
                <a:avLst/>
                <a:gdLst>
                  <a:gd name="T0" fmla="*/ 1295 w 1295"/>
                  <a:gd name="T1" fmla="*/ 1062 h 1062"/>
                  <a:gd name="T2" fmla="*/ 1295 w 1295"/>
                  <a:gd name="T3" fmla="*/ 0 h 1062"/>
                  <a:gd name="T4" fmla="*/ 1081 w 1295"/>
                  <a:gd name="T5" fmla="*/ 163 h 1062"/>
                  <a:gd name="T6" fmla="*/ 878 w 1295"/>
                  <a:gd name="T7" fmla="*/ 281 h 1062"/>
                  <a:gd name="T8" fmla="*/ 641 w 1295"/>
                  <a:gd name="T9" fmla="*/ 438 h 1062"/>
                  <a:gd name="T10" fmla="*/ 274 w 1295"/>
                  <a:gd name="T11" fmla="*/ 590 h 1062"/>
                  <a:gd name="T12" fmla="*/ 45 w 1295"/>
                  <a:gd name="T13" fmla="*/ 979 h 1062"/>
                  <a:gd name="T14" fmla="*/ 0 w 1295"/>
                  <a:gd name="T15" fmla="*/ 1062 h 1062"/>
                  <a:gd name="T16" fmla="*/ 1295 w 1295"/>
                  <a:gd name="T17" fmla="*/ 106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5" h="1062">
                    <a:moveTo>
                      <a:pt x="1295" y="1062"/>
                    </a:moveTo>
                    <a:cubicBezTo>
                      <a:pt x="1295" y="0"/>
                      <a:pt x="1295" y="0"/>
                      <a:pt x="1295" y="0"/>
                    </a:cubicBezTo>
                    <a:cubicBezTo>
                      <a:pt x="1176" y="15"/>
                      <a:pt x="1104" y="111"/>
                      <a:pt x="1081" y="163"/>
                    </a:cubicBezTo>
                    <a:cubicBezTo>
                      <a:pt x="1045" y="243"/>
                      <a:pt x="985" y="294"/>
                      <a:pt x="878" y="281"/>
                    </a:cubicBezTo>
                    <a:cubicBezTo>
                      <a:pt x="771" y="268"/>
                      <a:pt x="707" y="299"/>
                      <a:pt x="641" y="438"/>
                    </a:cubicBezTo>
                    <a:cubicBezTo>
                      <a:pt x="582" y="560"/>
                      <a:pt x="520" y="531"/>
                      <a:pt x="274" y="590"/>
                    </a:cubicBezTo>
                    <a:cubicBezTo>
                      <a:pt x="28" y="649"/>
                      <a:pt x="96" y="812"/>
                      <a:pt x="45" y="979"/>
                    </a:cubicBezTo>
                    <a:cubicBezTo>
                      <a:pt x="35" y="1011"/>
                      <a:pt x="19" y="1038"/>
                      <a:pt x="0" y="1062"/>
                    </a:cubicBezTo>
                    <a:lnTo>
                      <a:pt x="1295" y="1062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5" name="矩形 12">
                <a:extLst>
                  <a:ext uri="{FF2B5EF4-FFF2-40B4-BE49-F238E27FC236}">
                    <a16:creationId xmlns:a16="http://schemas.microsoft.com/office/drawing/2014/main" xmlns="" id="{81247E66-52D9-4CA6-B058-1C34DFF654F2}"/>
                  </a:ext>
                </a:extLst>
              </p:cNvPr>
              <p:cNvSpPr/>
              <p:nvPr/>
            </p:nvSpPr>
            <p:spPr>
              <a:xfrm>
                <a:off x="0" y="6533321"/>
                <a:ext cx="12192000" cy="32467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272388" y="426058"/>
            <a:ext cx="466345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 smtClean="0"/>
              <a:t>3.2 </a:t>
            </a:r>
            <a:r>
              <a:rPr lang="zh-CN" altLang="en-US" sz="3600" b="1" dirty="0" smtClean="0"/>
              <a:t>氢</a:t>
            </a:r>
            <a:r>
              <a:rPr lang="zh-CN" altLang="en-US" sz="3600" b="1" dirty="0"/>
              <a:t>能的</a:t>
            </a:r>
            <a:r>
              <a:rPr lang="zh-CN" altLang="en-US" sz="3600" b="1" dirty="0" smtClean="0"/>
              <a:t>应用</a:t>
            </a:r>
            <a:r>
              <a:rPr lang="zh-CN" altLang="en-US" sz="3600" b="1" spc="6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－</a:t>
            </a:r>
            <a:r>
              <a:rPr lang="zh-CN" altLang="en-US" sz="3600" b="1" dirty="0" smtClean="0"/>
              <a:t>热能</a:t>
            </a:r>
            <a:endParaRPr lang="zh-CN" altLang="en-US" sz="3600" b="1" dirty="0"/>
          </a:p>
        </p:txBody>
      </p:sp>
      <p:sp>
        <p:nvSpPr>
          <p:cNvPr id="5" name="矩形 4"/>
          <p:cNvSpPr/>
          <p:nvPr/>
        </p:nvSpPr>
        <p:spPr>
          <a:xfrm>
            <a:off x="1102660" y="1384611"/>
            <a:ext cx="105693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氢气作为氢燃料主要用作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火箭燃料、</a:t>
            </a: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航天飞机</a:t>
            </a:r>
            <a:r>
              <a:rPr lang="zh-CN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和</a:t>
            </a: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汽车发动机</a:t>
            </a:r>
            <a:r>
              <a:rPr lang="zh-CN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</a:t>
            </a:r>
            <a:r>
              <a:rPr lang="zh-CN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燃料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氢燃料用于发动机的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优点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除了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污染少</a:t>
            </a:r>
            <a:r>
              <a:rPr lang="zh-CN" altLang="en-US" sz="2400" b="1" dirty="0">
                <a:solidFill>
                  <a:srgbClr val="00B05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还具有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最大的重量发热量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。氢和空气的混合气具有特别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广的可燃范围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因此，使用同等重量燃料时，氢燃料飞机的航程要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比燃油飞机航程增大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1.5-2.5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倍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  <a:endParaRPr lang="en-US" altLang="zh-CN" sz="24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08945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4C475234-42BD-0E4E-B870-BC98FAAC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44" y="472698"/>
              <a:ext cx="6256156" cy="6385302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2" name="椭圆 5">
              <a:extLst>
                <a:ext uri="{FF2B5EF4-FFF2-40B4-BE49-F238E27FC236}">
                  <a16:creationId xmlns:a16="http://schemas.microsoft.com/office/drawing/2014/main" xmlns="" id="{3EC1A62C-9250-2F4E-B5FD-D10FA4741824}"/>
                </a:ext>
              </a:extLst>
            </p:cNvPr>
            <p:cNvSpPr/>
            <p:nvPr/>
          </p:nvSpPr>
          <p:spPr>
            <a:xfrm>
              <a:off x="452451" y="426058"/>
              <a:ext cx="551745" cy="55174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77"/>
              <a:endParaRPr lang="zh-CN" altLang="en-US" sz="1400" b="1">
                <a:latin typeface="思源黑体" panose="020B0500000000000000" pitchFamily="34" charset="-122"/>
                <a:ea typeface="思源黑体" panose="020B0500000000000000" pitchFamily="34" charset="-122"/>
                <a:cs typeface="Open Sans" charset="0"/>
                <a:sym typeface="思源黑体" panose="020B0500000000000000" pitchFamily="34" charset="-122"/>
              </a:endParaRPr>
            </a:p>
          </p:txBody>
        </p:sp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xmlns="" id="{A217C43D-30ED-41A0-87B8-5F6C496E4D4C}"/>
                </a:ext>
              </a:extLst>
            </p:cNvPr>
            <p:cNvGrpSpPr/>
            <p:nvPr/>
          </p:nvGrpSpPr>
          <p:grpSpPr>
            <a:xfrm>
              <a:off x="0" y="3175"/>
              <a:ext cx="12192000" cy="6854825"/>
              <a:chOff x="0" y="3175"/>
              <a:chExt cx="12192000" cy="6854825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xmlns="" id="{5AF785E2-B299-437B-8C64-26BF6440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817" y="3175"/>
                <a:ext cx="6716183" cy="6854825"/>
              </a:xfrm>
              <a:custGeom>
                <a:avLst/>
                <a:gdLst>
                  <a:gd name="T0" fmla="*/ 1295 w 1295"/>
                  <a:gd name="T1" fmla="*/ 1062 h 1062"/>
                  <a:gd name="T2" fmla="*/ 1295 w 1295"/>
                  <a:gd name="T3" fmla="*/ 0 h 1062"/>
                  <a:gd name="T4" fmla="*/ 1081 w 1295"/>
                  <a:gd name="T5" fmla="*/ 163 h 1062"/>
                  <a:gd name="T6" fmla="*/ 878 w 1295"/>
                  <a:gd name="T7" fmla="*/ 281 h 1062"/>
                  <a:gd name="T8" fmla="*/ 641 w 1295"/>
                  <a:gd name="T9" fmla="*/ 438 h 1062"/>
                  <a:gd name="T10" fmla="*/ 274 w 1295"/>
                  <a:gd name="T11" fmla="*/ 590 h 1062"/>
                  <a:gd name="T12" fmla="*/ 45 w 1295"/>
                  <a:gd name="T13" fmla="*/ 979 h 1062"/>
                  <a:gd name="T14" fmla="*/ 0 w 1295"/>
                  <a:gd name="T15" fmla="*/ 1062 h 1062"/>
                  <a:gd name="T16" fmla="*/ 1295 w 1295"/>
                  <a:gd name="T17" fmla="*/ 106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5" h="1062">
                    <a:moveTo>
                      <a:pt x="1295" y="1062"/>
                    </a:moveTo>
                    <a:cubicBezTo>
                      <a:pt x="1295" y="0"/>
                      <a:pt x="1295" y="0"/>
                      <a:pt x="1295" y="0"/>
                    </a:cubicBezTo>
                    <a:cubicBezTo>
                      <a:pt x="1176" y="15"/>
                      <a:pt x="1104" y="111"/>
                      <a:pt x="1081" y="163"/>
                    </a:cubicBezTo>
                    <a:cubicBezTo>
                      <a:pt x="1045" y="243"/>
                      <a:pt x="985" y="294"/>
                      <a:pt x="878" y="281"/>
                    </a:cubicBezTo>
                    <a:cubicBezTo>
                      <a:pt x="771" y="268"/>
                      <a:pt x="707" y="299"/>
                      <a:pt x="641" y="438"/>
                    </a:cubicBezTo>
                    <a:cubicBezTo>
                      <a:pt x="582" y="560"/>
                      <a:pt x="520" y="531"/>
                      <a:pt x="274" y="590"/>
                    </a:cubicBezTo>
                    <a:cubicBezTo>
                      <a:pt x="28" y="649"/>
                      <a:pt x="96" y="812"/>
                      <a:pt x="45" y="979"/>
                    </a:cubicBezTo>
                    <a:cubicBezTo>
                      <a:pt x="35" y="1011"/>
                      <a:pt x="19" y="1038"/>
                      <a:pt x="0" y="1062"/>
                    </a:cubicBezTo>
                    <a:lnTo>
                      <a:pt x="1295" y="1062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5" name="矩形 12">
                <a:extLst>
                  <a:ext uri="{FF2B5EF4-FFF2-40B4-BE49-F238E27FC236}">
                    <a16:creationId xmlns:a16="http://schemas.microsoft.com/office/drawing/2014/main" xmlns="" id="{81247E66-52D9-4CA6-B058-1C34DFF654F2}"/>
                  </a:ext>
                </a:extLst>
              </p:cNvPr>
              <p:cNvSpPr/>
              <p:nvPr/>
            </p:nvSpPr>
            <p:spPr>
              <a:xfrm>
                <a:off x="0" y="6533321"/>
                <a:ext cx="12192000" cy="32467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1561729" y="1257206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国内  北理工 孙柏刚教授研究</a:t>
            </a:r>
            <a:endParaRPr lang="zh-CN" altLang="en-US" sz="2400" b="1" dirty="0"/>
          </a:p>
        </p:txBody>
      </p:sp>
      <p:pic>
        <p:nvPicPr>
          <p:cNvPr id="12" name="Picture 18" descr="http://auto.china.com/zh_cn/tech/2145/20021203/images/11374670_95229.jpg"/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3144" y="2104391"/>
            <a:ext cx="4529166" cy="301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E:\$$$浙大教研究生选修课\氢能和制氢技术课件-PPT\备课照片\DSC02051.JPG"/>
          <p:cNvPicPr>
            <a:picLocks noChangeAspect="1" noChangeArrowheads="1"/>
          </p:cNvPicPr>
          <p:nvPr/>
        </p:nvPicPr>
        <p:blipFill>
          <a:blip r:embed="rId5" cstate="print">
            <a:lum bright="30000" contrast="40000"/>
          </a:blip>
          <a:srcRect/>
          <a:stretch>
            <a:fillRect/>
          </a:stretch>
        </p:blipFill>
        <p:spPr bwMode="auto">
          <a:xfrm>
            <a:off x="6711692" y="1986536"/>
            <a:ext cx="4481825" cy="412160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656291" y="5849872"/>
            <a:ext cx="389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氢内燃机汽车在路试阶段。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1710246" y="536857"/>
            <a:ext cx="28328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</a:rPr>
              <a:t>氢内燃机 汽车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8255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080972" y="426058"/>
            <a:ext cx="501502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 smtClean="0"/>
              <a:t>3.3 </a:t>
            </a:r>
            <a:r>
              <a:rPr lang="zh-CN" altLang="en-US" sz="3600" b="1" dirty="0" smtClean="0"/>
              <a:t>氢</a:t>
            </a:r>
            <a:r>
              <a:rPr lang="zh-CN" altLang="en-US" sz="3600" b="1" dirty="0"/>
              <a:t>能的</a:t>
            </a:r>
            <a:r>
              <a:rPr lang="zh-CN" altLang="en-US" sz="3600" b="1" dirty="0" smtClean="0"/>
              <a:t>应用</a:t>
            </a:r>
            <a:r>
              <a:rPr lang="zh-CN" altLang="en-US" sz="3600" b="1" spc="600" dirty="0" smtClean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－</a:t>
            </a:r>
            <a:r>
              <a:rPr lang="zh-CN" altLang="en-US" sz="3600" b="1" dirty="0" smtClean="0">
                <a:sym typeface="思源黑体" panose="020B0500000000000000" pitchFamily="34" charset="-122"/>
              </a:rPr>
              <a:t>电</a:t>
            </a:r>
            <a:r>
              <a:rPr lang="zh-CN" altLang="en-US" sz="3600" b="1" dirty="0" smtClean="0"/>
              <a:t>能</a:t>
            </a:r>
            <a:endParaRPr lang="zh-CN" altLang="en-US" sz="3600" b="1" dirty="0"/>
          </a:p>
        </p:txBody>
      </p:sp>
      <p:pic>
        <p:nvPicPr>
          <p:cNvPr id="9" name="Picture 2" descr="http://img.315.com.cn/20141008/1001190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2417" y="170563"/>
            <a:ext cx="6272807" cy="610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2036" y="4453657"/>
            <a:ext cx="5657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氢气和氧气反应放电，得到直流电，再经过整流得到所需的电源。</a:t>
            </a:r>
            <a:endParaRPr lang="zh-CN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74059" y="1411941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2451" y="1411941"/>
            <a:ext cx="5397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阳极反应：</a:t>
            </a:r>
            <a:r>
              <a:rPr lang="en-US" altLang="zh-CN" sz="2800" b="1" dirty="0" smtClean="0"/>
              <a:t>H</a:t>
            </a:r>
            <a:r>
              <a:rPr lang="en-US" altLang="zh-CN" sz="2800" b="1" baseline="-25000" dirty="0" smtClean="0"/>
              <a:t>2   </a:t>
            </a:r>
            <a:r>
              <a:rPr lang="en-US" altLang="zh-CN" sz="2800" b="1" dirty="0" smtClean="0"/>
              <a:t>→ 2H</a:t>
            </a:r>
            <a:r>
              <a:rPr lang="en-US" altLang="zh-CN" sz="2800" b="1" baseline="30000" dirty="0"/>
              <a:t>+</a:t>
            </a:r>
            <a:r>
              <a:rPr lang="en-US" altLang="zh-CN" sz="2800" b="1" dirty="0"/>
              <a:t>+2e</a:t>
            </a:r>
            <a:r>
              <a:rPr lang="en-US" altLang="zh-CN" sz="2800" b="1" baseline="30000" dirty="0"/>
              <a:t>- </a:t>
            </a:r>
            <a:r>
              <a:rPr lang="en-US" altLang="zh-CN" sz="2800" b="1" baseline="30000" dirty="0" smtClean="0"/>
              <a:t>  </a:t>
            </a:r>
            <a:r>
              <a:rPr lang="en-US" altLang="zh-CN" sz="2800" b="1" baseline="30000" dirty="0"/>
              <a:t>		 </a:t>
            </a:r>
            <a:r>
              <a:rPr lang="en-US" altLang="zh-CN" sz="2800" b="1" baseline="30000" dirty="0" smtClean="0"/>
              <a:t>	</a:t>
            </a:r>
            <a:endParaRPr lang="zh-CN" altLang="zh-CN" sz="2800" b="1" dirty="0"/>
          </a:p>
          <a:p>
            <a:pPr>
              <a:lnSpc>
                <a:spcPct val="150000"/>
              </a:lnSpc>
            </a:pPr>
            <a:r>
              <a:rPr lang="zh-CN" altLang="zh-CN" sz="2800" b="1" dirty="0"/>
              <a:t>阴极反应</a:t>
            </a:r>
            <a:r>
              <a:rPr lang="zh-CN" altLang="zh-CN" sz="2800" b="1" dirty="0" smtClean="0"/>
              <a:t>：</a:t>
            </a:r>
            <a:r>
              <a:rPr lang="en-US" altLang="zh-CN" sz="2800" b="1" dirty="0"/>
              <a:t>2H</a:t>
            </a:r>
            <a:r>
              <a:rPr lang="en-US" altLang="zh-CN" sz="2800" b="1" baseline="30000" dirty="0" smtClean="0"/>
              <a:t>+</a:t>
            </a:r>
            <a:r>
              <a:rPr lang="en-US" altLang="zh-CN" sz="2800" b="1" dirty="0"/>
              <a:t>+1/2O</a:t>
            </a:r>
            <a:r>
              <a:rPr lang="en-US" altLang="zh-CN" sz="2800" b="1" baseline="-25000" dirty="0" smtClean="0"/>
              <a:t>2</a:t>
            </a:r>
            <a:r>
              <a:rPr lang="en-US" altLang="zh-CN" sz="2800" b="1" dirty="0" smtClean="0"/>
              <a:t> +2e</a:t>
            </a:r>
            <a:r>
              <a:rPr lang="en-US" altLang="zh-CN" sz="2800" b="1" baseline="30000" dirty="0" smtClean="0"/>
              <a:t>-  </a:t>
            </a:r>
            <a:r>
              <a:rPr lang="en-US" altLang="zh-CN" sz="2800" b="1" dirty="0" smtClean="0"/>
              <a:t>→ H</a:t>
            </a:r>
            <a:r>
              <a:rPr lang="en-US" altLang="zh-CN" sz="2800" b="1" baseline="-25000" dirty="0" smtClean="0"/>
              <a:t>2</a:t>
            </a:r>
            <a:r>
              <a:rPr lang="en-US" altLang="zh-CN" sz="2800" b="1" dirty="0" smtClean="0"/>
              <a:t>O </a:t>
            </a:r>
          </a:p>
          <a:p>
            <a:pPr>
              <a:lnSpc>
                <a:spcPct val="150000"/>
              </a:lnSpc>
            </a:pPr>
            <a:r>
              <a:rPr lang="zh-CN" altLang="zh-CN" sz="2800" b="1" dirty="0" smtClean="0"/>
              <a:t>总反应</a:t>
            </a:r>
            <a:r>
              <a:rPr lang="zh-CN" altLang="zh-CN" sz="2800" b="1" dirty="0"/>
              <a:t>：</a:t>
            </a:r>
            <a:r>
              <a:rPr lang="en-US" altLang="zh-CN" sz="2800" b="1" dirty="0"/>
              <a:t>H</a:t>
            </a:r>
            <a:r>
              <a:rPr lang="en-US" altLang="zh-CN" sz="2800" b="1" baseline="-25000" dirty="0"/>
              <a:t>2 </a:t>
            </a:r>
            <a:r>
              <a:rPr lang="en-US" altLang="zh-CN" sz="2800" b="1" dirty="0"/>
              <a:t>+</a:t>
            </a:r>
            <a:r>
              <a:rPr lang="en-US" altLang="zh-CN" sz="2800" b="1" dirty="0" smtClean="0"/>
              <a:t>1/2O</a:t>
            </a:r>
            <a:r>
              <a:rPr lang="en-US" altLang="zh-CN" sz="2800" b="1" baseline="-25000" dirty="0" smtClean="0"/>
              <a:t>2   </a:t>
            </a:r>
            <a:r>
              <a:rPr lang="en-US" altLang="zh-CN" sz="2800" b="1" dirty="0" smtClean="0"/>
              <a:t>→  H</a:t>
            </a:r>
            <a:r>
              <a:rPr lang="en-US" altLang="zh-CN" sz="2800" b="1" baseline="-25000" dirty="0" smtClean="0"/>
              <a:t>2</a:t>
            </a:r>
            <a:r>
              <a:rPr lang="en-US" altLang="zh-CN" sz="2800" b="1" dirty="0" smtClean="0"/>
              <a:t>O</a:t>
            </a:r>
            <a:r>
              <a:rPr lang="en-US" altLang="zh-CN" sz="2800" b="1" dirty="0"/>
              <a:t>		</a:t>
            </a:r>
            <a:r>
              <a:rPr lang="en-US" altLang="zh-CN" sz="2800" b="1" dirty="0" smtClean="0"/>
              <a:t>	</a:t>
            </a:r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xmlns="" val="377542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3">
            <a:extLst>
              <a:ext uri="{FF2B5EF4-FFF2-40B4-BE49-F238E27FC236}">
                <a16:creationId xmlns:a16="http://schemas.microsoft.com/office/drawing/2014/main" xmlns="" id="{01B63C71-09D4-CD4D-BB82-7DD279BF6E53}"/>
              </a:ext>
            </a:extLst>
          </p:cNvPr>
          <p:cNvSpPr/>
          <p:nvPr/>
        </p:nvSpPr>
        <p:spPr>
          <a:xfrm>
            <a:off x="0" y="1815548"/>
            <a:ext cx="12192000" cy="3783496"/>
          </a:xfrm>
          <a:prstGeom prst="rect">
            <a:avLst/>
          </a:prstGeom>
          <a:blipFill>
            <a:blip r:embed="rId3" cstate="print"/>
            <a:stretch>
              <a:fillRect t="-58042" b="-580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" name="矩形 12">
            <a:extLst>
              <a:ext uri="{FF2B5EF4-FFF2-40B4-BE49-F238E27FC236}">
                <a16:creationId xmlns:a16="http://schemas.microsoft.com/office/drawing/2014/main" xmlns="" id="{A10EC927-5738-0B4B-9EBA-B515A914BBE7}"/>
              </a:ext>
            </a:extLst>
          </p:cNvPr>
          <p:cNvSpPr/>
          <p:nvPr/>
        </p:nvSpPr>
        <p:spPr>
          <a:xfrm>
            <a:off x="1" y="1815548"/>
            <a:ext cx="12191999" cy="3783496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xmlns="" id="{CFCA9331-6B13-5341-87BA-86DA8CCC66B6}"/>
              </a:ext>
            </a:extLst>
          </p:cNvPr>
          <p:cNvGrpSpPr/>
          <p:nvPr/>
        </p:nvGrpSpPr>
        <p:grpSpPr>
          <a:xfrm>
            <a:off x="930863" y="2248176"/>
            <a:ext cx="2381772" cy="2190931"/>
            <a:chOff x="1470701" y="1821913"/>
            <a:chExt cx="3820826" cy="3607097"/>
          </a:xfrm>
        </p:grpSpPr>
        <p:sp>
          <p:nvSpPr>
            <p:cNvPr id="8" name="矩形 1">
              <a:extLst>
                <a:ext uri="{FF2B5EF4-FFF2-40B4-BE49-F238E27FC236}">
                  <a16:creationId xmlns:a16="http://schemas.microsoft.com/office/drawing/2014/main" xmlns="" id="{0C8F17A1-CDED-0F44-B9F9-B0C03A6B1B76}"/>
                </a:ext>
              </a:extLst>
            </p:cNvPr>
            <p:cNvSpPr/>
            <p:nvPr/>
          </p:nvSpPr>
          <p:spPr>
            <a:xfrm>
              <a:off x="1470701" y="1821913"/>
              <a:ext cx="3820826" cy="3607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矩形 3">
              <a:extLst>
                <a:ext uri="{FF2B5EF4-FFF2-40B4-BE49-F238E27FC236}">
                  <a16:creationId xmlns:a16="http://schemas.microsoft.com/office/drawing/2014/main" xmlns="" id="{C49AE8E5-4513-4646-AD0E-D5AA7BDAAB98}"/>
                </a:ext>
              </a:extLst>
            </p:cNvPr>
            <p:cNvSpPr/>
            <p:nvPr/>
          </p:nvSpPr>
          <p:spPr>
            <a:xfrm>
              <a:off x="1470701" y="4952492"/>
              <a:ext cx="1339401" cy="476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" name="矩形 4">
              <a:extLst>
                <a:ext uri="{FF2B5EF4-FFF2-40B4-BE49-F238E27FC236}">
                  <a16:creationId xmlns:a16="http://schemas.microsoft.com/office/drawing/2014/main" xmlns="" id="{68D86627-90D8-3F4F-B3BA-580D789A5EFF}"/>
                </a:ext>
              </a:extLst>
            </p:cNvPr>
            <p:cNvSpPr/>
            <p:nvPr/>
          </p:nvSpPr>
          <p:spPr>
            <a:xfrm>
              <a:off x="2810101" y="4952492"/>
              <a:ext cx="1566931" cy="4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文本框 15">
              <a:extLst>
                <a:ext uri="{FF2B5EF4-FFF2-40B4-BE49-F238E27FC236}">
                  <a16:creationId xmlns:a16="http://schemas.microsoft.com/office/drawing/2014/main" xmlns="" id="{15182477-B9F1-B048-89EF-85E10140BEC6}"/>
                </a:ext>
              </a:extLst>
            </p:cNvPr>
            <p:cNvSpPr txBox="1"/>
            <p:nvPr/>
          </p:nvSpPr>
          <p:spPr>
            <a:xfrm>
              <a:off x="1787882" y="2703136"/>
              <a:ext cx="3344159" cy="1368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问题 ？</a:t>
              </a: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14" name="文本框 17">
            <a:extLst>
              <a:ext uri="{FF2B5EF4-FFF2-40B4-BE49-F238E27FC236}">
                <a16:creationId xmlns:a16="http://schemas.microsoft.com/office/drawing/2014/main" xmlns="" id="{AD0E5CC2-0A9E-744B-9892-F9763BC0D641}"/>
              </a:ext>
            </a:extLst>
          </p:cNvPr>
          <p:cNvSpPr txBox="1"/>
          <p:nvPr/>
        </p:nvSpPr>
        <p:spPr>
          <a:xfrm>
            <a:off x="4542404" y="2466478"/>
            <a:ext cx="53338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</a:rPr>
              <a:t>1.1 </a:t>
            </a:r>
            <a:r>
              <a:rPr lang="zh-CN" altLang="en-US" sz="4000" b="1" dirty="0">
                <a:solidFill>
                  <a:schemeClr val="bg1"/>
                </a:solidFill>
              </a:rPr>
              <a:t>温室气体的危害</a:t>
            </a:r>
            <a:endParaRPr lang="en-US" altLang="zh-CN" sz="4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</a:rPr>
              <a:t>1.2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二氧化碳</a:t>
            </a:r>
            <a:r>
              <a:rPr lang="zh-CN" altLang="en-US" sz="4000" b="1" dirty="0">
                <a:solidFill>
                  <a:schemeClr val="bg1"/>
                </a:solidFill>
              </a:rPr>
              <a:t>的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来源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11734" y="286431"/>
            <a:ext cx="1901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4000" b="1" spc="600" dirty="0" smtClean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1.</a:t>
            </a:r>
            <a:r>
              <a:rPr lang="zh-CN" altLang="en-US" sz="4000" b="1" spc="600" dirty="0" smtClean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背景</a:t>
            </a:r>
            <a:endParaRPr lang="en-US" altLang="zh-CN" sz="4000" b="1" spc="600" dirty="0" smtClean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175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4483" y="-10250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490072" y="548135"/>
            <a:ext cx="387798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600" b="1" dirty="0" smtClean="0"/>
              <a:t>氢燃料电池的原理</a:t>
            </a:r>
            <a:endParaRPr lang="zh-CN" altLang="en-US" sz="3600" b="1" dirty="0"/>
          </a:p>
        </p:txBody>
      </p:sp>
      <p:pic>
        <p:nvPicPr>
          <p:cNvPr id="7" name="内容占位符 3"/>
          <p:cNvPicPr>
            <a:picLocks/>
          </p:cNvPicPr>
          <p:nvPr/>
        </p:nvPicPr>
        <p:blipFill>
          <a:blip r:embed="rId3" cstate="print"/>
          <a:srcRect b="13579"/>
          <a:stretch>
            <a:fillRect/>
          </a:stretch>
        </p:blipFill>
        <p:spPr bwMode="auto">
          <a:xfrm>
            <a:off x="5633972" y="1141109"/>
            <a:ext cx="5404790" cy="45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:\第2章图片\IMG_0335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90072" y="1522269"/>
            <a:ext cx="4197257" cy="4076771"/>
          </a:xfrm>
          <a:prstGeom prst="rect">
            <a:avLst/>
          </a:prstGeom>
          <a:noFill/>
          <a:extLst/>
        </p:spPr>
      </p:pic>
      <p:sp>
        <p:nvSpPr>
          <p:cNvPr id="2" name="矩形 1"/>
          <p:cNvSpPr/>
          <p:nvPr/>
        </p:nvSpPr>
        <p:spPr>
          <a:xfrm>
            <a:off x="6575918" y="5833030"/>
            <a:ext cx="4515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质子膜</a:t>
            </a:r>
            <a:r>
              <a:rPr lang="zh-CN" altLang="en-US" sz="2400" b="1" dirty="0" smtClean="0"/>
              <a:t>燃料电池工作原理示意图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490072" y="5828240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碱性燃料电池工作原理示意图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12184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-3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490072" y="548135"/>
            <a:ext cx="389080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600" b="1" dirty="0" smtClean="0"/>
              <a:t>氢燃料电池的分类</a:t>
            </a:r>
            <a:endParaRPr lang="zh-CN" altLang="en-US" sz="3600" b="1" dirty="0"/>
          </a:p>
        </p:txBody>
      </p:sp>
      <p:sp>
        <p:nvSpPr>
          <p:cNvPr id="7" name="矩形 6"/>
          <p:cNvSpPr/>
          <p:nvPr/>
        </p:nvSpPr>
        <p:spPr>
          <a:xfrm>
            <a:off x="620746" y="2589058"/>
            <a:ext cx="113202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按电解质类型分：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sz="2400" b="1" dirty="0" smtClean="0"/>
              <a:t>   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碱性</a:t>
            </a:r>
            <a:r>
              <a:rPr lang="zh-CN" altLang="en-US" sz="2400" b="1" dirty="0" smtClean="0"/>
              <a:t>燃料电池（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Alkaline Fuel </a:t>
            </a:r>
            <a:r>
              <a:rPr lang="en-US" altLang="zh-CN" sz="2400" b="1" dirty="0"/>
              <a:t>Cell</a:t>
            </a:r>
            <a:r>
              <a:rPr lang="zh-CN" altLang="en-US" sz="2400" b="1" dirty="0"/>
              <a:t>，简称</a:t>
            </a:r>
            <a:r>
              <a:rPr lang="en-US" altLang="zh-CN" sz="2400" b="1" dirty="0">
                <a:solidFill>
                  <a:srgbClr val="FF0000"/>
                </a:solidFill>
              </a:rPr>
              <a:t>AFC</a:t>
            </a:r>
            <a:r>
              <a:rPr lang="en-US" altLang="zh-CN" sz="2400" b="1" dirty="0"/>
              <a:t> </a:t>
            </a:r>
            <a:r>
              <a:rPr lang="zh-CN" altLang="en-US" sz="2400" b="1" dirty="0" smtClean="0"/>
              <a:t>）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(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介质：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OH</a:t>
            </a:r>
            <a:r>
              <a:rPr lang="en-US" altLang="zh-CN" sz="2400" b="1" baseline="30000" dirty="0" smtClean="0">
                <a:solidFill>
                  <a:srgbClr val="0000FF"/>
                </a:solidFill>
              </a:rPr>
              <a:t>-1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）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b="1" dirty="0" smtClean="0"/>
              <a:t>    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磷酸</a:t>
            </a:r>
            <a:r>
              <a:rPr lang="zh-CN" altLang="zh-CN" sz="2400" b="1" dirty="0" smtClean="0"/>
              <a:t>燃料电池</a:t>
            </a:r>
            <a:r>
              <a:rPr lang="zh-CN" altLang="en-US" sz="2400" b="1" dirty="0" smtClean="0"/>
              <a:t>（</a:t>
            </a:r>
            <a:r>
              <a:rPr lang="en-US" altLang="zh-CN" sz="2400" b="1" dirty="0"/>
              <a:t> Phosphoric Acid Fuel Cell </a:t>
            </a:r>
            <a:r>
              <a:rPr lang="zh-CN" altLang="en-US" sz="2400" b="1" dirty="0" smtClean="0"/>
              <a:t>，简称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PAFC</a:t>
            </a:r>
            <a:r>
              <a:rPr lang="zh-CN" altLang="en-US" sz="2400" b="1" dirty="0" smtClean="0"/>
              <a:t>）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（介质</a:t>
            </a:r>
            <a:r>
              <a:rPr lang="zh-CN" altLang="en-US" sz="2400" b="1" dirty="0">
                <a:solidFill>
                  <a:srgbClr val="0000FF"/>
                </a:solidFill>
              </a:rPr>
              <a:t>：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H</a:t>
            </a:r>
            <a:r>
              <a:rPr lang="en-US" altLang="zh-CN" sz="2400" b="1" baseline="30000" dirty="0" smtClean="0">
                <a:solidFill>
                  <a:srgbClr val="0000FF"/>
                </a:solidFill>
              </a:rPr>
              <a:t>+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）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b="1" dirty="0" smtClean="0">
                <a:solidFill>
                  <a:srgbClr val="FF0000"/>
                </a:solidFill>
              </a:rPr>
              <a:t>    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质子交换膜</a:t>
            </a:r>
            <a:r>
              <a:rPr lang="zh-CN" altLang="zh-CN" sz="2400" b="1" dirty="0" smtClean="0"/>
              <a:t>燃料电池</a:t>
            </a:r>
            <a:r>
              <a:rPr lang="zh-CN" altLang="en-US" sz="2400" b="1" dirty="0" smtClean="0"/>
              <a:t>（</a:t>
            </a:r>
            <a:r>
              <a:rPr lang="en-US" altLang="zh-CN" sz="2400" b="1" dirty="0"/>
              <a:t> </a:t>
            </a:r>
            <a:r>
              <a:rPr lang="en-US" altLang="zh-CN" sz="2000" b="1" dirty="0"/>
              <a:t>Proton Exchange Membrane Fuel Cell </a:t>
            </a:r>
            <a:r>
              <a:rPr lang="zh-CN" altLang="en-US" sz="2000" b="1" dirty="0" smtClean="0"/>
              <a:t>，</a:t>
            </a:r>
            <a:r>
              <a:rPr lang="zh-CN" altLang="en-US" sz="2400" b="1" dirty="0" smtClean="0"/>
              <a:t>简称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PEMFC</a:t>
            </a:r>
            <a:r>
              <a:rPr lang="zh-CN" altLang="en-US" sz="2400" b="1" dirty="0" smtClean="0"/>
              <a:t>）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（介质：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H</a:t>
            </a:r>
            <a:r>
              <a:rPr lang="en-US" altLang="zh-CN" sz="2400" b="1" baseline="30000" dirty="0" smtClean="0">
                <a:solidFill>
                  <a:srgbClr val="0000FF"/>
                </a:solidFill>
              </a:rPr>
              <a:t>+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）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b="1" dirty="0" smtClean="0"/>
              <a:t>    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熔融碳酸盐</a:t>
            </a:r>
            <a:r>
              <a:rPr lang="zh-CN" altLang="zh-CN" sz="2400" b="1" dirty="0" smtClean="0"/>
              <a:t>燃料电池</a:t>
            </a:r>
            <a:r>
              <a:rPr lang="zh-CN" altLang="en-US" sz="2400" b="1" dirty="0" smtClean="0"/>
              <a:t>（</a:t>
            </a:r>
            <a:r>
              <a:rPr lang="en-US" altLang="zh-CN" sz="2400" b="1" dirty="0"/>
              <a:t> Molten Carbonate Fuel Cell </a:t>
            </a:r>
            <a:r>
              <a:rPr lang="zh-CN" altLang="en-US" sz="2400" b="1" dirty="0" smtClean="0"/>
              <a:t>，简称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MCFC</a:t>
            </a:r>
            <a:r>
              <a:rPr lang="zh-CN" altLang="en-US" sz="2400" b="1" dirty="0" smtClean="0"/>
              <a:t>）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（介质是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CO</a:t>
            </a:r>
            <a:r>
              <a:rPr lang="en-US" altLang="zh-CN" sz="2400" b="1" baseline="-25000" dirty="0" smtClean="0">
                <a:solidFill>
                  <a:srgbClr val="0000FF"/>
                </a:solidFill>
              </a:rPr>
              <a:t>3</a:t>
            </a:r>
            <a:r>
              <a:rPr lang="en-US" altLang="zh-CN" sz="2400" b="1" baseline="30000" dirty="0" smtClean="0">
                <a:solidFill>
                  <a:srgbClr val="0000FF"/>
                </a:solidFill>
              </a:rPr>
              <a:t>2</a:t>
            </a:r>
            <a:r>
              <a:rPr lang="zh-CN" altLang="en-US" sz="2400" b="1" baseline="30000" dirty="0" smtClean="0">
                <a:solidFill>
                  <a:srgbClr val="0000FF"/>
                </a:solidFill>
              </a:rPr>
              <a:t>－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）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b="1" dirty="0" smtClean="0"/>
              <a:t>    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固体氧化物</a:t>
            </a:r>
            <a:r>
              <a:rPr lang="zh-CN" altLang="zh-CN" sz="2400" b="1" dirty="0" smtClean="0"/>
              <a:t>燃料电池</a:t>
            </a:r>
            <a:r>
              <a:rPr lang="zh-CN" altLang="en-US" sz="2400" b="1" dirty="0" smtClean="0"/>
              <a:t>（</a:t>
            </a:r>
            <a:r>
              <a:rPr lang="en-US" altLang="zh-CN" sz="2400" b="1" dirty="0"/>
              <a:t> Solid Oxide Fuel Cell </a:t>
            </a:r>
            <a:r>
              <a:rPr lang="zh-CN" altLang="en-US" sz="2400" b="1" dirty="0" smtClean="0"/>
              <a:t>，简称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SOFC</a:t>
            </a:r>
            <a:r>
              <a:rPr lang="zh-CN" altLang="en-US" sz="2400" b="1" dirty="0" smtClean="0"/>
              <a:t>）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（介质是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O</a:t>
            </a:r>
            <a:r>
              <a:rPr lang="en-US" altLang="zh-CN" sz="2400" b="1" baseline="30000" dirty="0" smtClean="0">
                <a:solidFill>
                  <a:srgbClr val="0000FF"/>
                </a:solidFill>
              </a:rPr>
              <a:t>2</a:t>
            </a:r>
            <a:r>
              <a:rPr lang="zh-CN" altLang="en-US" sz="2400" b="1" baseline="30000" dirty="0" smtClean="0">
                <a:solidFill>
                  <a:srgbClr val="0000FF"/>
                </a:solidFill>
              </a:rPr>
              <a:t>－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）</a:t>
            </a:r>
            <a:endParaRPr lang="en-US" altLang="zh-CN" sz="2400" b="1" dirty="0" smtClean="0">
              <a:solidFill>
                <a:srgbClr val="0000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85047" y="1362296"/>
            <a:ext cx="9224681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b="1" dirty="0" smtClean="0"/>
              <a:t>燃料电池</a:t>
            </a:r>
            <a:r>
              <a:rPr lang="en-US" altLang="zh-CN" sz="2400" b="1" dirty="0" smtClean="0"/>
              <a:t>Fuel </a:t>
            </a:r>
            <a:r>
              <a:rPr lang="en-US" altLang="zh-CN" sz="2400" b="1" dirty="0"/>
              <a:t>Cell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FC</a:t>
            </a:r>
            <a:r>
              <a:rPr lang="zh-CN" altLang="en-US" sz="2400" b="1" dirty="0" smtClean="0"/>
              <a:t>），氢燃料电池</a:t>
            </a:r>
            <a:r>
              <a:rPr lang="en-US" altLang="zh-CN" sz="2400" b="1" dirty="0" smtClean="0"/>
              <a:t>Hydrogen </a:t>
            </a:r>
            <a:r>
              <a:rPr lang="en-US" altLang="zh-CN" sz="2400" b="1" dirty="0"/>
              <a:t>Fuel Cell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HFC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  <a:p>
            <a:pPr>
              <a:lnSpc>
                <a:spcPts val="3500"/>
              </a:lnSpc>
            </a:pPr>
            <a:r>
              <a:rPr lang="zh-CN" altLang="en-US" sz="2400" b="1" dirty="0" smtClean="0"/>
              <a:t>氢燃料电池车</a:t>
            </a:r>
            <a:r>
              <a:rPr lang="en-US" altLang="zh-CN" sz="2400" b="1" dirty="0"/>
              <a:t>Hydrogen Fuel </a:t>
            </a:r>
            <a:r>
              <a:rPr lang="en-US" altLang="zh-CN" sz="2400" b="1" dirty="0" smtClean="0"/>
              <a:t>Cell Vehicle (HFCV)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xmlns="" val="3619712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4483" y="-10251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490072" y="548135"/>
            <a:ext cx="296427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600" b="1" dirty="0" smtClean="0"/>
              <a:t>氢燃料电池堆</a:t>
            </a:r>
            <a:endParaRPr lang="zh-CN" altLang="en-US" sz="3600" b="1" dirty="0"/>
          </a:p>
        </p:txBody>
      </p:sp>
      <p:pic>
        <p:nvPicPr>
          <p:cNvPr id="11" name="Picture 2" descr="E:\$$$浙大教研究生选修课\氢能和制氢技术课件-PPT\备课照片\DSC02031.JPG"/>
          <p:cNvPicPr>
            <a:picLocks noChangeAspect="1" noChangeArrowheads="1"/>
          </p:cNvPicPr>
          <p:nvPr/>
        </p:nvPicPr>
        <p:blipFill>
          <a:blip r:embed="rId3" cstate="print">
            <a:lum bright="20000" contrast="30000"/>
          </a:blip>
          <a:srcRect/>
          <a:stretch>
            <a:fillRect/>
          </a:stretch>
        </p:blipFill>
        <p:spPr bwMode="auto">
          <a:xfrm>
            <a:off x="934910" y="1071831"/>
            <a:ext cx="4545390" cy="4397140"/>
          </a:xfrm>
          <a:prstGeom prst="rect">
            <a:avLst/>
          </a:prstGeom>
          <a:noFill/>
        </p:spPr>
      </p:pic>
      <p:pic>
        <p:nvPicPr>
          <p:cNvPr id="12" name="Picture 2" descr="E:\$$$浙大教研究生选修课\氢能和制氢技术课件-PPT\备课照片\DSC02029.JPG"/>
          <p:cNvPicPr>
            <a:picLocks noChangeAspect="1" noChangeArrowheads="1"/>
          </p:cNvPicPr>
          <p:nvPr/>
        </p:nvPicPr>
        <p:blipFill>
          <a:blip r:embed="rId4" cstate="print">
            <a:lum bright="20000" contrast="30000"/>
          </a:blip>
          <a:srcRect/>
          <a:stretch>
            <a:fillRect/>
          </a:stretch>
        </p:blipFill>
        <p:spPr bwMode="auto">
          <a:xfrm>
            <a:off x="5949502" y="652761"/>
            <a:ext cx="5430845" cy="481621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49624" y="5876365"/>
            <a:ext cx="11842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关键成本在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Pt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催化剂。需要功率越大，膜电极的面积和件数越多。</a:t>
            </a:r>
            <a:r>
              <a:rPr lang="zh-CN" altLang="en-US" sz="1600" b="1" dirty="0" smtClean="0"/>
              <a:t>（充电车和燃料电池车的比较）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358258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-1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472698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b="1" dirty="0" smtClean="0"/>
              <a:t>氢燃料电池理想效率</a:t>
            </a:r>
            <a:endParaRPr lang="en-US" altLang="zh-CN" sz="3600" b="1" dirty="0" smtClean="0"/>
          </a:p>
        </p:txBody>
      </p:sp>
      <p:sp>
        <p:nvSpPr>
          <p:cNvPr id="7" name="矩形 6"/>
          <p:cNvSpPr/>
          <p:nvPr/>
        </p:nvSpPr>
        <p:spPr>
          <a:xfrm>
            <a:off x="4675579" y="3244334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2.3 </a:t>
            </a:r>
            <a:r>
              <a:rPr lang="zh-CN" altLang="en-US" b="1" dirty="0" smtClean="0">
                <a:solidFill>
                  <a:schemeClr val="bg1"/>
                </a:solidFill>
              </a:rPr>
              <a:t>氢燃料电池使用安全性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75579" y="3244334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2.3 </a:t>
            </a:r>
            <a:r>
              <a:rPr lang="zh-CN" altLang="en-US" b="1" dirty="0" smtClean="0">
                <a:solidFill>
                  <a:schemeClr val="bg1"/>
                </a:solidFill>
              </a:rPr>
              <a:t>氢燃料电池使用安全性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57981" y="1218217"/>
            <a:ext cx="5163843" cy="169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燃料电池</a:t>
            </a:r>
            <a:r>
              <a:rPr lang="zh-CN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</a:t>
            </a:r>
            <a:r>
              <a:rPr lang="zh-CN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热效率定义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为</a:t>
            </a:r>
            <a:r>
              <a:rPr lang="zh-CN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电池</a:t>
            </a:r>
            <a:r>
              <a:rPr lang="zh-CN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输出的功</a:t>
            </a:r>
            <a:r>
              <a:rPr lang="en-US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与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反应的焓变 </a:t>
            </a:r>
            <a:r>
              <a:rPr lang="zh-CN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之</a:t>
            </a:r>
            <a:r>
              <a:rPr lang="zh-CN" altLang="zh-CN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比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  <a:r>
              <a:rPr lang="zh-CN" altLang="en-US" sz="2400" b="1" dirty="0" smtClean="0"/>
              <a:t>可逆</a:t>
            </a:r>
            <a:r>
              <a:rPr lang="zh-CN" altLang="en-US" sz="2400" b="1" dirty="0"/>
              <a:t>条件下燃料电池过程的理想效率</a:t>
            </a:r>
            <a:r>
              <a:rPr lang="zh-CN" altLang="en-US" sz="2400" b="1" dirty="0" smtClean="0"/>
              <a:t>为：</a:t>
            </a:r>
            <a:endParaRPr lang="zh-CN" altLang="en-US" sz="2400" b="1" dirty="0"/>
          </a:p>
        </p:txBody>
      </p:sp>
      <p:pic>
        <p:nvPicPr>
          <p:cNvPr id="14" name="图片 1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7511" y="3238818"/>
            <a:ext cx="3557134" cy="660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224264" y="3429000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（</a:t>
            </a:r>
            <a:r>
              <a:rPr lang="en-US" altLang="zh-CN" b="1" dirty="0"/>
              <a:t>2.36</a:t>
            </a:r>
            <a:r>
              <a:rPr lang="zh-CN" altLang="zh-CN" b="1" dirty="0"/>
              <a:t>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0404" y="4384160"/>
            <a:ext cx="10057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因为燃料电池是化学能的利用，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用焓变</a:t>
            </a:r>
            <a:r>
              <a:rPr lang="el-GR" altLang="zh-CN" sz="2400" b="1" i="1" dirty="0" smtClean="0">
                <a:ea typeface="宋体"/>
              </a:rPr>
              <a:t>Δ</a:t>
            </a:r>
            <a:r>
              <a:rPr lang="en-US" altLang="zh-CN" sz="2400" b="1" i="1" dirty="0" smtClean="0">
                <a:ea typeface="宋体"/>
              </a:rPr>
              <a:t>H</a:t>
            </a:r>
            <a:r>
              <a:rPr lang="zh-CN" altLang="en-US" sz="2400" b="1" dirty="0" smtClean="0">
                <a:ea typeface="宋体"/>
              </a:rPr>
              <a:t>计算，所以效率比做功和热量之比的卡诺循环高。</a:t>
            </a:r>
            <a:endParaRPr lang="en-US" altLang="zh-CN" sz="2400" b="1" dirty="0" smtClean="0">
              <a:ea typeface="宋体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ea typeface="宋体"/>
              </a:rPr>
              <a:t>随反应温度的不同，以及电池的反应物和产物的相态不同，使反应的焓变产生变化而有不同的效率。</a:t>
            </a:r>
            <a:endParaRPr lang="zh-CN" altLang="en-US" sz="2400" b="1" dirty="0"/>
          </a:p>
        </p:txBody>
      </p:sp>
      <p:pic>
        <p:nvPicPr>
          <p:cNvPr id="16" name="Picture 2" descr="H:\$$$2020年氢能课\2020-录像版绿色PPT-课件\萧蕙－氢能-图片与表格\氢能-图片与表格\图2.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4490" y="472698"/>
            <a:ext cx="5451421" cy="4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8736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4C475234-42BD-0E4E-B870-BC98FAAC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44" y="472698"/>
              <a:ext cx="6256156" cy="6385302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2" name="椭圆 5">
              <a:extLst>
                <a:ext uri="{FF2B5EF4-FFF2-40B4-BE49-F238E27FC236}">
                  <a16:creationId xmlns:a16="http://schemas.microsoft.com/office/drawing/2014/main" xmlns="" id="{3EC1A62C-9250-2F4E-B5FD-D10FA4741824}"/>
                </a:ext>
              </a:extLst>
            </p:cNvPr>
            <p:cNvSpPr/>
            <p:nvPr/>
          </p:nvSpPr>
          <p:spPr>
            <a:xfrm>
              <a:off x="452451" y="426058"/>
              <a:ext cx="551745" cy="55174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77"/>
              <a:endParaRPr lang="zh-CN" altLang="en-US" sz="1400" b="1">
                <a:latin typeface="思源黑体" panose="020B0500000000000000" pitchFamily="34" charset="-122"/>
                <a:ea typeface="思源黑体" panose="020B0500000000000000" pitchFamily="34" charset="-122"/>
                <a:cs typeface="Open Sans" charset="0"/>
                <a:sym typeface="思源黑体" panose="020B0500000000000000" pitchFamily="34" charset="-122"/>
              </a:endParaRPr>
            </a:p>
          </p:txBody>
        </p:sp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xmlns="" id="{A217C43D-30ED-41A0-87B8-5F6C496E4D4C}"/>
                </a:ext>
              </a:extLst>
            </p:cNvPr>
            <p:cNvGrpSpPr/>
            <p:nvPr/>
          </p:nvGrpSpPr>
          <p:grpSpPr>
            <a:xfrm>
              <a:off x="0" y="3175"/>
              <a:ext cx="12192000" cy="6854825"/>
              <a:chOff x="0" y="3175"/>
              <a:chExt cx="12192000" cy="6854825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xmlns="" id="{5AF785E2-B299-437B-8C64-26BF6440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817" y="3175"/>
                <a:ext cx="6716183" cy="6854825"/>
              </a:xfrm>
              <a:custGeom>
                <a:avLst/>
                <a:gdLst>
                  <a:gd name="T0" fmla="*/ 1295 w 1295"/>
                  <a:gd name="T1" fmla="*/ 1062 h 1062"/>
                  <a:gd name="T2" fmla="*/ 1295 w 1295"/>
                  <a:gd name="T3" fmla="*/ 0 h 1062"/>
                  <a:gd name="T4" fmla="*/ 1081 w 1295"/>
                  <a:gd name="T5" fmla="*/ 163 h 1062"/>
                  <a:gd name="T6" fmla="*/ 878 w 1295"/>
                  <a:gd name="T7" fmla="*/ 281 h 1062"/>
                  <a:gd name="T8" fmla="*/ 641 w 1295"/>
                  <a:gd name="T9" fmla="*/ 438 h 1062"/>
                  <a:gd name="T10" fmla="*/ 274 w 1295"/>
                  <a:gd name="T11" fmla="*/ 590 h 1062"/>
                  <a:gd name="T12" fmla="*/ 45 w 1295"/>
                  <a:gd name="T13" fmla="*/ 979 h 1062"/>
                  <a:gd name="T14" fmla="*/ 0 w 1295"/>
                  <a:gd name="T15" fmla="*/ 1062 h 1062"/>
                  <a:gd name="T16" fmla="*/ 1295 w 1295"/>
                  <a:gd name="T17" fmla="*/ 106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5" h="1062">
                    <a:moveTo>
                      <a:pt x="1295" y="1062"/>
                    </a:moveTo>
                    <a:cubicBezTo>
                      <a:pt x="1295" y="0"/>
                      <a:pt x="1295" y="0"/>
                      <a:pt x="1295" y="0"/>
                    </a:cubicBezTo>
                    <a:cubicBezTo>
                      <a:pt x="1176" y="15"/>
                      <a:pt x="1104" y="111"/>
                      <a:pt x="1081" y="163"/>
                    </a:cubicBezTo>
                    <a:cubicBezTo>
                      <a:pt x="1045" y="243"/>
                      <a:pt x="985" y="294"/>
                      <a:pt x="878" y="281"/>
                    </a:cubicBezTo>
                    <a:cubicBezTo>
                      <a:pt x="771" y="268"/>
                      <a:pt x="707" y="299"/>
                      <a:pt x="641" y="438"/>
                    </a:cubicBezTo>
                    <a:cubicBezTo>
                      <a:pt x="582" y="560"/>
                      <a:pt x="520" y="531"/>
                      <a:pt x="274" y="590"/>
                    </a:cubicBezTo>
                    <a:cubicBezTo>
                      <a:pt x="28" y="649"/>
                      <a:pt x="96" y="812"/>
                      <a:pt x="45" y="979"/>
                    </a:cubicBezTo>
                    <a:cubicBezTo>
                      <a:pt x="35" y="1011"/>
                      <a:pt x="19" y="1038"/>
                      <a:pt x="0" y="1062"/>
                    </a:cubicBezTo>
                    <a:lnTo>
                      <a:pt x="1295" y="1062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5" name="矩形 12">
                <a:extLst>
                  <a:ext uri="{FF2B5EF4-FFF2-40B4-BE49-F238E27FC236}">
                    <a16:creationId xmlns:a16="http://schemas.microsoft.com/office/drawing/2014/main" xmlns="" id="{81247E66-52D9-4CA6-B058-1C34DFF654F2}"/>
                  </a:ext>
                </a:extLst>
              </p:cNvPr>
              <p:cNvSpPr/>
              <p:nvPr/>
            </p:nvSpPr>
            <p:spPr>
              <a:xfrm>
                <a:off x="0" y="6533321"/>
                <a:ext cx="12192000" cy="32467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sp>
        <p:nvSpPr>
          <p:cNvPr id="5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2258394" y="472698"/>
            <a:ext cx="735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表 </a:t>
            </a:r>
            <a:r>
              <a:rPr lang="en-US" altLang="zh-CN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 </a:t>
            </a:r>
            <a:r>
              <a:rPr lang="zh-CN" altLang="en-US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氢气、甲烷、甲醇和汽油的性能比较</a:t>
            </a:r>
          </a:p>
        </p:txBody>
      </p:sp>
      <p:graphicFrame>
        <p:nvGraphicFramePr>
          <p:cNvPr id="12" name="Group 2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5287336"/>
              </p:ext>
            </p:extLst>
          </p:nvPr>
        </p:nvGraphicFramePr>
        <p:xfrm>
          <a:off x="1610497" y="977803"/>
          <a:ext cx="9144000" cy="4206240"/>
        </p:xfrm>
        <a:graphic>
          <a:graphicData uri="http://schemas.openxmlformats.org/drawingml/2006/table">
            <a:tbl>
              <a:tblPr/>
              <a:tblGrid>
                <a:gridCol w="325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2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52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氢气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甲烷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甲醇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汽油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分子量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2.018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16.043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32.042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100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105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含碳量，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g/mol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0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75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37.5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85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88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密度，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g/L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   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气态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   液态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0.0838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70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0.6512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468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796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690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790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沸点，℃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-252.87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-162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65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27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225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燃烧热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(HHV)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    kcal/mol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    kcal/g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68.3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34.15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212.9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13.3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173.5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5.42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130.7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仿宋_GB2312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Times New Roman" pitchFamily="18" charset="0"/>
                        </a:rPr>
                        <a:t>13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92374" y="5244162"/>
            <a:ext cx="938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按克计，氢气的燃烧热是甲烷的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2.56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倍，甲醇的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6.3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倍，汽油的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2.6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倍。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00078" y="5975295"/>
            <a:ext cx="614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结论：制氢成本仍是氢燃料电池应用的关键。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936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367806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505661" y="386872"/>
            <a:ext cx="433965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600" b="1" dirty="0" smtClean="0"/>
              <a:t>氢燃料电池的安全性</a:t>
            </a:r>
            <a:endParaRPr lang="zh-CN" altLang="en-US" sz="3600" b="1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7321" y="0"/>
            <a:ext cx="4365855" cy="638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402523" y="2035915"/>
            <a:ext cx="4854798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燃油汽车和氢燃料车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在燃烧后的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秒钟</a:t>
            </a:r>
            <a:r>
              <a:rPr lang="zh-CN" altLang="en-US" sz="2400" b="1" dirty="0" smtClean="0"/>
              <a:t>和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分钟</a:t>
            </a:r>
            <a:r>
              <a:rPr lang="zh-CN" altLang="en-US" sz="2400" b="1" dirty="0" smtClean="0"/>
              <a:t>的对比图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99829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367806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505661" y="386872"/>
            <a:ext cx="387798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600" b="1" dirty="0" smtClean="0"/>
              <a:t>氢燃料电池的应用</a:t>
            </a:r>
            <a:endParaRPr lang="zh-CN" altLang="en-US" sz="36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901952" y="1280160"/>
            <a:ext cx="41788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/>
              <a:t>航天：飞行器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zh-CN" altLang="en-US" sz="2800" b="1" dirty="0" smtClean="0"/>
              <a:t>军用：潜艇，无人机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zh-CN" altLang="en-US" sz="2800" b="1" dirty="0" smtClean="0"/>
              <a:t>民用：火车，飞机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 </a:t>
            </a:r>
            <a:r>
              <a:rPr lang="en-US" altLang="zh-CN" sz="2800" b="1" dirty="0" smtClean="0"/>
              <a:t>            </a:t>
            </a:r>
            <a:r>
              <a:rPr lang="zh-CN" altLang="en-US" sz="2800" b="1" dirty="0" smtClean="0"/>
              <a:t>汽车，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zh-CN" altLang="en-US" sz="2800" b="1" dirty="0" smtClean="0"/>
              <a:t>家用：</a:t>
            </a:r>
            <a:r>
              <a:rPr lang="zh-CN" altLang="en-US" sz="2800" b="1" dirty="0"/>
              <a:t>冷</a:t>
            </a:r>
            <a:r>
              <a:rPr lang="zh-CN" altLang="en-US" sz="2800" b="1" dirty="0" smtClean="0"/>
              <a:t>热电联供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139386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>
          <a:xfrm>
            <a:off x="0" y="0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4C475234-42BD-0E4E-B870-BC98FAAC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44" y="472698"/>
              <a:ext cx="6256156" cy="6385302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2" name="椭圆 5">
              <a:extLst>
                <a:ext uri="{FF2B5EF4-FFF2-40B4-BE49-F238E27FC236}">
                  <a16:creationId xmlns:a16="http://schemas.microsoft.com/office/drawing/2014/main" xmlns="" id="{3EC1A62C-9250-2F4E-B5FD-D10FA4741824}"/>
                </a:ext>
              </a:extLst>
            </p:cNvPr>
            <p:cNvSpPr/>
            <p:nvPr/>
          </p:nvSpPr>
          <p:spPr>
            <a:xfrm>
              <a:off x="452451" y="426058"/>
              <a:ext cx="551745" cy="55174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77"/>
              <a:endParaRPr lang="zh-CN" altLang="en-US" sz="1400" b="1">
                <a:latin typeface="思源黑体" panose="020B0500000000000000" pitchFamily="34" charset="-122"/>
                <a:ea typeface="思源黑体" panose="020B0500000000000000" pitchFamily="34" charset="-122"/>
                <a:cs typeface="Open Sans" charset="0"/>
                <a:sym typeface="思源黑体" panose="020B0500000000000000" pitchFamily="34" charset="-122"/>
              </a:endParaRPr>
            </a:p>
          </p:txBody>
        </p:sp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xmlns="" id="{A217C43D-30ED-41A0-87B8-5F6C496E4D4C}"/>
                </a:ext>
              </a:extLst>
            </p:cNvPr>
            <p:cNvGrpSpPr/>
            <p:nvPr/>
          </p:nvGrpSpPr>
          <p:grpSpPr>
            <a:xfrm>
              <a:off x="0" y="3175"/>
              <a:ext cx="12192000" cy="6854825"/>
              <a:chOff x="0" y="3175"/>
              <a:chExt cx="12192000" cy="6854825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xmlns="" id="{5AF785E2-B299-437B-8C64-26BF6440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817" y="3175"/>
                <a:ext cx="6716183" cy="6854825"/>
              </a:xfrm>
              <a:custGeom>
                <a:avLst/>
                <a:gdLst>
                  <a:gd name="T0" fmla="*/ 1295 w 1295"/>
                  <a:gd name="T1" fmla="*/ 1062 h 1062"/>
                  <a:gd name="T2" fmla="*/ 1295 w 1295"/>
                  <a:gd name="T3" fmla="*/ 0 h 1062"/>
                  <a:gd name="T4" fmla="*/ 1081 w 1295"/>
                  <a:gd name="T5" fmla="*/ 163 h 1062"/>
                  <a:gd name="T6" fmla="*/ 878 w 1295"/>
                  <a:gd name="T7" fmla="*/ 281 h 1062"/>
                  <a:gd name="T8" fmla="*/ 641 w 1295"/>
                  <a:gd name="T9" fmla="*/ 438 h 1062"/>
                  <a:gd name="T10" fmla="*/ 274 w 1295"/>
                  <a:gd name="T11" fmla="*/ 590 h 1062"/>
                  <a:gd name="T12" fmla="*/ 45 w 1295"/>
                  <a:gd name="T13" fmla="*/ 979 h 1062"/>
                  <a:gd name="T14" fmla="*/ 0 w 1295"/>
                  <a:gd name="T15" fmla="*/ 1062 h 1062"/>
                  <a:gd name="T16" fmla="*/ 1295 w 1295"/>
                  <a:gd name="T17" fmla="*/ 106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5" h="1062">
                    <a:moveTo>
                      <a:pt x="1295" y="1062"/>
                    </a:moveTo>
                    <a:cubicBezTo>
                      <a:pt x="1295" y="0"/>
                      <a:pt x="1295" y="0"/>
                      <a:pt x="1295" y="0"/>
                    </a:cubicBezTo>
                    <a:cubicBezTo>
                      <a:pt x="1176" y="15"/>
                      <a:pt x="1104" y="111"/>
                      <a:pt x="1081" y="163"/>
                    </a:cubicBezTo>
                    <a:cubicBezTo>
                      <a:pt x="1045" y="243"/>
                      <a:pt x="985" y="294"/>
                      <a:pt x="878" y="281"/>
                    </a:cubicBezTo>
                    <a:cubicBezTo>
                      <a:pt x="771" y="268"/>
                      <a:pt x="707" y="299"/>
                      <a:pt x="641" y="438"/>
                    </a:cubicBezTo>
                    <a:cubicBezTo>
                      <a:pt x="582" y="560"/>
                      <a:pt x="520" y="531"/>
                      <a:pt x="274" y="590"/>
                    </a:cubicBezTo>
                    <a:cubicBezTo>
                      <a:pt x="28" y="649"/>
                      <a:pt x="96" y="812"/>
                      <a:pt x="45" y="979"/>
                    </a:cubicBezTo>
                    <a:cubicBezTo>
                      <a:pt x="35" y="1011"/>
                      <a:pt x="19" y="1038"/>
                      <a:pt x="0" y="1062"/>
                    </a:cubicBezTo>
                    <a:lnTo>
                      <a:pt x="1295" y="1062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5" name="矩形 12">
                <a:extLst>
                  <a:ext uri="{FF2B5EF4-FFF2-40B4-BE49-F238E27FC236}">
                    <a16:creationId xmlns:a16="http://schemas.microsoft.com/office/drawing/2014/main" xmlns="" id="{81247E66-52D9-4CA6-B058-1C34DFF654F2}"/>
                  </a:ext>
                </a:extLst>
              </p:cNvPr>
              <p:cNvSpPr/>
              <p:nvPr/>
            </p:nvSpPr>
            <p:spPr>
              <a:xfrm>
                <a:off x="0" y="6533321"/>
                <a:ext cx="12192000" cy="32467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sp>
        <p:nvSpPr>
          <p:cNvPr id="5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472698"/>
            <a:ext cx="323678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氢燃料电池产品</a:t>
            </a:r>
          </a:p>
        </p:txBody>
      </p:sp>
      <p:pic>
        <p:nvPicPr>
          <p:cNvPr id="12" name="内容占位符 3" descr="1燃料电池轿车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5186" y="1069958"/>
            <a:ext cx="3968778" cy="2357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37891" y="592103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燃料电池轿车</a:t>
            </a:r>
            <a:endParaRPr lang="zh-CN" altLang="en-US" sz="2000" b="1" dirty="0"/>
          </a:p>
        </p:txBody>
      </p:sp>
      <p:pic>
        <p:nvPicPr>
          <p:cNvPr id="19" name="Picture 2" descr="E:\$$$教学\$上课《氢能和制氢技术》\2013氢能会议照片\20130927_1137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35016" y="1848887"/>
            <a:ext cx="4209394" cy="315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5186" y="3427411"/>
            <a:ext cx="3968778" cy="2520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76242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0146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3" name="组合 17"/>
          <p:cNvGrpSpPr/>
          <p:nvPr/>
        </p:nvGrpSpPr>
        <p:grpSpPr>
          <a:xfrm>
            <a:off x="283780" y="0"/>
            <a:ext cx="12192000" cy="6854825"/>
            <a:chOff x="0" y="3175"/>
            <a:chExt cx="12192000" cy="6854825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xmlns="" id="{4C475234-42BD-0E4E-B870-BC98FAAC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44" y="472698"/>
              <a:ext cx="6256156" cy="6385302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" name="椭圆 5">
              <a:extLst>
                <a:ext uri="{FF2B5EF4-FFF2-40B4-BE49-F238E27FC236}">
                  <a16:creationId xmlns:a16="http://schemas.microsoft.com/office/drawing/2014/main" xmlns="" id="{3EC1A62C-9250-2F4E-B5FD-D10FA4741824}"/>
                </a:ext>
              </a:extLst>
            </p:cNvPr>
            <p:cNvSpPr/>
            <p:nvPr/>
          </p:nvSpPr>
          <p:spPr>
            <a:xfrm>
              <a:off x="452451" y="426058"/>
              <a:ext cx="551745" cy="55174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77"/>
              <a:endParaRPr lang="zh-CN" altLang="en-US" sz="1400" b="1">
                <a:latin typeface="思源黑体" panose="020B0500000000000000" pitchFamily="34" charset="-122"/>
                <a:ea typeface="思源黑体" panose="020B0500000000000000" pitchFamily="34" charset="-122"/>
                <a:cs typeface="Open Sans" charset="0"/>
                <a:sym typeface="思源黑体" panose="020B0500000000000000" pitchFamily="34" charset="-122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A217C43D-30ED-41A0-87B8-5F6C496E4D4C}"/>
                </a:ext>
              </a:extLst>
            </p:cNvPr>
            <p:cNvGrpSpPr/>
            <p:nvPr/>
          </p:nvGrpSpPr>
          <p:grpSpPr>
            <a:xfrm>
              <a:off x="0" y="3175"/>
              <a:ext cx="12192000" cy="6854825"/>
              <a:chOff x="0" y="3175"/>
              <a:chExt cx="12192000" cy="6854825"/>
            </a:xfrm>
          </p:grpSpPr>
          <p:sp>
            <p:nvSpPr>
              <p:cNvPr id="7" name="Freeform 9">
                <a:extLst>
                  <a:ext uri="{FF2B5EF4-FFF2-40B4-BE49-F238E27FC236}">
                    <a16:creationId xmlns:a16="http://schemas.microsoft.com/office/drawing/2014/main" xmlns="" id="{5AF785E2-B299-437B-8C64-26BF6440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817" y="3175"/>
                <a:ext cx="6716183" cy="6854825"/>
              </a:xfrm>
              <a:custGeom>
                <a:avLst/>
                <a:gdLst>
                  <a:gd name="T0" fmla="*/ 1295 w 1295"/>
                  <a:gd name="T1" fmla="*/ 1062 h 1062"/>
                  <a:gd name="T2" fmla="*/ 1295 w 1295"/>
                  <a:gd name="T3" fmla="*/ 0 h 1062"/>
                  <a:gd name="T4" fmla="*/ 1081 w 1295"/>
                  <a:gd name="T5" fmla="*/ 163 h 1062"/>
                  <a:gd name="T6" fmla="*/ 878 w 1295"/>
                  <a:gd name="T7" fmla="*/ 281 h 1062"/>
                  <a:gd name="T8" fmla="*/ 641 w 1295"/>
                  <a:gd name="T9" fmla="*/ 438 h 1062"/>
                  <a:gd name="T10" fmla="*/ 274 w 1295"/>
                  <a:gd name="T11" fmla="*/ 590 h 1062"/>
                  <a:gd name="T12" fmla="*/ 45 w 1295"/>
                  <a:gd name="T13" fmla="*/ 979 h 1062"/>
                  <a:gd name="T14" fmla="*/ 0 w 1295"/>
                  <a:gd name="T15" fmla="*/ 1062 h 1062"/>
                  <a:gd name="T16" fmla="*/ 1295 w 1295"/>
                  <a:gd name="T17" fmla="*/ 106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5" h="1062">
                    <a:moveTo>
                      <a:pt x="1295" y="1062"/>
                    </a:moveTo>
                    <a:cubicBezTo>
                      <a:pt x="1295" y="0"/>
                      <a:pt x="1295" y="0"/>
                      <a:pt x="1295" y="0"/>
                    </a:cubicBezTo>
                    <a:cubicBezTo>
                      <a:pt x="1176" y="15"/>
                      <a:pt x="1104" y="111"/>
                      <a:pt x="1081" y="163"/>
                    </a:cubicBezTo>
                    <a:cubicBezTo>
                      <a:pt x="1045" y="243"/>
                      <a:pt x="985" y="294"/>
                      <a:pt x="878" y="281"/>
                    </a:cubicBezTo>
                    <a:cubicBezTo>
                      <a:pt x="771" y="268"/>
                      <a:pt x="707" y="299"/>
                      <a:pt x="641" y="438"/>
                    </a:cubicBezTo>
                    <a:cubicBezTo>
                      <a:pt x="582" y="560"/>
                      <a:pt x="520" y="531"/>
                      <a:pt x="274" y="590"/>
                    </a:cubicBezTo>
                    <a:cubicBezTo>
                      <a:pt x="28" y="649"/>
                      <a:pt x="96" y="812"/>
                      <a:pt x="45" y="979"/>
                    </a:cubicBezTo>
                    <a:cubicBezTo>
                      <a:pt x="35" y="1011"/>
                      <a:pt x="19" y="1038"/>
                      <a:pt x="0" y="1062"/>
                    </a:cubicBezTo>
                    <a:lnTo>
                      <a:pt x="1295" y="1062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8" name="矩形 12">
                <a:extLst>
                  <a:ext uri="{FF2B5EF4-FFF2-40B4-BE49-F238E27FC236}">
                    <a16:creationId xmlns:a16="http://schemas.microsoft.com/office/drawing/2014/main" xmlns="" id="{81247E66-52D9-4CA6-B058-1C34DFF654F2}"/>
                  </a:ext>
                </a:extLst>
              </p:cNvPr>
              <p:cNvSpPr/>
              <p:nvPr/>
            </p:nvSpPr>
            <p:spPr>
              <a:xfrm>
                <a:off x="0" y="6533321"/>
                <a:ext cx="12192000" cy="32467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472698"/>
            <a:ext cx="323678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氢燃料电池产品</a:t>
            </a:r>
          </a:p>
        </p:txBody>
      </p:sp>
      <p:pic>
        <p:nvPicPr>
          <p:cNvPr id="10" name="图片 9" descr="2环保自行车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9790" y="1279330"/>
            <a:ext cx="3635896" cy="24304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07895" y="379279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氢燃料电池摩托车</a:t>
            </a:r>
            <a:endParaRPr lang="zh-CN" altLang="en-US" sz="2000" b="1" dirty="0"/>
          </a:p>
        </p:txBody>
      </p:sp>
      <p:pic>
        <p:nvPicPr>
          <p:cNvPr id="12" name="图片 11" descr="3氢燃料电池飞机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7979" y="1327990"/>
            <a:ext cx="3762407" cy="237776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39115" y="374930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氢燃料电池飞机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1324304" y="4829867"/>
            <a:ext cx="85449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2008</a:t>
            </a:r>
            <a:r>
              <a:rPr lang="zh-CN" altLang="en-US" sz="2000" b="1" dirty="0" smtClean="0"/>
              <a:t>年</a:t>
            </a:r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月</a:t>
            </a: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日，波音公司成功试飞氢燃料电池为动力源的一架小型飞机．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</a:rPr>
              <a:t>首架氢燃料电池飞机试飞成功。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7480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4C475234-42BD-0E4E-B870-BC98FAAC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44" y="472698"/>
              <a:ext cx="6256156" cy="6385302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xmlns="" id="{A217C43D-30ED-41A0-87B8-5F6C496E4D4C}"/>
                </a:ext>
              </a:extLst>
            </p:cNvPr>
            <p:cNvGrpSpPr/>
            <p:nvPr/>
          </p:nvGrpSpPr>
          <p:grpSpPr>
            <a:xfrm>
              <a:off x="0" y="3175"/>
              <a:ext cx="12192000" cy="6854825"/>
              <a:chOff x="0" y="3175"/>
              <a:chExt cx="12192000" cy="6854825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xmlns="" id="{5AF785E2-B299-437B-8C64-26BF6440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817" y="3175"/>
                <a:ext cx="6716183" cy="6854825"/>
              </a:xfrm>
              <a:custGeom>
                <a:avLst/>
                <a:gdLst>
                  <a:gd name="T0" fmla="*/ 1295 w 1295"/>
                  <a:gd name="T1" fmla="*/ 1062 h 1062"/>
                  <a:gd name="T2" fmla="*/ 1295 w 1295"/>
                  <a:gd name="T3" fmla="*/ 0 h 1062"/>
                  <a:gd name="T4" fmla="*/ 1081 w 1295"/>
                  <a:gd name="T5" fmla="*/ 163 h 1062"/>
                  <a:gd name="T6" fmla="*/ 878 w 1295"/>
                  <a:gd name="T7" fmla="*/ 281 h 1062"/>
                  <a:gd name="T8" fmla="*/ 641 w 1295"/>
                  <a:gd name="T9" fmla="*/ 438 h 1062"/>
                  <a:gd name="T10" fmla="*/ 274 w 1295"/>
                  <a:gd name="T11" fmla="*/ 590 h 1062"/>
                  <a:gd name="T12" fmla="*/ 45 w 1295"/>
                  <a:gd name="T13" fmla="*/ 979 h 1062"/>
                  <a:gd name="T14" fmla="*/ 0 w 1295"/>
                  <a:gd name="T15" fmla="*/ 1062 h 1062"/>
                  <a:gd name="T16" fmla="*/ 1295 w 1295"/>
                  <a:gd name="T17" fmla="*/ 106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5" h="1062">
                    <a:moveTo>
                      <a:pt x="1295" y="1062"/>
                    </a:moveTo>
                    <a:cubicBezTo>
                      <a:pt x="1295" y="0"/>
                      <a:pt x="1295" y="0"/>
                      <a:pt x="1295" y="0"/>
                    </a:cubicBezTo>
                    <a:cubicBezTo>
                      <a:pt x="1176" y="15"/>
                      <a:pt x="1104" y="111"/>
                      <a:pt x="1081" y="163"/>
                    </a:cubicBezTo>
                    <a:cubicBezTo>
                      <a:pt x="1045" y="243"/>
                      <a:pt x="985" y="294"/>
                      <a:pt x="878" y="281"/>
                    </a:cubicBezTo>
                    <a:cubicBezTo>
                      <a:pt x="771" y="268"/>
                      <a:pt x="707" y="299"/>
                      <a:pt x="641" y="438"/>
                    </a:cubicBezTo>
                    <a:cubicBezTo>
                      <a:pt x="582" y="560"/>
                      <a:pt x="520" y="531"/>
                      <a:pt x="274" y="590"/>
                    </a:cubicBezTo>
                    <a:cubicBezTo>
                      <a:pt x="28" y="649"/>
                      <a:pt x="96" y="812"/>
                      <a:pt x="45" y="979"/>
                    </a:cubicBezTo>
                    <a:cubicBezTo>
                      <a:pt x="35" y="1011"/>
                      <a:pt x="19" y="1038"/>
                      <a:pt x="0" y="1062"/>
                    </a:cubicBezTo>
                    <a:lnTo>
                      <a:pt x="1295" y="1062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5" name="矩形 12">
                <a:extLst>
                  <a:ext uri="{FF2B5EF4-FFF2-40B4-BE49-F238E27FC236}">
                    <a16:creationId xmlns:a16="http://schemas.microsoft.com/office/drawing/2014/main" xmlns="" id="{81247E66-52D9-4CA6-B058-1C34DFF654F2}"/>
                  </a:ext>
                </a:extLst>
              </p:cNvPr>
              <p:cNvSpPr/>
              <p:nvPr/>
            </p:nvSpPr>
            <p:spPr>
              <a:xfrm>
                <a:off x="0" y="6533321"/>
                <a:ext cx="12192000" cy="32467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pic>
        <p:nvPicPr>
          <p:cNvPr id="20" name="Picture 2" descr="E:\$$$浙大教研究生选修课\氢能和制氢技术课件-PPT\备课照片\DSC020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4933505" cy="3698491"/>
          </a:xfrm>
          <a:prstGeom prst="rect">
            <a:avLst/>
          </a:prstGeom>
          <a:noFill/>
        </p:spPr>
      </p:pic>
      <p:pic>
        <p:nvPicPr>
          <p:cNvPr id="23" name="Picture 3" descr="E:\$$$浙大教研究生选修课\氢能和制氢技术课件-PPT\备课照片\DSC0202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304255"/>
            <a:ext cx="4758995" cy="423418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617232" y="431305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氢燃料电池手电筒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412099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3320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185668" y="397527"/>
            <a:ext cx="412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1.1 </a:t>
            </a:r>
            <a:r>
              <a:rPr lang="zh-CN" altLang="en-US" sz="3600" b="1" dirty="0"/>
              <a:t>温室气体的危害</a:t>
            </a:r>
            <a:endParaRPr lang="zh-CN" altLang="en-US" sz="3600" b="1" spc="600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7" name="Picture 16" descr="http://hiphotos.baidu.com/1976zhaojun/pic/item/dc6820655a5e8818aa184c7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08" y="1181748"/>
            <a:ext cx="6736978" cy="4794481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452450" y="5952967"/>
            <a:ext cx="6889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工业革命以前</a:t>
            </a:r>
            <a:r>
              <a:rPr lang="en-US" altLang="zh-CN" sz="2400" b="1" dirty="0" smtClean="0"/>
              <a:t>280ppm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240</a:t>
            </a:r>
            <a:r>
              <a:rPr lang="zh-CN" altLang="en-US" sz="2400" b="1" dirty="0" smtClean="0"/>
              <a:t>年后上升到</a:t>
            </a:r>
            <a:r>
              <a:rPr lang="en-US" altLang="zh-CN" sz="2400" b="1" dirty="0" smtClean="0"/>
              <a:t>350ppm</a:t>
            </a:r>
            <a:endParaRPr lang="zh-CN" altLang="en-US" sz="2400" b="1" dirty="0"/>
          </a:p>
        </p:txBody>
      </p:sp>
      <p:sp>
        <p:nvSpPr>
          <p:cNvPr id="2" name="右箭头 1"/>
          <p:cNvSpPr/>
          <p:nvPr/>
        </p:nvSpPr>
        <p:spPr>
          <a:xfrm>
            <a:off x="6887772" y="6068382"/>
            <a:ext cx="908642" cy="346250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796414" y="5986723"/>
            <a:ext cx="309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预计</a:t>
            </a:r>
            <a:r>
              <a:rPr lang="en-US" altLang="zh-CN" sz="2400" b="1" dirty="0" smtClean="0"/>
              <a:t>2050</a:t>
            </a:r>
            <a:r>
              <a:rPr lang="zh-CN" altLang="en-US" sz="2400" b="1" dirty="0" smtClean="0"/>
              <a:t>年达</a:t>
            </a:r>
            <a:r>
              <a:rPr lang="en-US" altLang="zh-CN" sz="2400" b="1" dirty="0" smtClean="0"/>
              <a:t>500ppm</a:t>
            </a:r>
            <a:endParaRPr lang="zh-CN" altLang="en-US" sz="2400" b="1" dirty="0"/>
          </a:p>
        </p:txBody>
      </p:sp>
      <p:graphicFrame>
        <p:nvGraphicFramePr>
          <p:cNvPr id="11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168510917"/>
              </p:ext>
            </p:extLst>
          </p:nvPr>
        </p:nvGraphicFramePr>
        <p:xfrm>
          <a:off x="6342220" y="1180584"/>
          <a:ext cx="5849780" cy="406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矩形 11"/>
          <p:cNvSpPr/>
          <p:nvPr/>
        </p:nvSpPr>
        <p:spPr>
          <a:xfrm>
            <a:off x="8312777" y="5244967"/>
            <a:ext cx="23131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Times New Roman" panose="02020603050405020304" pitchFamily="18" charset="0"/>
                <a:ea typeface="仿宋" panose="02010609060101010101" pitchFamily="49" charset="-122"/>
              </a:rPr>
              <a:t>[1] </a:t>
            </a:r>
            <a:r>
              <a:rPr lang="en-US" altLang="zh-CN" sz="1400" kern="100" dirty="0" err="1">
                <a:latin typeface="Times New Roman" panose="02020603050405020304" pitchFamily="18" charset="0"/>
                <a:ea typeface="仿宋" panose="02010609060101010101" pitchFamily="49" charset="-122"/>
              </a:rPr>
              <a:t>Esrl</a:t>
            </a:r>
            <a:r>
              <a:rPr lang="en-US" altLang="zh-CN" sz="1400" kern="100" dirty="0">
                <a:latin typeface="Times New Roman" panose="02020603050405020304" pitchFamily="18" charset="0"/>
                <a:ea typeface="仿宋" panose="02010609060101010101" pitchFamily="49" charset="-122"/>
              </a:rPr>
              <a:t>. </a:t>
            </a:r>
            <a:r>
              <a:rPr lang="en-US" altLang="zh-CN" sz="1400" kern="100" dirty="0" smtClean="0">
                <a:latin typeface="Times New Roman" panose="02020603050405020304" pitchFamily="18" charset="0"/>
                <a:ea typeface="仿宋" panose="02010609060101010101" pitchFamily="49" charset="-122"/>
              </a:rPr>
              <a:t>Mauna </a:t>
            </a:r>
            <a:r>
              <a:rPr lang="en-US" altLang="zh-CN" sz="1400" kern="100" dirty="0">
                <a:latin typeface="Times New Roman" panose="02020603050405020304" pitchFamily="18" charset="0"/>
                <a:ea typeface="仿宋" panose="02010609060101010101" pitchFamily="49" charset="-122"/>
              </a:rPr>
              <a:t>Loa, 2010.</a:t>
            </a:r>
            <a:endParaRPr lang="zh-CN" altLang="zh-CN" sz="1400" kern="100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487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/>
          <p:cNvGrpSpPr/>
          <p:nvPr/>
        </p:nvGrpSpPr>
        <p:grpSpPr>
          <a:xfrm>
            <a:off x="0" y="0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4C475234-42BD-0E4E-B870-BC98FAAC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44" y="472698"/>
              <a:ext cx="6256156" cy="6385302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xmlns="" id="{A217C43D-30ED-41A0-87B8-5F6C496E4D4C}"/>
                </a:ext>
              </a:extLst>
            </p:cNvPr>
            <p:cNvGrpSpPr/>
            <p:nvPr/>
          </p:nvGrpSpPr>
          <p:grpSpPr>
            <a:xfrm>
              <a:off x="0" y="3175"/>
              <a:ext cx="12192000" cy="6854825"/>
              <a:chOff x="0" y="3175"/>
              <a:chExt cx="12192000" cy="6854825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xmlns="" id="{5AF785E2-B299-437B-8C64-26BF6440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817" y="3175"/>
                <a:ext cx="6716183" cy="6854825"/>
              </a:xfrm>
              <a:custGeom>
                <a:avLst/>
                <a:gdLst>
                  <a:gd name="T0" fmla="*/ 1295 w 1295"/>
                  <a:gd name="T1" fmla="*/ 1062 h 1062"/>
                  <a:gd name="T2" fmla="*/ 1295 w 1295"/>
                  <a:gd name="T3" fmla="*/ 0 h 1062"/>
                  <a:gd name="T4" fmla="*/ 1081 w 1295"/>
                  <a:gd name="T5" fmla="*/ 163 h 1062"/>
                  <a:gd name="T6" fmla="*/ 878 w 1295"/>
                  <a:gd name="T7" fmla="*/ 281 h 1062"/>
                  <a:gd name="T8" fmla="*/ 641 w 1295"/>
                  <a:gd name="T9" fmla="*/ 438 h 1062"/>
                  <a:gd name="T10" fmla="*/ 274 w 1295"/>
                  <a:gd name="T11" fmla="*/ 590 h 1062"/>
                  <a:gd name="T12" fmla="*/ 45 w 1295"/>
                  <a:gd name="T13" fmla="*/ 979 h 1062"/>
                  <a:gd name="T14" fmla="*/ 0 w 1295"/>
                  <a:gd name="T15" fmla="*/ 1062 h 1062"/>
                  <a:gd name="T16" fmla="*/ 1295 w 1295"/>
                  <a:gd name="T17" fmla="*/ 106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5" h="1062">
                    <a:moveTo>
                      <a:pt x="1295" y="1062"/>
                    </a:moveTo>
                    <a:cubicBezTo>
                      <a:pt x="1295" y="0"/>
                      <a:pt x="1295" y="0"/>
                      <a:pt x="1295" y="0"/>
                    </a:cubicBezTo>
                    <a:cubicBezTo>
                      <a:pt x="1176" y="15"/>
                      <a:pt x="1104" y="111"/>
                      <a:pt x="1081" y="163"/>
                    </a:cubicBezTo>
                    <a:cubicBezTo>
                      <a:pt x="1045" y="243"/>
                      <a:pt x="985" y="294"/>
                      <a:pt x="878" y="281"/>
                    </a:cubicBezTo>
                    <a:cubicBezTo>
                      <a:pt x="771" y="268"/>
                      <a:pt x="707" y="299"/>
                      <a:pt x="641" y="438"/>
                    </a:cubicBezTo>
                    <a:cubicBezTo>
                      <a:pt x="582" y="560"/>
                      <a:pt x="520" y="531"/>
                      <a:pt x="274" y="590"/>
                    </a:cubicBezTo>
                    <a:cubicBezTo>
                      <a:pt x="28" y="649"/>
                      <a:pt x="96" y="812"/>
                      <a:pt x="45" y="979"/>
                    </a:cubicBezTo>
                    <a:cubicBezTo>
                      <a:pt x="35" y="1011"/>
                      <a:pt x="19" y="1038"/>
                      <a:pt x="0" y="1062"/>
                    </a:cubicBezTo>
                    <a:lnTo>
                      <a:pt x="1295" y="1062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5" name="矩形 12">
                <a:extLst>
                  <a:ext uri="{FF2B5EF4-FFF2-40B4-BE49-F238E27FC236}">
                    <a16:creationId xmlns:a16="http://schemas.microsoft.com/office/drawing/2014/main" xmlns="" id="{81247E66-52D9-4CA6-B058-1C34DFF654F2}"/>
                  </a:ext>
                </a:extLst>
              </p:cNvPr>
              <p:cNvSpPr/>
              <p:nvPr/>
            </p:nvSpPr>
            <p:spPr>
              <a:xfrm>
                <a:off x="0" y="6533321"/>
                <a:ext cx="12192000" cy="32467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pic>
        <p:nvPicPr>
          <p:cNvPr id="8" name="Picture 4" descr="E:\$$$浙大教研究生选修课\氢能和制氢技术课件-PPT\备课照片\DSC0201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2736"/>
            <a:ext cx="3240360" cy="2788267"/>
          </a:xfrm>
          <a:prstGeom prst="rect">
            <a:avLst/>
          </a:prstGeom>
          <a:noFill/>
        </p:spPr>
      </p:pic>
      <p:pic>
        <p:nvPicPr>
          <p:cNvPr id="10" name="Picture 5" descr="E:\$$$浙大教研究生选修课\氢能和制氢技术课件-PPT\备课照片\DSC0202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2276872"/>
            <a:ext cx="5446573" cy="4035991"/>
          </a:xfrm>
          <a:prstGeom prst="rect">
            <a:avLst/>
          </a:prstGeom>
          <a:noFill/>
        </p:spPr>
      </p:pic>
      <p:sp>
        <p:nvSpPr>
          <p:cNvPr id="11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472698"/>
            <a:ext cx="454483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固体高分子型燃料电池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12280" y="360360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氢燃料电池灯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21787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/>
          <p:cNvGrpSpPr/>
          <p:nvPr/>
        </p:nvGrpSpPr>
        <p:grpSpPr>
          <a:xfrm>
            <a:off x="0" y="0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4C475234-42BD-0E4E-B870-BC98FAAC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44" y="472698"/>
              <a:ext cx="6256156" cy="6385302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xmlns="" id="{A217C43D-30ED-41A0-87B8-5F6C496E4D4C}"/>
                </a:ext>
              </a:extLst>
            </p:cNvPr>
            <p:cNvGrpSpPr/>
            <p:nvPr/>
          </p:nvGrpSpPr>
          <p:grpSpPr>
            <a:xfrm>
              <a:off x="0" y="3175"/>
              <a:ext cx="12192000" cy="6854825"/>
              <a:chOff x="0" y="3175"/>
              <a:chExt cx="12192000" cy="6854825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xmlns="" id="{5AF785E2-B299-437B-8C64-26BF6440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817" y="3175"/>
                <a:ext cx="6716183" cy="6854825"/>
              </a:xfrm>
              <a:custGeom>
                <a:avLst/>
                <a:gdLst>
                  <a:gd name="T0" fmla="*/ 1295 w 1295"/>
                  <a:gd name="T1" fmla="*/ 1062 h 1062"/>
                  <a:gd name="T2" fmla="*/ 1295 w 1295"/>
                  <a:gd name="T3" fmla="*/ 0 h 1062"/>
                  <a:gd name="T4" fmla="*/ 1081 w 1295"/>
                  <a:gd name="T5" fmla="*/ 163 h 1062"/>
                  <a:gd name="T6" fmla="*/ 878 w 1295"/>
                  <a:gd name="T7" fmla="*/ 281 h 1062"/>
                  <a:gd name="T8" fmla="*/ 641 w 1295"/>
                  <a:gd name="T9" fmla="*/ 438 h 1062"/>
                  <a:gd name="T10" fmla="*/ 274 w 1295"/>
                  <a:gd name="T11" fmla="*/ 590 h 1062"/>
                  <a:gd name="T12" fmla="*/ 45 w 1295"/>
                  <a:gd name="T13" fmla="*/ 979 h 1062"/>
                  <a:gd name="T14" fmla="*/ 0 w 1295"/>
                  <a:gd name="T15" fmla="*/ 1062 h 1062"/>
                  <a:gd name="T16" fmla="*/ 1295 w 1295"/>
                  <a:gd name="T17" fmla="*/ 106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5" h="1062">
                    <a:moveTo>
                      <a:pt x="1295" y="1062"/>
                    </a:moveTo>
                    <a:cubicBezTo>
                      <a:pt x="1295" y="0"/>
                      <a:pt x="1295" y="0"/>
                      <a:pt x="1295" y="0"/>
                    </a:cubicBezTo>
                    <a:cubicBezTo>
                      <a:pt x="1176" y="15"/>
                      <a:pt x="1104" y="111"/>
                      <a:pt x="1081" y="163"/>
                    </a:cubicBezTo>
                    <a:cubicBezTo>
                      <a:pt x="1045" y="243"/>
                      <a:pt x="985" y="294"/>
                      <a:pt x="878" y="281"/>
                    </a:cubicBezTo>
                    <a:cubicBezTo>
                      <a:pt x="771" y="268"/>
                      <a:pt x="707" y="299"/>
                      <a:pt x="641" y="438"/>
                    </a:cubicBezTo>
                    <a:cubicBezTo>
                      <a:pt x="582" y="560"/>
                      <a:pt x="520" y="531"/>
                      <a:pt x="274" y="590"/>
                    </a:cubicBezTo>
                    <a:cubicBezTo>
                      <a:pt x="28" y="649"/>
                      <a:pt x="96" y="812"/>
                      <a:pt x="45" y="979"/>
                    </a:cubicBezTo>
                    <a:cubicBezTo>
                      <a:pt x="35" y="1011"/>
                      <a:pt x="19" y="1038"/>
                      <a:pt x="0" y="1062"/>
                    </a:cubicBezTo>
                    <a:lnTo>
                      <a:pt x="1295" y="1062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5" name="矩形 12">
                <a:extLst>
                  <a:ext uri="{FF2B5EF4-FFF2-40B4-BE49-F238E27FC236}">
                    <a16:creationId xmlns:a16="http://schemas.microsoft.com/office/drawing/2014/main" xmlns="" id="{81247E66-52D9-4CA6-B058-1C34DFF654F2}"/>
                  </a:ext>
                </a:extLst>
              </p:cNvPr>
              <p:cNvSpPr/>
              <p:nvPr/>
            </p:nvSpPr>
            <p:spPr>
              <a:xfrm>
                <a:off x="0" y="6533321"/>
                <a:ext cx="12192000" cy="32467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9393" y="0"/>
            <a:ext cx="4882481" cy="650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8422720" y="2024386"/>
            <a:ext cx="280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氢燃料电池驱动的电风扇。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07138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4C475234-42BD-0E4E-B870-BC98FAAC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44" y="472698"/>
              <a:ext cx="6256156" cy="6385302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2" name="椭圆 5">
              <a:extLst>
                <a:ext uri="{FF2B5EF4-FFF2-40B4-BE49-F238E27FC236}">
                  <a16:creationId xmlns:a16="http://schemas.microsoft.com/office/drawing/2014/main" xmlns="" id="{3EC1A62C-9250-2F4E-B5FD-D10FA4741824}"/>
                </a:ext>
              </a:extLst>
            </p:cNvPr>
            <p:cNvSpPr/>
            <p:nvPr/>
          </p:nvSpPr>
          <p:spPr>
            <a:xfrm>
              <a:off x="452451" y="426058"/>
              <a:ext cx="551745" cy="55174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77"/>
              <a:endParaRPr lang="zh-CN" altLang="en-US" sz="1400" b="1">
                <a:latin typeface="思源黑体" panose="020B0500000000000000" pitchFamily="34" charset="-122"/>
                <a:ea typeface="思源黑体" panose="020B0500000000000000" pitchFamily="34" charset="-122"/>
                <a:cs typeface="Open Sans" charset="0"/>
                <a:sym typeface="思源黑体" panose="020B0500000000000000" pitchFamily="34" charset="-122"/>
              </a:endParaRPr>
            </a:p>
          </p:txBody>
        </p:sp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xmlns="" id="{A217C43D-30ED-41A0-87B8-5F6C496E4D4C}"/>
                </a:ext>
              </a:extLst>
            </p:cNvPr>
            <p:cNvGrpSpPr/>
            <p:nvPr/>
          </p:nvGrpSpPr>
          <p:grpSpPr>
            <a:xfrm>
              <a:off x="0" y="3175"/>
              <a:ext cx="12192000" cy="6854825"/>
              <a:chOff x="0" y="3175"/>
              <a:chExt cx="12192000" cy="6854825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xmlns="" id="{5AF785E2-B299-437B-8C64-26BF6440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817" y="3175"/>
                <a:ext cx="6716183" cy="6854825"/>
              </a:xfrm>
              <a:custGeom>
                <a:avLst/>
                <a:gdLst>
                  <a:gd name="T0" fmla="*/ 1295 w 1295"/>
                  <a:gd name="T1" fmla="*/ 1062 h 1062"/>
                  <a:gd name="T2" fmla="*/ 1295 w 1295"/>
                  <a:gd name="T3" fmla="*/ 0 h 1062"/>
                  <a:gd name="T4" fmla="*/ 1081 w 1295"/>
                  <a:gd name="T5" fmla="*/ 163 h 1062"/>
                  <a:gd name="T6" fmla="*/ 878 w 1295"/>
                  <a:gd name="T7" fmla="*/ 281 h 1062"/>
                  <a:gd name="T8" fmla="*/ 641 w 1295"/>
                  <a:gd name="T9" fmla="*/ 438 h 1062"/>
                  <a:gd name="T10" fmla="*/ 274 w 1295"/>
                  <a:gd name="T11" fmla="*/ 590 h 1062"/>
                  <a:gd name="T12" fmla="*/ 45 w 1295"/>
                  <a:gd name="T13" fmla="*/ 979 h 1062"/>
                  <a:gd name="T14" fmla="*/ 0 w 1295"/>
                  <a:gd name="T15" fmla="*/ 1062 h 1062"/>
                  <a:gd name="T16" fmla="*/ 1295 w 1295"/>
                  <a:gd name="T17" fmla="*/ 106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5" h="1062">
                    <a:moveTo>
                      <a:pt x="1295" y="1062"/>
                    </a:moveTo>
                    <a:cubicBezTo>
                      <a:pt x="1295" y="0"/>
                      <a:pt x="1295" y="0"/>
                      <a:pt x="1295" y="0"/>
                    </a:cubicBezTo>
                    <a:cubicBezTo>
                      <a:pt x="1176" y="15"/>
                      <a:pt x="1104" y="111"/>
                      <a:pt x="1081" y="163"/>
                    </a:cubicBezTo>
                    <a:cubicBezTo>
                      <a:pt x="1045" y="243"/>
                      <a:pt x="985" y="294"/>
                      <a:pt x="878" y="281"/>
                    </a:cubicBezTo>
                    <a:cubicBezTo>
                      <a:pt x="771" y="268"/>
                      <a:pt x="707" y="299"/>
                      <a:pt x="641" y="438"/>
                    </a:cubicBezTo>
                    <a:cubicBezTo>
                      <a:pt x="582" y="560"/>
                      <a:pt x="520" y="531"/>
                      <a:pt x="274" y="590"/>
                    </a:cubicBezTo>
                    <a:cubicBezTo>
                      <a:pt x="28" y="649"/>
                      <a:pt x="96" y="812"/>
                      <a:pt x="45" y="979"/>
                    </a:cubicBezTo>
                    <a:cubicBezTo>
                      <a:pt x="35" y="1011"/>
                      <a:pt x="19" y="1038"/>
                      <a:pt x="0" y="1062"/>
                    </a:cubicBezTo>
                    <a:lnTo>
                      <a:pt x="1295" y="1062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5" name="矩形 12">
                <a:extLst>
                  <a:ext uri="{FF2B5EF4-FFF2-40B4-BE49-F238E27FC236}">
                    <a16:creationId xmlns:a16="http://schemas.microsoft.com/office/drawing/2014/main" xmlns="" id="{81247E66-52D9-4CA6-B058-1C34DFF654F2}"/>
                  </a:ext>
                </a:extLst>
              </p:cNvPr>
              <p:cNvSpPr/>
              <p:nvPr/>
            </p:nvSpPr>
            <p:spPr>
              <a:xfrm>
                <a:off x="0" y="6533321"/>
                <a:ext cx="12192000" cy="32467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sp>
        <p:nvSpPr>
          <p:cNvPr id="5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472698"/>
            <a:ext cx="323678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家庭供能用氢源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1077563" y="1004376"/>
            <a:ext cx="9327678" cy="5001419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</a:t>
            </a:r>
            <a:r>
              <a:rPr kumimoji="0" lang="en-US" altLang="zh-CN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采用小型的天然气水蒸汽重整制氢，提供家庭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1Kw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氢燃料电池系统，提供家用冷、热、电联供。在日本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2009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年已经有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4000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户家庭使用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图片 11" descr="E:\$《化学工程技术新进展》教材\图-修改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4590" y="2510698"/>
            <a:ext cx="6757698" cy="360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4176411" y="6217473"/>
            <a:ext cx="67774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19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家用燃气氢燃料电池供能系统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362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/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4C475234-42BD-0E4E-B870-BC98FAAC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44" y="472698"/>
              <a:ext cx="6256156" cy="6385302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xmlns="" id="{A217C43D-30ED-41A0-87B8-5F6C496E4D4C}"/>
                </a:ext>
              </a:extLst>
            </p:cNvPr>
            <p:cNvGrpSpPr/>
            <p:nvPr/>
          </p:nvGrpSpPr>
          <p:grpSpPr>
            <a:xfrm>
              <a:off x="0" y="3175"/>
              <a:ext cx="12192000" cy="6854825"/>
              <a:chOff x="0" y="3175"/>
              <a:chExt cx="12192000" cy="6854825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xmlns="" id="{5AF785E2-B299-437B-8C64-26BF64406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817" y="3175"/>
                <a:ext cx="6716183" cy="6854825"/>
              </a:xfrm>
              <a:custGeom>
                <a:avLst/>
                <a:gdLst>
                  <a:gd name="T0" fmla="*/ 1295 w 1295"/>
                  <a:gd name="T1" fmla="*/ 1062 h 1062"/>
                  <a:gd name="T2" fmla="*/ 1295 w 1295"/>
                  <a:gd name="T3" fmla="*/ 0 h 1062"/>
                  <a:gd name="T4" fmla="*/ 1081 w 1295"/>
                  <a:gd name="T5" fmla="*/ 163 h 1062"/>
                  <a:gd name="T6" fmla="*/ 878 w 1295"/>
                  <a:gd name="T7" fmla="*/ 281 h 1062"/>
                  <a:gd name="T8" fmla="*/ 641 w 1295"/>
                  <a:gd name="T9" fmla="*/ 438 h 1062"/>
                  <a:gd name="T10" fmla="*/ 274 w 1295"/>
                  <a:gd name="T11" fmla="*/ 590 h 1062"/>
                  <a:gd name="T12" fmla="*/ 45 w 1295"/>
                  <a:gd name="T13" fmla="*/ 979 h 1062"/>
                  <a:gd name="T14" fmla="*/ 0 w 1295"/>
                  <a:gd name="T15" fmla="*/ 1062 h 1062"/>
                  <a:gd name="T16" fmla="*/ 1295 w 1295"/>
                  <a:gd name="T17" fmla="*/ 106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5" h="1062">
                    <a:moveTo>
                      <a:pt x="1295" y="1062"/>
                    </a:moveTo>
                    <a:cubicBezTo>
                      <a:pt x="1295" y="0"/>
                      <a:pt x="1295" y="0"/>
                      <a:pt x="1295" y="0"/>
                    </a:cubicBezTo>
                    <a:cubicBezTo>
                      <a:pt x="1176" y="15"/>
                      <a:pt x="1104" y="111"/>
                      <a:pt x="1081" y="163"/>
                    </a:cubicBezTo>
                    <a:cubicBezTo>
                      <a:pt x="1045" y="243"/>
                      <a:pt x="985" y="294"/>
                      <a:pt x="878" y="281"/>
                    </a:cubicBezTo>
                    <a:cubicBezTo>
                      <a:pt x="771" y="268"/>
                      <a:pt x="707" y="299"/>
                      <a:pt x="641" y="438"/>
                    </a:cubicBezTo>
                    <a:cubicBezTo>
                      <a:pt x="582" y="560"/>
                      <a:pt x="520" y="531"/>
                      <a:pt x="274" y="590"/>
                    </a:cubicBezTo>
                    <a:cubicBezTo>
                      <a:pt x="28" y="649"/>
                      <a:pt x="96" y="812"/>
                      <a:pt x="45" y="979"/>
                    </a:cubicBezTo>
                    <a:cubicBezTo>
                      <a:pt x="35" y="1011"/>
                      <a:pt x="19" y="1038"/>
                      <a:pt x="0" y="1062"/>
                    </a:cubicBezTo>
                    <a:lnTo>
                      <a:pt x="1295" y="1062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5" name="矩形 12">
                <a:extLst>
                  <a:ext uri="{FF2B5EF4-FFF2-40B4-BE49-F238E27FC236}">
                    <a16:creationId xmlns:a16="http://schemas.microsoft.com/office/drawing/2014/main" xmlns="" id="{81247E66-52D9-4CA6-B058-1C34DFF654F2}"/>
                  </a:ext>
                </a:extLst>
              </p:cNvPr>
              <p:cNvSpPr/>
              <p:nvPr/>
            </p:nvSpPr>
            <p:spPr>
              <a:xfrm>
                <a:off x="0" y="6533321"/>
                <a:ext cx="12192000" cy="32467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</p:grpSp>
      <p:pic>
        <p:nvPicPr>
          <p:cNvPr id="8" name="Picture 2" descr="E:\$$$浙大教研究生选修课\氢能和制氢技术课件-PPT\备课照片\DSC02053.JPG"/>
          <p:cNvPicPr>
            <a:picLocks noChangeAspect="1" noChangeArrowheads="1"/>
          </p:cNvPicPr>
          <p:nvPr/>
        </p:nvPicPr>
        <p:blipFill>
          <a:blip r:embed="rId3" cstate="print">
            <a:lum bright="30000" contrast="20000"/>
          </a:blip>
          <a:srcRect/>
          <a:stretch>
            <a:fillRect/>
          </a:stretch>
        </p:blipFill>
        <p:spPr bwMode="auto">
          <a:xfrm>
            <a:off x="755575" y="84384"/>
            <a:ext cx="9128653" cy="6175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8055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8224" y="660164"/>
            <a:ext cx="2421984" cy="597752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加氢站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dirty="0">
                <a:latin typeface="黑体" pitchFamily="49" charset="-122"/>
                <a:ea typeface="黑体" pitchFamily="49" charset="-122"/>
              </a:rPr>
            </a:b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8224" y="5009045"/>
            <a:ext cx="5104747" cy="97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641555" y="5029341"/>
            <a:ext cx="5125138" cy="773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截止 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2016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年 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7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月，我国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运行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座加氢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站分别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位于北京、上海、佛山、大连和郑州，加氢站建设较为滞后。</a:t>
            </a:r>
          </a:p>
        </p:txBody>
      </p:sp>
      <p:sp>
        <p:nvSpPr>
          <p:cNvPr id="6" name="矩形 5"/>
          <p:cNvSpPr/>
          <p:nvPr/>
        </p:nvSpPr>
        <p:spPr>
          <a:xfrm>
            <a:off x="1391477" y="6139532"/>
            <a:ext cx="9409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中国燃料电池汽车发展路线图报告</a:t>
            </a:r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，中国汽车技术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</a:rPr>
              <a:t>研究中心，</a:t>
            </a: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3321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8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8363" y="1075456"/>
            <a:ext cx="6122282" cy="367846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772746" y="6103901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2017 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7645" y="1469169"/>
            <a:ext cx="4261267" cy="28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60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362996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472698"/>
            <a:ext cx="149271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加氢站</a:t>
            </a:r>
          </a:p>
        </p:txBody>
      </p:sp>
      <p:sp>
        <p:nvSpPr>
          <p:cNvPr id="4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3321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5476" y="1749972"/>
            <a:ext cx="543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 descr="加氢枪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032" y="1749972"/>
            <a:ext cx="5911968" cy="303877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96320" y="572067"/>
            <a:ext cx="5169355" cy="539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7670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5000" y="1771649"/>
            <a:ext cx="840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丰田</a:t>
            </a:r>
            <a:r>
              <a:rPr lang="en-US" altLang="zh-CN" sz="3600" b="1" dirty="0" err="1" smtClean="0"/>
              <a:t>Mirai</a:t>
            </a:r>
            <a:r>
              <a:rPr lang="en-US" altLang="zh-CN" sz="3600" b="1" dirty="0" smtClean="0"/>
              <a:t> </a:t>
            </a:r>
            <a:r>
              <a:rPr lang="zh-CN" altLang="en-US" sz="3600" b="1" dirty="0" smtClean="0"/>
              <a:t>氢燃料电池汽车介绍</a:t>
            </a:r>
            <a:r>
              <a:rPr lang="zh-CN" altLang="en-US" sz="2800" b="1" dirty="0" smtClean="0"/>
              <a:t>（视频）</a:t>
            </a:r>
            <a:endParaRPr lang="zh-CN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432544" y="452066"/>
            <a:ext cx="295465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600" b="1" dirty="0" smtClean="0"/>
              <a:t>氢燃料电池车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xmlns="" val="24110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3">
            <a:extLst>
              <a:ext uri="{FF2B5EF4-FFF2-40B4-BE49-F238E27FC236}">
                <a16:creationId xmlns:a16="http://schemas.microsoft.com/office/drawing/2014/main" xmlns="" id="{01B63C71-09D4-CD4D-BB82-7DD279BF6E53}"/>
              </a:ext>
            </a:extLst>
          </p:cNvPr>
          <p:cNvSpPr/>
          <p:nvPr/>
        </p:nvSpPr>
        <p:spPr>
          <a:xfrm>
            <a:off x="0" y="1815548"/>
            <a:ext cx="12192000" cy="3783496"/>
          </a:xfrm>
          <a:prstGeom prst="rect">
            <a:avLst/>
          </a:prstGeom>
          <a:blipFill>
            <a:blip r:embed="rId3" cstate="print"/>
            <a:stretch>
              <a:fillRect t="-58042" b="-580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" name="矩形 12">
            <a:extLst>
              <a:ext uri="{FF2B5EF4-FFF2-40B4-BE49-F238E27FC236}">
                <a16:creationId xmlns:a16="http://schemas.microsoft.com/office/drawing/2014/main" xmlns="" id="{A10EC927-5738-0B4B-9EBA-B515A914BBE7}"/>
              </a:ext>
            </a:extLst>
          </p:cNvPr>
          <p:cNvSpPr/>
          <p:nvPr/>
        </p:nvSpPr>
        <p:spPr>
          <a:xfrm>
            <a:off x="1" y="1815548"/>
            <a:ext cx="12191999" cy="3783496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xmlns="" id="{CFCA9331-6B13-5341-87BA-86DA8CCC66B6}"/>
              </a:ext>
            </a:extLst>
          </p:cNvPr>
          <p:cNvGrpSpPr/>
          <p:nvPr/>
        </p:nvGrpSpPr>
        <p:grpSpPr>
          <a:xfrm>
            <a:off x="930863" y="2248176"/>
            <a:ext cx="2381772" cy="2190931"/>
            <a:chOff x="1470701" y="1821913"/>
            <a:chExt cx="3820826" cy="3607097"/>
          </a:xfrm>
        </p:grpSpPr>
        <p:sp>
          <p:nvSpPr>
            <p:cNvPr id="8" name="矩形 1">
              <a:extLst>
                <a:ext uri="{FF2B5EF4-FFF2-40B4-BE49-F238E27FC236}">
                  <a16:creationId xmlns:a16="http://schemas.microsoft.com/office/drawing/2014/main" xmlns="" id="{0C8F17A1-CDED-0F44-B9F9-B0C03A6B1B76}"/>
                </a:ext>
              </a:extLst>
            </p:cNvPr>
            <p:cNvSpPr/>
            <p:nvPr/>
          </p:nvSpPr>
          <p:spPr>
            <a:xfrm>
              <a:off x="1470701" y="1821913"/>
              <a:ext cx="3820826" cy="3607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矩形 3">
              <a:extLst>
                <a:ext uri="{FF2B5EF4-FFF2-40B4-BE49-F238E27FC236}">
                  <a16:creationId xmlns:a16="http://schemas.microsoft.com/office/drawing/2014/main" xmlns="" id="{C49AE8E5-4513-4646-AD0E-D5AA7BDAAB98}"/>
                </a:ext>
              </a:extLst>
            </p:cNvPr>
            <p:cNvSpPr/>
            <p:nvPr/>
          </p:nvSpPr>
          <p:spPr>
            <a:xfrm>
              <a:off x="1470701" y="4952492"/>
              <a:ext cx="1339401" cy="476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" name="矩形 4">
              <a:extLst>
                <a:ext uri="{FF2B5EF4-FFF2-40B4-BE49-F238E27FC236}">
                  <a16:creationId xmlns:a16="http://schemas.microsoft.com/office/drawing/2014/main" xmlns="" id="{68D86627-90D8-3F4F-B3BA-580D789A5EFF}"/>
                </a:ext>
              </a:extLst>
            </p:cNvPr>
            <p:cNvSpPr/>
            <p:nvPr/>
          </p:nvSpPr>
          <p:spPr>
            <a:xfrm>
              <a:off x="2810101" y="4952492"/>
              <a:ext cx="1566931" cy="4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文本框 15">
              <a:extLst>
                <a:ext uri="{FF2B5EF4-FFF2-40B4-BE49-F238E27FC236}">
                  <a16:creationId xmlns:a16="http://schemas.microsoft.com/office/drawing/2014/main" xmlns="" id="{15182477-B9F1-B048-89EF-85E10140BEC6}"/>
                </a:ext>
              </a:extLst>
            </p:cNvPr>
            <p:cNvSpPr txBox="1"/>
            <p:nvPr/>
          </p:nvSpPr>
          <p:spPr>
            <a:xfrm>
              <a:off x="1473946" y="2689761"/>
              <a:ext cx="3743818" cy="1368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内容</a:t>
              </a:r>
              <a:endPara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14" name="文本框 17">
            <a:extLst>
              <a:ext uri="{FF2B5EF4-FFF2-40B4-BE49-F238E27FC236}">
                <a16:creationId xmlns:a16="http://schemas.microsoft.com/office/drawing/2014/main" xmlns="" id="{AD0E5CC2-0A9E-744B-9892-F9763BC0D641}"/>
              </a:ext>
            </a:extLst>
          </p:cNvPr>
          <p:cNvSpPr txBox="1"/>
          <p:nvPr/>
        </p:nvSpPr>
        <p:spPr>
          <a:xfrm>
            <a:off x="4542404" y="2466478"/>
            <a:ext cx="53338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</a:rPr>
              <a:t>4.1 </a:t>
            </a:r>
            <a:r>
              <a:rPr lang="en-US" altLang="zh-CN" sz="4000" b="1" dirty="0" err="1" smtClean="0">
                <a:solidFill>
                  <a:schemeClr val="bg1"/>
                </a:solidFill>
              </a:rPr>
              <a:t>ReSER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制氢原理</a:t>
            </a:r>
            <a:endParaRPr lang="en-US" altLang="zh-CN" sz="4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</a:rPr>
              <a:t>4.2 </a:t>
            </a:r>
            <a:r>
              <a:rPr lang="en-US" altLang="zh-CN" sz="4000" b="1" dirty="0" err="1" smtClean="0">
                <a:solidFill>
                  <a:schemeClr val="bg1"/>
                </a:solidFill>
              </a:rPr>
              <a:t>ReSER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制氢的创新性</a:t>
            </a:r>
            <a:endParaRPr lang="en-US" altLang="zh-CN" sz="4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</a:rPr>
              <a:t>4.3 </a:t>
            </a:r>
            <a:r>
              <a:rPr lang="en-US" altLang="zh-CN" sz="4000" b="1" dirty="0" err="1" smtClean="0">
                <a:solidFill>
                  <a:schemeClr val="bg1"/>
                </a:solidFill>
              </a:rPr>
              <a:t>ReSER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制氢的应用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11734" y="286431"/>
            <a:ext cx="4861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/>
              <a:t>4. </a:t>
            </a:r>
            <a:r>
              <a:rPr lang="en-US" altLang="zh-CN" sz="4800" b="1" dirty="0" err="1" smtClean="0"/>
              <a:t>ReSER</a:t>
            </a:r>
            <a:r>
              <a:rPr lang="zh-CN" altLang="en-US" sz="4800" b="1" dirty="0"/>
              <a:t>制氢简介</a:t>
            </a:r>
          </a:p>
        </p:txBody>
      </p:sp>
    </p:spTree>
    <p:extLst>
      <p:ext uri="{BB962C8B-B14F-4D97-AF65-F5344CB8AC3E}">
        <p14:creationId xmlns:p14="http://schemas.microsoft.com/office/powerpoint/2010/main" xmlns="" val="159175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18647"/>
            <a:ext cx="12192000" cy="33439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688189" y="4086707"/>
            <a:ext cx="7690133" cy="46248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50689" y="327472"/>
            <a:ext cx="7123089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反应吸附强化甲烷蒸汽重整制氢</a:t>
            </a:r>
            <a:endParaRPr lang="en-US" altLang="zh-CN" sz="2400" b="1" dirty="0" smtClean="0"/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Re</a:t>
            </a:r>
            <a:r>
              <a:rPr lang="en-US" altLang="zh-CN" sz="2400" dirty="0" smtClean="0"/>
              <a:t>active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</a:t>
            </a:r>
            <a:r>
              <a:rPr lang="en-US" altLang="zh-CN" sz="2400" dirty="0" smtClean="0"/>
              <a:t>orption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</a:t>
            </a:r>
            <a:r>
              <a:rPr lang="en-US" altLang="zh-CN" sz="2400" dirty="0" smtClean="0"/>
              <a:t>nhanced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R</a:t>
            </a:r>
            <a:r>
              <a:rPr lang="en-US" altLang="zh-CN" sz="2400" dirty="0" smtClean="0"/>
              <a:t>eforming</a:t>
            </a:r>
            <a:r>
              <a:rPr lang="zh-CN" altLang="en-US" sz="2400" dirty="0"/>
              <a:t>（</a:t>
            </a:r>
            <a:r>
              <a:rPr lang="en-US" altLang="zh-CN" sz="2400" b="1" dirty="0">
                <a:solidFill>
                  <a:srgbClr val="FF0000"/>
                </a:solidFill>
              </a:rPr>
              <a:t>ReSER</a:t>
            </a:r>
            <a:r>
              <a:rPr lang="zh-CN" altLang="en-US" sz="2400" dirty="0"/>
              <a:t>）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069409" y="1649723"/>
            <a:ext cx="6451897" cy="1041209"/>
            <a:chOff x="2483986" y="1949298"/>
            <a:chExt cx="4838923" cy="1041209"/>
          </a:xfrm>
        </p:grpSpPr>
        <p:sp>
          <p:nvSpPr>
            <p:cNvPr id="17" name="圆角矩形 16"/>
            <p:cNvSpPr/>
            <p:nvPr/>
          </p:nvSpPr>
          <p:spPr>
            <a:xfrm>
              <a:off x="2483986" y="1949298"/>
              <a:ext cx="4838923" cy="104120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98568004"/>
                </p:ext>
              </p:extLst>
            </p:nvPr>
          </p:nvGraphicFramePr>
          <p:xfrm>
            <a:off x="2534229" y="2045555"/>
            <a:ext cx="4546831" cy="382198"/>
          </p:xfrm>
          <a:graphic>
            <a:graphicData uri="http://schemas.openxmlformats.org/presentationml/2006/ole">
              <p:oleObj spid="_x0000_s4827" name="Equation" r:id="rId3" imgW="3149600" imgH="228600" progId="">
                <p:embed/>
              </p:oleObj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362492515"/>
                </p:ext>
              </p:extLst>
            </p:nvPr>
          </p:nvGraphicFramePr>
          <p:xfrm>
            <a:off x="2534230" y="2588771"/>
            <a:ext cx="4685726" cy="382777"/>
          </p:xfrm>
          <a:graphic>
            <a:graphicData uri="http://schemas.openxmlformats.org/presentationml/2006/ole">
              <p:oleObj spid="_x0000_s4828" name="Equation" r:id="rId4" imgW="3162300" imgH="228600" progId="">
                <p:embed/>
              </p:oleObj>
            </a:graphicData>
          </a:graphic>
        </p:graphicFrame>
      </p:grpSp>
      <p:sp>
        <p:nvSpPr>
          <p:cNvPr id="2" name="文本框 1"/>
          <p:cNvSpPr txBox="1"/>
          <p:nvPr/>
        </p:nvSpPr>
        <p:spPr>
          <a:xfrm>
            <a:off x="1253739" y="1840017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lt"/>
                <a:ea typeface="微软雅黑" panose="020B0503020204020204" pitchFamily="34" charset="-122"/>
              </a:rPr>
              <a:t>SMR</a:t>
            </a:r>
            <a:r>
              <a:rPr lang="zh-CN" altLang="en-US" b="1" dirty="0" smtClean="0">
                <a:latin typeface="+mn-lt"/>
                <a:ea typeface="微软雅黑" panose="020B0503020204020204" pitchFamily="34" charset="-122"/>
              </a:rPr>
              <a:t>制氢</a:t>
            </a:r>
            <a:endParaRPr lang="zh-CN" altLang="en-US" b="1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5036" y="300118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+mn-lt"/>
                <a:ea typeface="微软雅黑" panose="020B0503020204020204" pitchFamily="34" charset="-122"/>
              </a:rPr>
              <a:t>氧化钙碳酸化反应</a:t>
            </a:r>
            <a:endParaRPr lang="zh-CN" altLang="en-US" b="1" dirty="0"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063387" y="3040465"/>
            <a:ext cx="6468996" cy="519581"/>
            <a:chOff x="2471162" y="3086764"/>
            <a:chExt cx="4851747" cy="51958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8" name="圆角矩形 17"/>
            <p:cNvSpPr/>
            <p:nvPr/>
          </p:nvSpPr>
          <p:spPr>
            <a:xfrm>
              <a:off x="2471162" y="3086764"/>
              <a:ext cx="4851747" cy="51958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0325" y="3183889"/>
              <a:ext cx="4649631" cy="386360"/>
            </a:xfrm>
            <a:prstGeom prst="rect">
              <a:avLst/>
            </a:prstGeom>
            <a:grpFill/>
          </p:spPr>
        </p:pic>
      </p:grpSp>
      <p:sp>
        <p:nvSpPr>
          <p:cNvPr id="3" name="文本框 2"/>
          <p:cNvSpPr txBox="1"/>
          <p:nvPr/>
        </p:nvSpPr>
        <p:spPr>
          <a:xfrm>
            <a:off x="10313481" y="1850107"/>
            <a:ext cx="11079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i="1" dirty="0" smtClean="0">
                <a:solidFill>
                  <a:srgbClr val="00B050"/>
                </a:solidFill>
                <a:latin typeface="+mn-lt"/>
                <a:ea typeface="微软雅黑" panose="020B0503020204020204" pitchFamily="34" charset="-122"/>
              </a:rPr>
              <a:t>吸热反应</a:t>
            </a:r>
            <a:endParaRPr lang="zh-CN" altLang="en-US" b="1" i="1" dirty="0">
              <a:solidFill>
                <a:srgbClr val="00B05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378322" y="30404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放热</a:t>
            </a:r>
            <a:r>
              <a:rPr lang="zh-CN" altLang="en-US" b="1" i="1" dirty="0" smtClean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反应</a:t>
            </a:r>
            <a:endParaRPr lang="zh-CN" altLang="en-US" b="1" i="1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" name="加号 10"/>
          <p:cNvSpPr/>
          <p:nvPr/>
        </p:nvSpPr>
        <p:spPr>
          <a:xfrm>
            <a:off x="1374030" y="2377303"/>
            <a:ext cx="694481" cy="48521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虚尾箭头 12"/>
          <p:cNvSpPr/>
          <p:nvPr/>
        </p:nvSpPr>
        <p:spPr>
          <a:xfrm rot="5400000">
            <a:off x="1414979" y="3421639"/>
            <a:ext cx="526650" cy="424405"/>
          </a:xfrm>
          <a:prstGeom prst="stripedRightArrow">
            <a:avLst/>
          </a:prstGeom>
          <a:solidFill>
            <a:srgbClr val="FFFF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42551621"/>
              </p:ext>
            </p:extLst>
          </p:nvPr>
        </p:nvGraphicFramePr>
        <p:xfrm>
          <a:off x="2905857" y="4073726"/>
          <a:ext cx="7359649" cy="382588"/>
        </p:xfrm>
        <a:graphic>
          <a:graphicData uri="http://schemas.openxmlformats.org/presentationml/2006/ole">
            <p:oleObj spid="_x0000_s4829" name="Equation" r:id="rId6" imgW="3822480" imgH="228600" progId="">
              <p:embed/>
            </p:oleObj>
          </a:graphicData>
        </a:graphic>
      </p:graphicFrame>
      <p:sp>
        <p:nvSpPr>
          <p:cNvPr id="14" name="矩形 13"/>
          <p:cNvSpPr/>
          <p:nvPr/>
        </p:nvSpPr>
        <p:spPr>
          <a:xfrm>
            <a:off x="1101646" y="3938620"/>
            <a:ext cx="1239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ReSER</a:t>
            </a:r>
            <a:r>
              <a:rPr lang="zh-CN" altLang="en-US" b="1" dirty="0" smtClean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制氢</a:t>
            </a:r>
            <a:endParaRPr lang="zh-CN" altLang="en-US" b="1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408876" y="40361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放热</a:t>
            </a:r>
            <a:r>
              <a:rPr lang="zh-CN" altLang="en-US" b="1" i="1" dirty="0" smtClean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反应</a:t>
            </a:r>
            <a:endParaRPr lang="zh-CN" altLang="en-US" b="1" i="1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8881" y="4489145"/>
            <a:ext cx="5523616" cy="2363896"/>
            <a:chOff x="757788" y="4525582"/>
            <a:chExt cx="4142712" cy="2363896"/>
          </a:xfrm>
        </p:grpSpPr>
        <p:pic>
          <p:nvPicPr>
            <p:cNvPr id="27" name="图片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788" y="4525582"/>
              <a:ext cx="4142712" cy="1902483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678047" y="6550924"/>
              <a:ext cx="1680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+mn-lt"/>
                  <a:ea typeface="微软雅黑" panose="020B0503020204020204" pitchFamily="34" charset="-122"/>
                </a:rPr>
                <a:t>图</a:t>
              </a:r>
              <a:r>
                <a:rPr lang="en-US" altLang="zh-CN" sz="1600" dirty="0" smtClean="0">
                  <a:latin typeface="+mn-lt"/>
                  <a:ea typeface="微软雅黑" panose="020B0503020204020204" pitchFamily="34" charset="-122"/>
                </a:rPr>
                <a:t>1.1 ReSER</a:t>
              </a:r>
              <a:r>
                <a:rPr lang="zh-CN" altLang="en-US" sz="1600" dirty="0" smtClean="0">
                  <a:latin typeface="+mn-lt"/>
                  <a:ea typeface="微软雅黑" panose="020B0503020204020204" pitchFamily="34" charset="-122"/>
                </a:rPr>
                <a:t>制氢示意图</a:t>
              </a:r>
              <a:endParaRPr lang="zh-CN" altLang="en-US" sz="160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加号 28"/>
          <p:cNvSpPr/>
          <p:nvPr/>
        </p:nvSpPr>
        <p:spPr>
          <a:xfrm>
            <a:off x="10614554" y="2444045"/>
            <a:ext cx="697347" cy="493774"/>
          </a:xfrm>
          <a:prstGeom prst="mathPlu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" name="虚尾箭头 29"/>
          <p:cNvSpPr/>
          <p:nvPr/>
        </p:nvSpPr>
        <p:spPr>
          <a:xfrm rot="5400000">
            <a:off x="10699901" y="3539476"/>
            <a:ext cx="526650" cy="424405"/>
          </a:xfrm>
          <a:prstGeom prst="stripedRightArrow">
            <a:avLst/>
          </a:prstGeom>
          <a:solidFill>
            <a:srgbClr val="FFFF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1" name="虚尾箭头 30"/>
          <p:cNvSpPr/>
          <p:nvPr/>
        </p:nvSpPr>
        <p:spPr>
          <a:xfrm rot="5400000">
            <a:off x="6107303" y="3612220"/>
            <a:ext cx="381162" cy="424405"/>
          </a:xfrm>
          <a:prstGeom prst="stripedRightArrow">
            <a:avLst/>
          </a:prstGeom>
          <a:solidFill>
            <a:srgbClr val="FFFF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71294" y="4663107"/>
            <a:ext cx="59207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优点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:</a:t>
            </a:r>
          </a:p>
          <a:p>
            <a:pPr marL="342900" lvl="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反应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温度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600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℃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左右，可降低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200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℃；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lvl="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</a:t>
            </a:r>
            <a:r>
              <a:rPr lang="en-US" altLang="zh-CN" b="1" baseline="-25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浓度达到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95%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以上，提高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</a:t>
            </a:r>
            <a:r>
              <a:rPr lang="en-US" altLang="zh-CN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%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；</a:t>
            </a:r>
            <a:endParaRPr lang="en-US" altLang="zh-CN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lvl="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缩短工艺流程，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降低能耗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3" name="加号 32"/>
          <p:cNvSpPr/>
          <p:nvPr/>
        </p:nvSpPr>
        <p:spPr>
          <a:xfrm>
            <a:off x="6004432" y="2613994"/>
            <a:ext cx="582611" cy="426471"/>
          </a:xfrm>
          <a:prstGeom prst="mathPlu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4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17259" y="330854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22703" y="115310"/>
            <a:ext cx="1702710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smtClean="0"/>
              <a:t>4.1</a:t>
            </a:r>
            <a:r>
              <a:rPr lang="zh-CN" altLang="en-US" sz="3600" b="1" dirty="0" smtClean="0"/>
              <a:t>原理</a:t>
            </a:r>
            <a:endParaRPr lang="en-US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xmlns="" val="32734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23790" y="454583"/>
            <a:ext cx="6154481" cy="523220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热力学分析－ </a:t>
            </a:r>
            <a:r>
              <a:rPr lang="en-US" altLang="zh-CN" sz="2800" b="1" dirty="0" err="1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CaO</a:t>
            </a:r>
            <a:r>
              <a:rPr lang="zh-CN" altLang="en-US" sz="2800" b="1" dirty="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为</a:t>
            </a:r>
            <a:r>
              <a:rPr lang="en-US" altLang="zh-CN" sz="2800" b="1" dirty="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CO</a:t>
            </a:r>
            <a:r>
              <a:rPr lang="en-US" altLang="zh-CN" sz="2800" b="1" baseline="-25000" dirty="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反应吸附剂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39701" y="1843880"/>
            <a:ext cx="6144684" cy="3173413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4385" y="1843880"/>
            <a:ext cx="5810249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54000" y="5328126"/>
            <a:ext cx="11684000" cy="98488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1" dirty="0" err="1" smtClean="0">
                <a:latin typeface="Times New Roman" pitchFamily="18" charset="0"/>
              </a:rPr>
              <a:t>G.H.Xiu,P.Li</a:t>
            </a:r>
            <a:r>
              <a:rPr lang="en-US" altLang="zh-CN" sz="2400" b="1" dirty="0">
                <a:latin typeface="Times New Roman" pitchFamily="18" charset="0"/>
              </a:rPr>
              <a:t>, </a:t>
            </a:r>
            <a:r>
              <a:rPr lang="en-US" altLang="zh-CN" sz="2400" b="1" dirty="0" err="1">
                <a:latin typeface="Times New Roman" pitchFamily="18" charset="0"/>
              </a:rPr>
              <a:t>A.E.Rodrigues</a:t>
            </a:r>
            <a:r>
              <a:rPr lang="en-US" altLang="zh-CN" sz="2400" b="1" dirty="0">
                <a:latin typeface="Times New Roman" pitchFamily="18" charset="0"/>
              </a:rPr>
              <a:t>, Sorption-enhanced reaction process with reactive regeneration, </a:t>
            </a:r>
            <a:r>
              <a:rPr lang="en-US" altLang="zh-CN" sz="2400" b="1" i="1" u="sng" dirty="0" err="1">
                <a:solidFill>
                  <a:srgbClr val="FF0000"/>
                </a:solidFill>
                <a:latin typeface="Times New Roman" pitchFamily="18" charset="0"/>
              </a:rPr>
              <a:t>Chem.Eng.Sci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.</a:t>
            </a:r>
            <a:r>
              <a:rPr lang="en-US" altLang="zh-CN" sz="2400" b="1" dirty="0">
                <a:latin typeface="Times New Roman" pitchFamily="18" charset="0"/>
              </a:rPr>
              <a:t> 57 (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2002</a:t>
            </a:r>
            <a:r>
              <a:rPr lang="en-US" altLang="zh-CN" sz="2400" b="1" dirty="0">
                <a:latin typeface="Times New Roman" pitchFamily="18" charset="0"/>
              </a:rPr>
              <a:t>) 3893-3908</a:t>
            </a:r>
            <a:r>
              <a:rPr lang="en-US" altLang="zh-CN" sz="1000" b="1" dirty="0">
                <a:latin typeface="Times New Roman" pitchFamily="18" charset="0"/>
              </a:rPr>
              <a:t> </a:t>
            </a:r>
          </a:p>
          <a:p>
            <a:endParaRPr lang="en-US" altLang="zh-CN" sz="1000" dirty="0">
              <a:latin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393833" y="2764445"/>
            <a:ext cx="2017183" cy="36036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843434" y="2441575"/>
            <a:ext cx="1439333" cy="215900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20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0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328558"/>
            <a:ext cx="5128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/>
              <a:t>大气中二氧化碳浓度的变化</a:t>
            </a:r>
            <a:endParaRPr lang="en-US" altLang="zh-CN" sz="3200" b="1" dirty="0"/>
          </a:p>
        </p:txBody>
      </p:sp>
      <p:sp>
        <p:nvSpPr>
          <p:cNvPr id="2" name="矩形 1"/>
          <p:cNvSpPr/>
          <p:nvPr/>
        </p:nvSpPr>
        <p:spPr>
          <a:xfrm>
            <a:off x="1004196" y="1169613"/>
            <a:ext cx="105871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/>
              </a:rPr>
              <a:t>从</a:t>
            </a:r>
            <a:r>
              <a:rPr lang="en-US" altLang="zh-CN" sz="2400" b="1" dirty="0">
                <a:latin typeface="宋体"/>
              </a:rPr>
              <a:t>1958</a:t>
            </a:r>
            <a:r>
              <a:rPr lang="zh-CN" altLang="en-US" sz="2400" b="1" dirty="0">
                <a:latin typeface="宋体"/>
              </a:rPr>
              <a:t>年起，气候学家就在</a:t>
            </a:r>
            <a:r>
              <a:rPr lang="zh-CN" altLang="en-US" sz="2400" b="1" dirty="0">
                <a:solidFill>
                  <a:srgbClr val="FF0000"/>
                </a:solidFill>
                <a:latin typeface="宋体"/>
              </a:rPr>
              <a:t>美国夏威夷的冒纳罗亚火山</a:t>
            </a:r>
            <a:r>
              <a:rPr lang="zh-CN" altLang="en-US" sz="2400" b="1" dirty="0">
                <a:latin typeface="宋体"/>
              </a:rPr>
              <a:t>上持续测量二氧化碳浓度，测量结果显示，二氧化碳的浓度正在持续</a:t>
            </a:r>
            <a:r>
              <a:rPr lang="zh-CN" altLang="en-US" sz="2400" b="1" dirty="0" smtClean="0">
                <a:latin typeface="宋体"/>
              </a:rPr>
              <a:t>上升。</a:t>
            </a:r>
            <a:endParaRPr lang="en-US" altLang="zh-CN" sz="2400" dirty="0">
              <a:latin typeface="宋体"/>
            </a:endParaRPr>
          </a:p>
          <a:p>
            <a:endParaRPr lang="en-US" altLang="zh-CN" sz="2400" dirty="0" smtClean="0">
              <a:latin typeface="宋体"/>
            </a:endParaRPr>
          </a:p>
          <a:p>
            <a:endParaRPr lang="en-US" altLang="zh-CN" sz="2400" dirty="0">
              <a:latin typeface="宋体"/>
            </a:endParaRPr>
          </a:p>
          <a:p>
            <a:endParaRPr lang="en-US" altLang="zh-CN" sz="2400" dirty="0" smtClean="0">
              <a:latin typeface="宋体"/>
            </a:endParaRPr>
          </a:p>
          <a:p>
            <a:endParaRPr lang="en-US" altLang="zh-CN" sz="2400" dirty="0">
              <a:latin typeface="宋体"/>
            </a:endParaRPr>
          </a:p>
          <a:p>
            <a:endParaRPr lang="en-US" altLang="zh-CN" sz="2400" dirty="0" smtClean="0">
              <a:latin typeface="宋体"/>
            </a:endParaRPr>
          </a:p>
          <a:p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sz="2400" dirty="0"/>
              <a:t/>
            </a:r>
            <a:br>
              <a:rPr lang="zh-CN" altLang="en-US" sz="2400" dirty="0"/>
            </a:br>
            <a:endParaRPr lang="en-US" altLang="zh-CN" sz="2400" dirty="0" smtClean="0"/>
          </a:p>
          <a:p>
            <a:endParaRPr lang="en-US" altLang="zh-CN" sz="2400" dirty="0">
              <a:latin typeface="宋体"/>
            </a:endParaRPr>
          </a:p>
          <a:p>
            <a:r>
              <a:rPr lang="en-US" altLang="zh-CN" sz="2400" dirty="0"/>
              <a:t/>
            </a:r>
            <a:br>
              <a:rPr lang="en-US" altLang="zh-CN" sz="2400" dirty="0"/>
            </a:br>
            <a:endParaRPr lang="zh-CN" altLang="en-US" sz="24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6287" y="2147416"/>
            <a:ext cx="6456267" cy="363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52451" y="6191591"/>
            <a:ext cx="5983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/>
              <a:t>h</a:t>
            </a:r>
            <a:r>
              <a:rPr lang="en-US" altLang="zh-CN" sz="1600" b="1" dirty="0" smtClean="0">
                <a:latin typeface="宋体"/>
              </a:rPr>
              <a:t>ttps</a:t>
            </a:r>
            <a:r>
              <a:rPr lang="en-US" altLang="zh-CN" sz="1600" b="1" dirty="0">
                <a:latin typeface="宋体"/>
              </a:rPr>
              <a:t>://</a:t>
            </a:r>
            <a:r>
              <a:rPr lang="en-US" altLang="zh-CN" sz="1600" b="1" dirty="0" smtClean="0">
                <a:latin typeface="宋体"/>
              </a:rPr>
              <a:t>www.xianjichina.com/special/detail_400211.html</a:t>
            </a:r>
            <a:endParaRPr lang="zh-CN" altLang="en-US" sz="1600" b="1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1442" y="2383834"/>
            <a:ext cx="5821034" cy="350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9693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-180559"/>
            <a:ext cx="12192000" cy="7059928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472698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制氢流程对比</a:t>
            </a:r>
            <a:endParaRPr lang="zh-CN" altLang="en-US" sz="2800" b="1" dirty="0"/>
          </a:p>
        </p:txBody>
      </p:sp>
      <p:grpSp>
        <p:nvGrpSpPr>
          <p:cNvPr id="7" name="组合 199"/>
          <p:cNvGrpSpPr>
            <a:grpSpLocks/>
          </p:cNvGrpSpPr>
          <p:nvPr/>
        </p:nvGrpSpPr>
        <p:grpSpPr bwMode="auto">
          <a:xfrm>
            <a:off x="202072" y="1159472"/>
            <a:ext cx="4856271" cy="4889411"/>
            <a:chOff x="755650" y="615935"/>
            <a:chExt cx="8388350" cy="5366136"/>
          </a:xfrm>
        </p:grpSpPr>
        <p:grpSp>
          <p:nvGrpSpPr>
            <p:cNvPr id="8" name="组合 11"/>
            <p:cNvGrpSpPr>
              <a:grpSpLocks/>
            </p:cNvGrpSpPr>
            <p:nvPr/>
          </p:nvGrpSpPr>
          <p:grpSpPr bwMode="auto">
            <a:xfrm>
              <a:off x="762000" y="696913"/>
              <a:ext cx="609600" cy="533400"/>
              <a:chOff x="533400" y="685800"/>
              <a:chExt cx="685800" cy="533400"/>
            </a:xfrm>
          </p:grpSpPr>
          <p:sp>
            <p:nvSpPr>
              <p:cNvPr id="207" name="流程图: 联系 206"/>
              <p:cNvSpPr/>
              <p:nvPr/>
            </p:nvSpPr>
            <p:spPr bwMode="auto">
              <a:xfrm>
                <a:off x="533429" y="685208"/>
                <a:ext cx="685080" cy="533883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zh-CN" altLang="zh-CN"/>
              </a:p>
            </p:txBody>
          </p:sp>
          <p:sp>
            <p:nvSpPr>
              <p:cNvPr id="208" name="左箭头 4"/>
              <p:cNvSpPr>
                <a:spLocks noChangeArrowheads="1"/>
              </p:cNvSpPr>
              <p:nvPr/>
            </p:nvSpPr>
            <p:spPr bwMode="auto">
              <a:xfrm>
                <a:off x="533400" y="685800"/>
                <a:ext cx="609600" cy="533400"/>
              </a:xfrm>
              <a:prstGeom prst="leftArrow">
                <a:avLst>
                  <a:gd name="adj1" fmla="val 50000"/>
                  <a:gd name="adj2" fmla="val 718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zh-CN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组合 17"/>
            <p:cNvGrpSpPr>
              <a:grpSpLocks/>
            </p:cNvGrpSpPr>
            <p:nvPr/>
          </p:nvGrpSpPr>
          <p:grpSpPr bwMode="auto">
            <a:xfrm>
              <a:off x="762000" y="1306513"/>
              <a:ext cx="609600" cy="533400"/>
              <a:chOff x="685800" y="1676400"/>
              <a:chExt cx="685800" cy="533400"/>
            </a:xfrm>
          </p:grpSpPr>
          <p:sp>
            <p:nvSpPr>
              <p:cNvPr id="205" name="流程图: 联系 204"/>
              <p:cNvSpPr/>
              <p:nvPr/>
            </p:nvSpPr>
            <p:spPr bwMode="auto">
              <a:xfrm>
                <a:off x="685829" y="1675927"/>
                <a:ext cx="685080" cy="533883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zh-CN" altLang="zh-CN"/>
              </a:p>
            </p:txBody>
          </p:sp>
          <p:sp>
            <p:nvSpPr>
              <p:cNvPr id="206" name="右箭头 15"/>
              <p:cNvSpPr>
                <a:spLocks noChangeArrowheads="1"/>
              </p:cNvSpPr>
              <p:nvPr/>
            </p:nvSpPr>
            <p:spPr bwMode="auto">
              <a:xfrm>
                <a:off x="762000" y="1676400"/>
                <a:ext cx="609600" cy="533400"/>
              </a:xfrm>
              <a:prstGeom prst="rightArrow">
                <a:avLst>
                  <a:gd name="adj1" fmla="val 50000"/>
                  <a:gd name="adj2" fmla="val 74106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</p:grpSp>
        <p:grpSp>
          <p:nvGrpSpPr>
            <p:cNvPr id="10" name="组合 21"/>
            <p:cNvGrpSpPr>
              <a:grpSpLocks/>
            </p:cNvGrpSpPr>
            <p:nvPr/>
          </p:nvGrpSpPr>
          <p:grpSpPr bwMode="auto">
            <a:xfrm>
              <a:off x="762000" y="3135313"/>
              <a:ext cx="609600" cy="533400"/>
              <a:chOff x="685800" y="1676400"/>
              <a:chExt cx="685800" cy="533400"/>
            </a:xfrm>
          </p:grpSpPr>
          <p:sp>
            <p:nvSpPr>
              <p:cNvPr id="203" name="流程图: 联系 202"/>
              <p:cNvSpPr/>
              <p:nvPr/>
            </p:nvSpPr>
            <p:spPr bwMode="auto">
              <a:xfrm>
                <a:off x="685829" y="1676284"/>
                <a:ext cx="685080" cy="533883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zh-CN" altLang="zh-CN"/>
              </a:p>
            </p:txBody>
          </p:sp>
          <p:sp>
            <p:nvSpPr>
              <p:cNvPr id="204" name="右箭头 23"/>
              <p:cNvSpPr>
                <a:spLocks noChangeArrowheads="1"/>
              </p:cNvSpPr>
              <p:nvPr/>
            </p:nvSpPr>
            <p:spPr bwMode="auto">
              <a:xfrm>
                <a:off x="762000" y="1676400"/>
                <a:ext cx="609600" cy="533400"/>
              </a:xfrm>
              <a:prstGeom prst="rightArrow">
                <a:avLst>
                  <a:gd name="adj1" fmla="val 50000"/>
                  <a:gd name="adj2" fmla="val 74106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</p:grpSp>
        <p:grpSp>
          <p:nvGrpSpPr>
            <p:cNvPr id="11" name="组合 24"/>
            <p:cNvGrpSpPr>
              <a:grpSpLocks/>
            </p:cNvGrpSpPr>
            <p:nvPr/>
          </p:nvGrpSpPr>
          <p:grpSpPr bwMode="auto">
            <a:xfrm>
              <a:off x="762000" y="2220912"/>
              <a:ext cx="609600" cy="533401"/>
              <a:chOff x="685800" y="1676399"/>
              <a:chExt cx="685800" cy="533401"/>
            </a:xfrm>
          </p:grpSpPr>
          <p:sp>
            <p:nvSpPr>
              <p:cNvPr id="201" name="流程图: 联系 200"/>
              <p:cNvSpPr/>
              <p:nvPr/>
            </p:nvSpPr>
            <p:spPr bwMode="auto">
              <a:xfrm>
                <a:off x="685829" y="1676106"/>
                <a:ext cx="685080" cy="533883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zh-CN" altLang="zh-CN"/>
              </a:p>
            </p:txBody>
          </p:sp>
          <p:sp>
            <p:nvSpPr>
              <p:cNvPr id="202" name="右箭头 26"/>
              <p:cNvSpPr>
                <a:spLocks noChangeArrowheads="1"/>
              </p:cNvSpPr>
              <p:nvPr/>
            </p:nvSpPr>
            <p:spPr bwMode="auto">
              <a:xfrm>
                <a:off x="762001" y="1676399"/>
                <a:ext cx="609599" cy="533399"/>
              </a:xfrm>
              <a:prstGeom prst="rightArrow">
                <a:avLst>
                  <a:gd name="adj1" fmla="val 50000"/>
                  <a:gd name="adj2" fmla="val 74106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</p:grpSp>
        <p:cxnSp>
          <p:nvCxnSpPr>
            <p:cNvPr id="12" name="直接连接符 39"/>
            <p:cNvCxnSpPr>
              <a:cxnSpLocks noChangeShapeType="1"/>
            </p:cNvCxnSpPr>
            <p:nvPr/>
          </p:nvCxnSpPr>
          <p:spPr bwMode="auto">
            <a:xfrm rot="5400000">
              <a:off x="3810794" y="1229519"/>
              <a:ext cx="457200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13" name="组合 48"/>
            <p:cNvGrpSpPr>
              <a:grpSpLocks/>
            </p:cNvGrpSpPr>
            <p:nvPr/>
          </p:nvGrpSpPr>
          <p:grpSpPr bwMode="auto">
            <a:xfrm>
              <a:off x="3276600" y="2220913"/>
              <a:ext cx="914400" cy="304800"/>
              <a:chOff x="3810000" y="2209800"/>
              <a:chExt cx="990600" cy="305594"/>
            </a:xfrm>
          </p:grpSpPr>
          <p:sp>
            <p:nvSpPr>
              <p:cNvPr id="198" name="流程图: 终止 42"/>
              <p:cNvSpPr>
                <a:spLocks noChangeArrowheads="1"/>
              </p:cNvSpPr>
              <p:nvPr/>
            </p:nvSpPr>
            <p:spPr bwMode="auto">
              <a:xfrm>
                <a:off x="3810000" y="2209800"/>
                <a:ext cx="990600" cy="304800"/>
              </a:xfrm>
              <a:prstGeom prst="flowChartTerminator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en-US" altLang="zh-CN"/>
                  <a:t>     </a:t>
                </a:r>
                <a:r>
                  <a:rPr lang="en-US" altLang="zh-CN" sz="1600"/>
                  <a:t>4</a:t>
                </a:r>
              </a:p>
            </p:txBody>
          </p:sp>
          <p:cxnSp>
            <p:nvCxnSpPr>
              <p:cNvPr id="199" name="直接连接符 44"/>
              <p:cNvCxnSpPr>
                <a:cxnSpLocks noChangeShapeType="1"/>
              </p:cNvCxnSpPr>
              <p:nvPr/>
            </p:nvCxnSpPr>
            <p:spPr bwMode="auto">
              <a:xfrm rot="5400000">
                <a:off x="3810000" y="23622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00" name="直接连接符 46"/>
              <p:cNvCxnSpPr>
                <a:cxnSpLocks noChangeShapeType="1"/>
              </p:cNvCxnSpPr>
              <p:nvPr/>
            </p:nvCxnSpPr>
            <p:spPr bwMode="auto">
              <a:xfrm rot="5400000">
                <a:off x="4495800" y="23622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14" name="形状 50"/>
            <p:cNvCxnSpPr>
              <a:cxnSpLocks noChangeShapeType="1"/>
            </p:cNvCxnSpPr>
            <p:nvPr/>
          </p:nvCxnSpPr>
          <p:spPr bwMode="auto">
            <a:xfrm>
              <a:off x="3276600" y="1916113"/>
              <a:ext cx="381000" cy="304800"/>
            </a:xfrm>
            <a:prstGeom prst="bentConnector2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直接箭头连接符 53"/>
            <p:cNvCxnSpPr>
              <a:cxnSpLocks noChangeShapeType="1"/>
            </p:cNvCxnSpPr>
            <p:nvPr/>
          </p:nvCxnSpPr>
          <p:spPr bwMode="auto">
            <a:xfrm>
              <a:off x="1371600" y="1535113"/>
              <a:ext cx="3276600" cy="158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16" name="组合 72"/>
            <p:cNvGrpSpPr>
              <a:grpSpLocks/>
            </p:cNvGrpSpPr>
            <p:nvPr/>
          </p:nvGrpSpPr>
          <p:grpSpPr bwMode="auto">
            <a:xfrm>
              <a:off x="2819400" y="1992313"/>
              <a:ext cx="381000" cy="914400"/>
              <a:chOff x="2590800" y="1981200"/>
              <a:chExt cx="381000" cy="990600"/>
            </a:xfrm>
          </p:grpSpPr>
          <p:sp>
            <p:nvSpPr>
              <p:cNvPr id="191" name="流程图: 终止 55"/>
              <p:cNvSpPr>
                <a:spLocks noChangeArrowheads="1"/>
              </p:cNvSpPr>
              <p:nvPr/>
            </p:nvSpPr>
            <p:spPr bwMode="auto">
              <a:xfrm rot="5400000">
                <a:off x="2286000" y="2286000"/>
                <a:ext cx="990600" cy="381000"/>
              </a:xfrm>
              <a:prstGeom prst="flowChartTerminator">
                <a:avLst/>
              </a:prstGeom>
              <a:solidFill>
                <a:srgbClr val="99CC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/>
              <a:lstStyle/>
              <a:p>
                <a:pPr eaLnBrk="0" hangingPunct="0"/>
                <a:endParaRPr lang="zh-CN" altLang="zh-CN"/>
              </a:p>
            </p:txBody>
          </p:sp>
          <p:cxnSp>
            <p:nvCxnSpPr>
              <p:cNvPr id="192" name="直接连接符 57"/>
              <p:cNvCxnSpPr>
                <a:cxnSpLocks noChangeShapeType="1"/>
              </p:cNvCxnSpPr>
              <p:nvPr/>
            </p:nvCxnSpPr>
            <p:spPr bwMode="auto">
              <a:xfrm>
                <a:off x="2590800" y="2133600"/>
                <a:ext cx="3810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93" name="直接连接符 63"/>
              <p:cNvCxnSpPr>
                <a:cxnSpLocks noChangeShapeType="1"/>
              </p:cNvCxnSpPr>
              <p:nvPr/>
            </p:nvCxnSpPr>
            <p:spPr bwMode="auto">
              <a:xfrm>
                <a:off x="2590800" y="2209800"/>
                <a:ext cx="3810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94" name="直接连接符 65"/>
              <p:cNvCxnSpPr>
                <a:cxnSpLocks noChangeShapeType="1"/>
              </p:cNvCxnSpPr>
              <p:nvPr/>
            </p:nvCxnSpPr>
            <p:spPr bwMode="auto">
              <a:xfrm>
                <a:off x="2590800" y="2819400"/>
                <a:ext cx="3810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95" name="直接连接符 67"/>
              <p:cNvCxnSpPr>
                <a:cxnSpLocks noChangeShapeType="1"/>
              </p:cNvCxnSpPr>
              <p:nvPr/>
            </p:nvCxnSpPr>
            <p:spPr bwMode="auto">
              <a:xfrm>
                <a:off x="2590800" y="2743200"/>
                <a:ext cx="3810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96" name="直接连接符 6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514600" y="2286000"/>
                <a:ext cx="533400" cy="3810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97" name="直接连接符 71"/>
              <p:cNvCxnSpPr>
                <a:cxnSpLocks noChangeShapeType="1"/>
              </p:cNvCxnSpPr>
              <p:nvPr/>
            </p:nvCxnSpPr>
            <p:spPr bwMode="auto">
              <a:xfrm rot="16200000" flipH="1">
                <a:off x="2514600" y="2286000"/>
                <a:ext cx="533400" cy="3810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17" name="直接箭头连接符 74"/>
            <p:cNvCxnSpPr>
              <a:cxnSpLocks noChangeShapeType="1"/>
            </p:cNvCxnSpPr>
            <p:nvPr/>
          </p:nvCxnSpPr>
          <p:spPr bwMode="auto">
            <a:xfrm flipV="1">
              <a:off x="1371600" y="2449513"/>
              <a:ext cx="990600" cy="158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8" name="直接箭头连接符 87"/>
            <p:cNvCxnSpPr>
              <a:cxnSpLocks noChangeShapeType="1"/>
            </p:cNvCxnSpPr>
            <p:nvPr/>
          </p:nvCxnSpPr>
          <p:spPr bwMode="auto">
            <a:xfrm rot="10800000">
              <a:off x="1371600" y="1001713"/>
              <a:ext cx="2667000" cy="158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9" name="直接箭头连接符 91"/>
            <p:cNvCxnSpPr>
              <a:cxnSpLocks noChangeShapeType="1"/>
            </p:cNvCxnSpPr>
            <p:nvPr/>
          </p:nvCxnSpPr>
          <p:spPr bwMode="auto">
            <a:xfrm rot="5400000">
              <a:off x="1753394" y="3058319"/>
              <a:ext cx="1219200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直接箭头连接符 93"/>
            <p:cNvCxnSpPr>
              <a:cxnSpLocks noChangeShapeType="1"/>
            </p:cNvCxnSpPr>
            <p:nvPr/>
          </p:nvCxnSpPr>
          <p:spPr bwMode="auto">
            <a:xfrm>
              <a:off x="1371600" y="3440113"/>
              <a:ext cx="685800" cy="158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直接连接符 98"/>
            <p:cNvCxnSpPr>
              <a:cxnSpLocks noChangeShapeType="1"/>
            </p:cNvCxnSpPr>
            <p:nvPr/>
          </p:nvCxnSpPr>
          <p:spPr bwMode="auto">
            <a:xfrm>
              <a:off x="1981200" y="3440113"/>
              <a:ext cx="304800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直接连接符 124"/>
            <p:cNvCxnSpPr>
              <a:cxnSpLocks noChangeShapeType="1"/>
            </p:cNvCxnSpPr>
            <p:nvPr/>
          </p:nvCxnSpPr>
          <p:spPr bwMode="auto">
            <a:xfrm rot="5400000" flipH="1" flipV="1">
              <a:off x="1677194" y="2753519"/>
              <a:ext cx="1828800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形状 128"/>
            <p:cNvCxnSpPr>
              <a:cxnSpLocks noChangeShapeType="1"/>
              <a:endCxn id="191" idx="1"/>
            </p:cNvCxnSpPr>
            <p:nvPr/>
          </p:nvCxnSpPr>
          <p:spPr bwMode="auto">
            <a:xfrm>
              <a:off x="2590800" y="1839913"/>
              <a:ext cx="419100" cy="152400"/>
            </a:xfrm>
            <a:prstGeom prst="bentConnector2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" name="肘形连接符 143"/>
            <p:cNvCxnSpPr>
              <a:cxnSpLocks noChangeShapeType="1"/>
              <a:stCxn id="191" idx="3"/>
            </p:cNvCxnSpPr>
            <p:nvPr/>
          </p:nvCxnSpPr>
          <p:spPr bwMode="auto">
            <a:xfrm rot="16200000" flipH="1">
              <a:off x="2724150" y="3192463"/>
              <a:ext cx="762000" cy="190500"/>
            </a:xfrm>
            <a:prstGeom prst="bentConnector3">
              <a:avLst>
                <a:gd name="adj1" fmla="val 3125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" name="直接箭头连接符 172"/>
            <p:cNvCxnSpPr>
              <a:cxnSpLocks noChangeShapeType="1"/>
            </p:cNvCxnSpPr>
            <p:nvPr/>
          </p:nvCxnSpPr>
          <p:spPr bwMode="auto">
            <a:xfrm rot="5400000">
              <a:off x="3427413" y="3516313"/>
              <a:ext cx="306387" cy="158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" name="直接连接符 174"/>
            <p:cNvCxnSpPr>
              <a:cxnSpLocks noChangeShapeType="1"/>
            </p:cNvCxnSpPr>
            <p:nvPr/>
          </p:nvCxnSpPr>
          <p:spPr bwMode="auto">
            <a:xfrm rot="5400000" flipH="1" flipV="1">
              <a:off x="3391694" y="2867819"/>
              <a:ext cx="685800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直接连接符 178"/>
            <p:cNvCxnSpPr>
              <a:cxnSpLocks noChangeShapeType="1"/>
            </p:cNvCxnSpPr>
            <p:nvPr/>
          </p:nvCxnSpPr>
          <p:spPr bwMode="auto">
            <a:xfrm rot="5400000" flipH="1" flipV="1">
              <a:off x="2781300" y="3554413"/>
              <a:ext cx="230187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直接箭头连接符 181"/>
            <p:cNvCxnSpPr>
              <a:cxnSpLocks noChangeShapeType="1"/>
            </p:cNvCxnSpPr>
            <p:nvPr/>
          </p:nvCxnSpPr>
          <p:spPr bwMode="auto">
            <a:xfrm rot="5400000" flipH="1" flipV="1">
              <a:off x="2781300" y="3402013"/>
              <a:ext cx="534987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4" name="直接箭头连接符 202"/>
            <p:cNvCxnSpPr>
              <a:cxnSpLocks noChangeShapeType="1"/>
            </p:cNvCxnSpPr>
            <p:nvPr/>
          </p:nvCxnSpPr>
          <p:spPr bwMode="auto">
            <a:xfrm rot="5400000">
              <a:off x="3658394" y="2524919"/>
              <a:ext cx="1981200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35" name="组合 120"/>
            <p:cNvGrpSpPr>
              <a:grpSpLocks/>
            </p:cNvGrpSpPr>
            <p:nvPr/>
          </p:nvGrpSpPr>
          <p:grpSpPr bwMode="auto">
            <a:xfrm>
              <a:off x="2362200" y="3668713"/>
              <a:ext cx="228600" cy="304800"/>
              <a:chOff x="2132806" y="3657600"/>
              <a:chExt cx="305594" cy="305594"/>
            </a:xfrm>
          </p:grpSpPr>
          <p:cxnSp>
            <p:nvCxnSpPr>
              <p:cNvPr id="187" name="直接连接符 109"/>
              <p:cNvCxnSpPr>
                <a:cxnSpLocks noChangeShapeType="1"/>
              </p:cNvCxnSpPr>
              <p:nvPr/>
            </p:nvCxnSpPr>
            <p:spPr bwMode="auto">
              <a:xfrm rot="5400000">
                <a:off x="1981200" y="38100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88" name="直接连接符 11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133203" y="3810397"/>
                <a:ext cx="152400" cy="15160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89" name="直接连接符 114"/>
              <p:cNvCxnSpPr>
                <a:cxnSpLocks noChangeShapeType="1"/>
              </p:cNvCxnSpPr>
              <p:nvPr/>
            </p:nvCxnSpPr>
            <p:spPr bwMode="auto">
              <a:xfrm>
                <a:off x="2284412" y="3810000"/>
                <a:ext cx="153194" cy="1524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90" name="直接连接符 11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285206" y="3810000"/>
                <a:ext cx="305594" cy="79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36" name="组合 203"/>
            <p:cNvGrpSpPr>
              <a:grpSpLocks/>
            </p:cNvGrpSpPr>
            <p:nvPr/>
          </p:nvGrpSpPr>
          <p:grpSpPr bwMode="auto">
            <a:xfrm>
              <a:off x="2209800" y="3516313"/>
              <a:ext cx="1905000" cy="611187"/>
              <a:chOff x="1980406" y="3505200"/>
              <a:chExt cx="1905000" cy="611188"/>
            </a:xfrm>
          </p:grpSpPr>
          <p:cxnSp>
            <p:nvCxnSpPr>
              <p:cNvPr id="184" name="直接连接符 132"/>
              <p:cNvCxnSpPr>
                <a:cxnSpLocks noChangeShapeType="1"/>
              </p:cNvCxnSpPr>
              <p:nvPr/>
            </p:nvCxnSpPr>
            <p:spPr bwMode="auto">
              <a:xfrm rot="5400000">
                <a:off x="1752600" y="3886200"/>
                <a:ext cx="4572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85" name="直接连接符 134"/>
              <p:cNvCxnSpPr>
                <a:cxnSpLocks noChangeShapeType="1"/>
              </p:cNvCxnSpPr>
              <p:nvPr/>
            </p:nvCxnSpPr>
            <p:spPr bwMode="auto">
              <a:xfrm>
                <a:off x="1981200" y="4114800"/>
                <a:ext cx="1904206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86" name="肘形连接符 136"/>
              <p:cNvCxnSpPr>
                <a:cxnSpLocks noChangeShapeType="1"/>
              </p:cNvCxnSpPr>
              <p:nvPr/>
            </p:nvCxnSpPr>
            <p:spPr bwMode="auto">
              <a:xfrm flipV="1">
                <a:off x="1981200" y="3505200"/>
                <a:ext cx="1904206" cy="152400"/>
              </a:xfrm>
              <a:prstGeom prst="bentConnector3">
                <a:avLst>
                  <a:gd name="adj1" fmla="val 92019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37" name="矩形 141"/>
            <p:cNvSpPr>
              <a:spLocks noChangeArrowheads="1"/>
            </p:cNvSpPr>
            <p:nvPr/>
          </p:nvSpPr>
          <p:spPr bwMode="auto">
            <a:xfrm>
              <a:off x="4114800" y="3440113"/>
              <a:ext cx="457200" cy="990600"/>
            </a:xfrm>
            <a:prstGeom prst="rect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  <a:p>
              <a:pPr eaLnBrk="0" hangingPunct="0"/>
              <a:r>
                <a:rPr lang="en-US" altLang="zh-CN"/>
                <a:t> 1</a:t>
              </a:r>
            </a:p>
          </p:txBody>
        </p:sp>
        <p:grpSp>
          <p:nvGrpSpPr>
            <p:cNvPr id="38" name="组合 145"/>
            <p:cNvGrpSpPr>
              <a:grpSpLocks/>
            </p:cNvGrpSpPr>
            <p:nvPr/>
          </p:nvGrpSpPr>
          <p:grpSpPr bwMode="auto">
            <a:xfrm>
              <a:off x="2897188" y="3668713"/>
              <a:ext cx="152400" cy="306387"/>
              <a:chOff x="2132806" y="3657600"/>
              <a:chExt cx="153194" cy="305594"/>
            </a:xfrm>
          </p:grpSpPr>
          <p:cxnSp>
            <p:nvCxnSpPr>
              <p:cNvPr id="180" name="直接连接符 146"/>
              <p:cNvCxnSpPr>
                <a:cxnSpLocks noChangeShapeType="1"/>
              </p:cNvCxnSpPr>
              <p:nvPr/>
            </p:nvCxnSpPr>
            <p:spPr bwMode="auto">
              <a:xfrm rot="5400000">
                <a:off x="1981200" y="38100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81" name="直接连接符 14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095500" y="3848100"/>
                <a:ext cx="152400" cy="762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82" name="直接连接符 148"/>
              <p:cNvCxnSpPr>
                <a:cxnSpLocks noChangeShapeType="1"/>
              </p:cNvCxnSpPr>
              <p:nvPr/>
            </p:nvCxnSpPr>
            <p:spPr bwMode="auto">
              <a:xfrm rot="16200000" flipH="1">
                <a:off x="2171700" y="3848100"/>
                <a:ext cx="152400" cy="762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83" name="直接连接符 14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132806" y="3810000"/>
                <a:ext cx="305594" cy="79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39" name="组合 150"/>
            <p:cNvGrpSpPr>
              <a:grpSpLocks/>
            </p:cNvGrpSpPr>
            <p:nvPr/>
          </p:nvGrpSpPr>
          <p:grpSpPr bwMode="auto">
            <a:xfrm>
              <a:off x="3582988" y="3668713"/>
              <a:ext cx="152400" cy="306387"/>
              <a:chOff x="2132806" y="3657600"/>
              <a:chExt cx="153194" cy="305594"/>
            </a:xfrm>
          </p:grpSpPr>
          <p:cxnSp>
            <p:nvCxnSpPr>
              <p:cNvPr id="176" name="直接连接符 151"/>
              <p:cNvCxnSpPr>
                <a:cxnSpLocks noChangeShapeType="1"/>
              </p:cNvCxnSpPr>
              <p:nvPr/>
            </p:nvCxnSpPr>
            <p:spPr bwMode="auto">
              <a:xfrm rot="5400000">
                <a:off x="1981200" y="38100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77" name="直接连接符 15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095500" y="3848100"/>
                <a:ext cx="152400" cy="762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78" name="直接连接符 153"/>
              <p:cNvCxnSpPr>
                <a:cxnSpLocks noChangeShapeType="1"/>
              </p:cNvCxnSpPr>
              <p:nvPr/>
            </p:nvCxnSpPr>
            <p:spPr bwMode="auto">
              <a:xfrm rot="16200000" flipH="1">
                <a:off x="2171700" y="3848100"/>
                <a:ext cx="152400" cy="762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79" name="直接连接符 154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132806" y="3810000"/>
                <a:ext cx="305594" cy="79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40" name="组合 155"/>
            <p:cNvGrpSpPr>
              <a:grpSpLocks/>
            </p:cNvGrpSpPr>
            <p:nvPr/>
          </p:nvGrpSpPr>
          <p:grpSpPr bwMode="auto">
            <a:xfrm>
              <a:off x="3201988" y="3668713"/>
              <a:ext cx="152400" cy="306387"/>
              <a:chOff x="2132806" y="3657600"/>
              <a:chExt cx="153194" cy="305594"/>
            </a:xfrm>
          </p:grpSpPr>
          <p:cxnSp>
            <p:nvCxnSpPr>
              <p:cNvPr id="172" name="直接连接符 156"/>
              <p:cNvCxnSpPr>
                <a:cxnSpLocks noChangeShapeType="1"/>
              </p:cNvCxnSpPr>
              <p:nvPr/>
            </p:nvCxnSpPr>
            <p:spPr bwMode="auto">
              <a:xfrm rot="5400000">
                <a:off x="1981200" y="38100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73" name="直接连接符 15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095500" y="3848100"/>
                <a:ext cx="152400" cy="762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74" name="直接连接符 158"/>
              <p:cNvCxnSpPr>
                <a:cxnSpLocks noChangeShapeType="1"/>
              </p:cNvCxnSpPr>
              <p:nvPr/>
            </p:nvCxnSpPr>
            <p:spPr bwMode="auto">
              <a:xfrm rot="16200000" flipH="1">
                <a:off x="2171700" y="3848100"/>
                <a:ext cx="152400" cy="762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75" name="直接连接符 15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132806" y="3810000"/>
                <a:ext cx="305594" cy="79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41" name="组合 212"/>
            <p:cNvGrpSpPr>
              <a:grpSpLocks/>
            </p:cNvGrpSpPr>
            <p:nvPr/>
          </p:nvGrpSpPr>
          <p:grpSpPr bwMode="auto">
            <a:xfrm>
              <a:off x="4572000" y="3516313"/>
              <a:ext cx="153988" cy="687387"/>
              <a:chOff x="4496594" y="3505200"/>
              <a:chExt cx="153988" cy="687388"/>
            </a:xfrm>
          </p:grpSpPr>
          <p:cxnSp>
            <p:nvCxnSpPr>
              <p:cNvPr id="169" name="直接连接符 188"/>
              <p:cNvCxnSpPr>
                <a:cxnSpLocks noChangeShapeType="1"/>
              </p:cNvCxnSpPr>
              <p:nvPr/>
            </p:nvCxnSpPr>
            <p:spPr bwMode="auto">
              <a:xfrm>
                <a:off x="4496594" y="3505200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70" name="直接连接符 192"/>
              <p:cNvCxnSpPr>
                <a:cxnSpLocks noChangeShapeType="1"/>
              </p:cNvCxnSpPr>
              <p:nvPr/>
            </p:nvCxnSpPr>
            <p:spPr bwMode="auto">
              <a:xfrm rot="5400000">
                <a:off x="4306888" y="3847306"/>
                <a:ext cx="685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71" name="直接连接符 199"/>
              <p:cNvCxnSpPr>
                <a:cxnSpLocks noChangeShapeType="1"/>
              </p:cNvCxnSpPr>
              <p:nvPr/>
            </p:nvCxnSpPr>
            <p:spPr bwMode="auto">
              <a:xfrm rot="10800000">
                <a:off x="4496594" y="4191000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42" name="矩形 204"/>
            <p:cNvSpPr>
              <a:spLocks noChangeArrowheads="1"/>
            </p:cNvSpPr>
            <p:nvPr/>
          </p:nvSpPr>
          <p:spPr bwMode="auto">
            <a:xfrm>
              <a:off x="3810000" y="36687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/>
                <a:t>2</a:t>
              </a:r>
            </a:p>
          </p:txBody>
        </p:sp>
        <p:sp>
          <p:nvSpPr>
            <p:cNvPr id="43" name="矩形 205"/>
            <p:cNvSpPr>
              <a:spLocks noChangeArrowheads="1"/>
            </p:cNvSpPr>
            <p:nvPr/>
          </p:nvSpPr>
          <p:spPr bwMode="auto">
            <a:xfrm>
              <a:off x="2590800" y="1839913"/>
              <a:ext cx="2984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3</a:t>
              </a:r>
            </a:p>
          </p:txBody>
        </p:sp>
        <p:cxnSp>
          <p:nvCxnSpPr>
            <p:cNvPr id="44" name="形状 215"/>
            <p:cNvCxnSpPr>
              <a:cxnSpLocks noChangeShapeType="1"/>
              <a:stCxn id="37" idx="2"/>
            </p:cNvCxnSpPr>
            <p:nvPr/>
          </p:nvCxnSpPr>
          <p:spPr bwMode="auto">
            <a:xfrm rot="16200000" flipH="1">
              <a:off x="4610100" y="4164013"/>
              <a:ext cx="228600" cy="762000"/>
            </a:xfrm>
            <a:prstGeom prst="bentConnector2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" name="直接连接符 217"/>
            <p:cNvCxnSpPr>
              <a:cxnSpLocks noChangeShapeType="1"/>
            </p:cNvCxnSpPr>
            <p:nvPr/>
          </p:nvCxnSpPr>
          <p:spPr bwMode="auto">
            <a:xfrm rot="5400000" flipH="1" flipV="1">
              <a:off x="4267994" y="3820319"/>
              <a:ext cx="1676400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46" name="组合 235"/>
            <p:cNvGrpSpPr>
              <a:grpSpLocks/>
            </p:cNvGrpSpPr>
            <p:nvPr/>
          </p:nvGrpSpPr>
          <p:grpSpPr bwMode="auto">
            <a:xfrm>
              <a:off x="4953000" y="2678113"/>
              <a:ext cx="304800" cy="304800"/>
              <a:chOff x="4648200" y="1828800"/>
              <a:chExt cx="2590800" cy="2514600"/>
            </a:xfrm>
          </p:grpSpPr>
          <p:sp>
            <p:nvSpPr>
              <p:cNvPr id="165" name="椭圆 218"/>
              <p:cNvSpPr>
                <a:spLocks noChangeArrowheads="1"/>
              </p:cNvSpPr>
              <p:nvPr/>
            </p:nvSpPr>
            <p:spPr bwMode="auto">
              <a:xfrm>
                <a:off x="4648200" y="1828800"/>
                <a:ext cx="2590800" cy="2514600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cxnSp>
            <p:nvCxnSpPr>
              <p:cNvPr id="166" name="直接连接符 225"/>
              <p:cNvCxnSpPr>
                <a:cxnSpLocks noChangeShapeType="1"/>
                <a:stCxn id="165" idx="0"/>
              </p:cNvCxnSpPr>
              <p:nvPr/>
            </p:nvCxnSpPr>
            <p:spPr bwMode="auto">
              <a:xfrm rot="16200000" flipH="1">
                <a:off x="6096000" y="1676400"/>
                <a:ext cx="457200" cy="7620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67" name="直接连接符 230"/>
              <p:cNvCxnSpPr>
                <a:cxnSpLocks noChangeShapeType="1"/>
              </p:cNvCxnSpPr>
              <p:nvPr/>
            </p:nvCxnSpPr>
            <p:spPr bwMode="auto">
              <a:xfrm rot="5400000">
                <a:off x="5181600" y="2286000"/>
                <a:ext cx="1524000" cy="15240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68" name="直接连接符 233"/>
              <p:cNvCxnSpPr>
                <a:cxnSpLocks noChangeShapeType="1"/>
                <a:endCxn id="165" idx="4"/>
              </p:cNvCxnSpPr>
              <p:nvPr/>
            </p:nvCxnSpPr>
            <p:spPr bwMode="auto">
              <a:xfrm>
                <a:off x="5181600" y="3810000"/>
                <a:ext cx="762000" cy="5334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47" name="直接箭头连接符 237"/>
            <p:cNvCxnSpPr>
              <a:cxnSpLocks noChangeShapeType="1"/>
              <a:stCxn id="165" idx="0"/>
            </p:cNvCxnSpPr>
            <p:nvPr/>
          </p:nvCxnSpPr>
          <p:spPr bwMode="auto">
            <a:xfrm rot="5400000" flipH="1" flipV="1">
              <a:off x="4840288" y="2409825"/>
              <a:ext cx="533400" cy="317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48" name="组合 241"/>
            <p:cNvGrpSpPr>
              <a:grpSpLocks/>
            </p:cNvGrpSpPr>
            <p:nvPr/>
          </p:nvGrpSpPr>
          <p:grpSpPr bwMode="auto">
            <a:xfrm>
              <a:off x="5486400" y="2373313"/>
              <a:ext cx="381000" cy="914400"/>
              <a:chOff x="2590800" y="1981200"/>
              <a:chExt cx="381000" cy="990600"/>
            </a:xfrm>
          </p:grpSpPr>
          <p:sp>
            <p:nvSpPr>
              <p:cNvPr id="158" name="流程图: 终止 242"/>
              <p:cNvSpPr>
                <a:spLocks noChangeArrowheads="1"/>
              </p:cNvSpPr>
              <p:nvPr/>
            </p:nvSpPr>
            <p:spPr bwMode="auto">
              <a:xfrm rot="5400000">
                <a:off x="2286000" y="2286000"/>
                <a:ext cx="990600" cy="381000"/>
              </a:xfrm>
              <a:prstGeom prst="flowChartTerminator">
                <a:avLst/>
              </a:prstGeom>
              <a:solidFill>
                <a:srgbClr val="FF99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/>
              <a:lstStyle/>
              <a:p>
                <a:pPr eaLnBrk="0" hangingPunct="0"/>
                <a:endParaRPr lang="zh-CN" altLang="zh-CN"/>
              </a:p>
            </p:txBody>
          </p:sp>
          <p:cxnSp>
            <p:nvCxnSpPr>
              <p:cNvPr id="159" name="直接连接符 243"/>
              <p:cNvCxnSpPr>
                <a:cxnSpLocks noChangeShapeType="1"/>
              </p:cNvCxnSpPr>
              <p:nvPr/>
            </p:nvCxnSpPr>
            <p:spPr bwMode="auto">
              <a:xfrm>
                <a:off x="2590800" y="2133600"/>
                <a:ext cx="3810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60" name="直接连接符 244"/>
              <p:cNvCxnSpPr>
                <a:cxnSpLocks noChangeShapeType="1"/>
              </p:cNvCxnSpPr>
              <p:nvPr/>
            </p:nvCxnSpPr>
            <p:spPr bwMode="auto">
              <a:xfrm>
                <a:off x="2590800" y="2209800"/>
                <a:ext cx="3810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61" name="直接连接符 245"/>
              <p:cNvCxnSpPr>
                <a:cxnSpLocks noChangeShapeType="1"/>
              </p:cNvCxnSpPr>
              <p:nvPr/>
            </p:nvCxnSpPr>
            <p:spPr bwMode="auto">
              <a:xfrm>
                <a:off x="2590800" y="2819400"/>
                <a:ext cx="3810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62" name="直接连接符 246"/>
              <p:cNvCxnSpPr>
                <a:cxnSpLocks noChangeShapeType="1"/>
              </p:cNvCxnSpPr>
              <p:nvPr/>
            </p:nvCxnSpPr>
            <p:spPr bwMode="auto">
              <a:xfrm>
                <a:off x="2590800" y="2743200"/>
                <a:ext cx="3810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63" name="直接连接符 24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514600" y="2286000"/>
                <a:ext cx="533400" cy="3810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64" name="直接连接符 248"/>
              <p:cNvCxnSpPr>
                <a:cxnSpLocks noChangeShapeType="1"/>
              </p:cNvCxnSpPr>
              <p:nvPr/>
            </p:nvCxnSpPr>
            <p:spPr bwMode="auto">
              <a:xfrm rot="16200000" flipH="1">
                <a:off x="2514600" y="2286000"/>
                <a:ext cx="533400" cy="3810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49" name="形状 252"/>
            <p:cNvCxnSpPr>
              <a:cxnSpLocks noChangeShapeType="1"/>
              <a:endCxn id="158" idx="1"/>
            </p:cNvCxnSpPr>
            <p:nvPr/>
          </p:nvCxnSpPr>
          <p:spPr bwMode="auto">
            <a:xfrm>
              <a:off x="5105400" y="2144713"/>
              <a:ext cx="571500" cy="228600"/>
            </a:xfrm>
            <a:prstGeom prst="bentConnector2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0" name="直接连接符 256"/>
            <p:cNvCxnSpPr>
              <a:cxnSpLocks noChangeShapeType="1"/>
              <a:stCxn id="165" idx="6"/>
            </p:cNvCxnSpPr>
            <p:nvPr/>
          </p:nvCxnSpPr>
          <p:spPr bwMode="auto">
            <a:xfrm>
              <a:off x="5257800" y="2830513"/>
              <a:ext cx="152400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51" name="组合 271"/>
            <p:cNvGrpSpPr>
              <a:grpSpLocks/>
            </p:cNvGrpSpPr>
            <p:nvPr/>
          </p:nvGrpSpPr>
          <p:grpSpPr bwMode="auto">
            <a:xfrm>
              <a:off x="5867400" y="3897313"/>
              <a:ext cx="304800" cy="304800"/>
              <a:chOff x="6477000" y="2286000"/>
              <a:chExt cx="2057400" cy="2057400"/>
            </a:xfrm>
          </p:grpSpPr>
          <p:sp>
            <p:nvSpPr>
              <p:cNvPr id="154" name="椭圆 259"/>
              <p:cNvSpPr>
                <a:spLocks noChangeArrowheads="1"/>
              </p:cNvSpPr>
              <p:nvPr/>
            </p:nvSpPr>
            <p:spPr bwMode="auto">
              <a:xfrm>
                <a:off x="6477000" y="2286000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cxnSp>
            <p:nvCxnSpPr>
              <p:cNvPr id="155" name="直接连接符 261"/>
              <p:cNvCxnSpPr>
                <a:cxnSpLocks noChangeShapeType="1"/>
                <a:endCxn id="154" idx="2"/>
              </p:cNvCxnSpPr>
              <p:nvPr/>
            </p:nvCxnSpPr>
            <p:spPr bwMode="auto">
              <a:xfrm rot="5400000">
                <a:off x="6457950" y="2762250"/>
                <a:ext cx="571500" cy="5334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56" name="直接连接符 265"/>
              <p:cNvCxnSpPr>
                <a:cxnSpLocks noChangeShapeType="1"/>
              </p:cNvCxnSpPr>
              <p:nvPr/>
            </p:nvCxnSpPr>
            <p:spPr bwMode="auto">
              <a:xfrm rot="16200000" flipH="1">
                <a:off x="6972300" y="2781300"/>
                <a:ext cx="1066800" cy="9906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57" name="直接连接符 267"/>
              <p:cNvCxnSpPr>
                <a:cxnSpLocks noChangeShapeType="1"/>
                <a:endCxn id="154" idx="6"/>
              </p:cNvCxnSpPr>
              <p:nvPr/>
            </p:nvCxnSpPr>
            <p:spPr bwMode="auto">
              <a:xfrm flipV="1">
                <a:off x="8001000" y="3314700"/>
                <a:ext cx="533400" cy="4953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52" name="形状 273"/>
            <p:cNvCxnSpPr>
              <a:cxnSpLocks noChangeShapeType="1"/>
              <a:stCxn id="158" idx="3"/>
              <a:endCxn id="154" idx="2"/>
            </p:cNvCxnSpPr>
            <p:nvPr/>
          </p:nvCxnSpPr>
          <p:spPr bwMode="auto">
            <a:xfrm rot="16200000" flipH="1">
              <a:off x="5391150" y="3573463"/>
              <a:ext cx="762000" cy="190500"/>
            </a:xfrm>
            <a:prstGeom prst="bentConnector2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53" name="组合 277"/>
            <p:cNvGrpSpPr>
              <a:grpSpLocks/>
            </p:cNvGrpSpPr>
            <p:nvPr/>
          </p:nvGrpSpPr>
          <p:grpSpPr bwMode="auto">
            <a:xfrm>
              <a:off x="6324600" y="3897313"/>
              <a:ext cx="304800" cy="304800"/>
              <a:chOff x="6477000" y="2286000"/>
              <a:chExt cx="2057400" cy="2057400"/>
            </a:xfrm>
          </p:grpSpPr>
          <p:sp>
            <p:nvSpPr>
              <p:cNvPr id="150" name="椭圆 278"/>
              <p:cNvSpPr>
                <a:spLocks noChangeArrowheads="1"/>
              </p:cNvSpPr>
              <p:nvPr/>
            </p:nvSpPr>
            <p:spPr bwMode="auto">
              <a:xfrm>
                <a:off x="6477000" y="2286000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cxnSp>
            <p:nvCxnSpPr>
              <p:cNvPr id="151" name="直接连接符 279"/>
              <p:cNvCxnSpPr>
                <a:cxnSpLocks noChangeShapeType="1"/>
                <a:endCxn id="150" idx="2"/>
              </p:cNvCxnSpPr>
              <p:nvPr/>
            </p:nvCxnSpPr>
            <p:spPr bwMode="auto">
              <a:xfrm rot="5400000">
                <a:off x="6457950" y="2762250"/>
                <a:ext cx="571500" cy="5334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52" name="直接连接符 280"/>
              <p:cNvCxnSpPr>
                <a:cxnSpLocks noChangeShapeType="1"/>
              </p:cNvCxnSpPr>
              <p:nvPr/>
            </p:nvCxnSpPr>
            <p:spPr bwMode="auto">
              <a:xfrm rot="16200000" flipH="1">
                <a:off x="6972300" y="2781300"/>
                <a:ext cx="1066800" cy="9906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53" name="直接连接符 281"/>
              <p:cNvCxnSpPr>
                <a:cxnSpLocks noChangeShapeType="1"/>
                <a:endCxn id="150" idx="6"/>
              </p:cNvCxnSpPr>
              <p:nvPr/>
            </p:nvCxnSpPr>
            <p:spPr bwMode="auto">
              <a:xfrm flipV="1">
                <a:off x="8001000" y="3314700"/>
                <a:ext cx="533400" cy="4953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54" name="组合 309"/>
            <p:cNvGrpSpPr>
              <a:grpSpLocks/>
            </p:cNvGrpSpPr>
            <p:nvPr/>
          </p:nvGrpSpPr>
          <p:grpSpPr bwMode="auto">
            <a:xfrm>
              <a:off x="6858000" y="3897313"/>
              <a:ext cx="304800" cy="304800"/>
              <a:chOff x="6324600" y="914400"/>
              <a:chExt cx="1600200" cy="1600200"/>
            </a:xfrm>
          </p:grpSpPr>
          <p:sp>
            <p:nvSpPr>
              <p:cNvPr id="145" name="椭圆 291"/>
              <p:cNvSpPr>
                <a:spLocks noChangeArrowheads="1"/>
              </p:cNvSpPr>
              <p:nvPr/>
            </p:nvSpPr>
            <p:spPr bwMode="auto">
              <a:xfrm>
                <a:off x="6324600" y="914400"/>
                <a:ext cx="1600200" cy="1600200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cxnSp>
            <p:nvCxnSpPr>
              <p:cNvPr id="146" name="直接连接符 293"/>
              <p:cNvCxnSpPr>
                <a:cxnSpLocks noChangeShapeType="1"/>
              </p:cNvCxnSpPr>
              <p:nvPr/>
            </p:nvCxnSpPr>
            <p:spPr bwMode="auto">
              <a:xfrm rot="16200000" flipV="1">
                <a:off x="6359978" y="2098548"/>
                <a:ext cx="527656" cy="574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7" name="直接连接符 295"/>
              <p:cNvCxnSpPr>
                <a:cxnSpLocks noChangeShapeType="1"/>
              </p:cNvCxnSpPr>
              <p:nvPr/>
            </p:nvCxnSpPr>
            <p:spPr bwMode="auto">
              <a:xfrm>
                <a:off x="6620933" y="1837592"/>
                <a:ext cx="465666" cy="219807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8" name="直接连接符 297"/>
              <p:cNvCxnSpPr>
                <a:cxnSpLocks noChangeShapeType="1"/>
              </p:cNvCxnSpPr>
              <p:nvPr/>
            </p:nvCxnSpPr>
            <p:spPr bwMode="auto">
              <a:xfrm flipV="1">
                <a:off x="7086600" y="1837592"/>
                <a:ext cx="541867" cy="21980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9" name="直接连接符 301"/>
              <p:cNvCxnSpPr>
                <a:cxnSpLocks noChangeShapeType="1"/>
              </p:cNvCxnSpPr>
              <p:nvPr/>
            </p:nvCxnSpPr>
            <p:spPr bwMode="auto">
              <a:xfrm rot="5400000">
                <a:off x="7367510" y="2098549"/>
                <a:ext cx="527656" cy="574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55" name="组合 287"/>
            <p:cNvGrpSpPr>
              <a:grpSpLocks/>
            </p:cNvGrpSpPr>
            <p:nvPr/>
          </p:nvGrpSpPr>
          <p:grpSpPr bwMode="auto">
            <a:xfrm rot="5400000">
              <a:off x="7010400" y="3897313"/>
              <a:ext cx="914400" cy="304800"/>
              <a:chOff x="3810000" y="2209800"/>
              <a:chExt cx="990600" cy="305594"/>
            </a:xfrm>
          </p:grpSpPr>
          <p:sp>
            <p:nvSpPr>
              <p:cNvPr id="142" name="流程图: 终止 288"/>
              <p:cNvSpPr>
                <a:spLocks noChangeArrowheads="1"/>
              </p:cNvSpPr>
              <p:nvPr/>
            </p:nvSpPr>
            <p:spPr bwMode="auto">
              <a:xfrm>
                <a:off x="3810000" y="2209800"/>
                <a:ext cx="990600" cy="304800"/>
              </a:xfrm>
              <a:prstGeom prst="flowChartTerminator">
                <a:avLst/>
              </a:prstGeom>
              <a:solidFill>
                <a:srgbClr val="FF00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/>
              <a:lstStyle/>
              <a:p>
                <a:pPr eaLnBrk="0" hangingPunct="0"/>
                <a:endParaRPr lang="zh-CN" altLang="zh-CN"/>
              </a:p>
            </p:txBody>
          </p:sp>
          <p:cxnSp>
            <p:nvCxnSpPr>
              <p:cNvPr id="143" name="直接连接符 289"/>
              <p:cNvCxnSpPr>
                <a:cxnSpLocks noChangeShapeType="1"/>
              </p:cNvCxnSpPr>
              <p:nvPr/>
            </p:nvCxnSpPr>
            <p:spPr bwMode="auto">
              <a:xfrm rot="5400000">
                <a:off x="3810000" y="23622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4" name="直接连接符 290"/>
              <p:cNvCxnSpPr>
                <a:cxnSpLocks noChangeShapeType="1"/>
              </p:cNvCxnSpPr>
              <p:nvPr/>
            </p:nvCxnSpPr>
            <p:spPr bwMode="auto">
              <a:xfrm rot="5400000">
                <a:off x="4495800" y="23622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56" name="组合 323"/>
            <p:cNvGrpSpPr>
              <a:grpSpLocks/>
            </p:cNvGrpSpPr>
            <p:nvPr/>
          </p:nvGrpSpPr>
          <p:grpSpPr bwMode="auto">
            <a:xfrm>
              <a:off x="6400800" y="1382713"/>
              <a:ext cx="438150" cy="914400"/>
              <a:chOff x="7010400" y="3581400"/>
              <a:chExt cx="438320" cy="914400"/>
            </a:xfrm>
          </p:grpSpPr>
          <p:grpSp>
            <p:nvGrpSpPr>
              <p:cNvPr id="137" name="组合 287"/>
              <p:cNvGrpSpPr>
                <a:grpSpLocks/>
              </p:cNvGrpSpPr>
              <p:nvPr/>
            </p:nvGrpSpPr>
            <p:grpSpPr bwMode="auto">
              <a:xfrm rot="5400000">
                <a:off x="6781800" y="3886200"/>
                <a:ext cx="914400" cy="304800"/>
                <a:chOff x="3810000" y="2209800"/>
                <a:chExt cx="990600" cy="305594"/>
              </a:xfrm>
            </p:grpSpPr>
            <p:sp>
              <p:nvSpPr>
                <p:cNvPr id="139" name="流程图: 终止 326"/>
                <p:cNvSpPr>
                  <a:spLocks noChangeArrowheads="1"/>
                </p:cNvSpPr>
                <p:nvPr/>
              </p:nvSpPr>
              <p:spPr bwMode="auto">
                <a:xfrm>
                  <a:off x="3810000" y="2209800"/>
                  <a:ext cx="990600" cy="304800"/>
                </a:xfrm>
                <a:prstGeom prst="flowChartTerminator">
                  <a:avLst/>
                </a:prstGeom>
                <a:solidFill>
                  <a:srgbClr val="FFFF00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vert="eaVert"/>
                <a:lstStyle/>
                <a:p>
                  <a:pPr eaLnBrk="0" hangingPunct="0"/>
                  <a:endParaRPr lang="zh-CN" altLang="zh-CN"/>
                </a:p>
              </p:txBody>
            </p:sp>
            <p:cxnSp>
              <p:nvCxnSpPr>
                <p:cNvPr id="140" name="直接连接符 32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3810000" y="2362200"/>
                  <a:ext cx="30480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41" name="直接连接符 32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495800" y="2362200"/>
                  <a:ext cx="30480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sp>
            <p:nvSpPr>
              <p:cNvPr id="138" name="矩形 325"/>
              <p:cNvSpPr>
                <a:spLocks noChangeArrowheads="1"/>
              </p:cNvSpPr>
              <p:nvPr/>
            </p:nvSpPr>
            <p:spPr bwMode="auto">
              <a:xfrm>
                <a:off x="7010400" y="3886200"/>
                <a:ext cx="43832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>
                    <a:solidFill>
                      <a:srgbClr val="000000"/>
                    </a:solidFill>
                  </a:rPr>
                  <a:t>11</a:t>
                </a:r>
              </a:p>
            </p:txBody>
          </p:sp>
        </p:grpSp>
        <p:grpSp>
          <p:nvGrpSpPr>
            <p:cNvPr id="57" name="组合 287"/>
            <p:cNvGrpSpPr>
              <a:grpSpLocks/>
            </p:cNvGrpSpPr>
            <p:nvPr/>
          </p:nvGrpSpPr>
          <p:grpSpPr bwMode="auto">
            <a:xfrm rot="5400000">
              <a:off x="7772400" y="1687513"/>
              <a:ext cx="914400" cy="304800"/>
              <a:chOff x="3810000" y="2209800"/>
              <a:chExt cx="990600" cy="305594"/>
            </a:xfrm>
          </p:grpSpPr>
          <p:sp>
            <p:nvSpPr>
              <p:cNvPr id="134" name="流程图: 终止 344"/>
              <p:cNvSpPr>
                <a:spLocks noChangeArrowheads="1"/>
              </p:cNvSpPr>
              <p:nvPr/>
            </p:nvSpPr>
            <p:spPr bwMode="auto">
              <a:xfrm>
                <a:off x="3810000" y="2209800"/>
                <a:ext cx="990600" cy="304800"/>
              </a:xfrm>
              <a:prstGeom prst="flowChartTerminator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/>
              <a:lstStyle/>
              <a:p>
                <a:pPr eaLnBrk="0" hangingPunct="0"/>
                <a:endParaRPr lang="zh-CN" altLang="zh-CN"/>
              </a:p>
            </p:txBody>
          </p:sp>
          <p:cxnSp>
            <p:nvCxnSpPr>
              <p:cNvPr id="135" name="直接连接符 345"/>
              <p:cNvCxnSpPr>
                <a:cxnSpLocks noChangeShapeType="1"/>
              </p:cNvCxnSpPr>
              <p:nvPr/>
            </p:nvCxnSpPr>
            <p:spPr bwMode="auto">
              <a:xfrm rot="5400000">
                <a:off x="3810000" y="23622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6" name="直接连接符 346"/>
              <p:cNvCxnSpPr>
                <a:cxnSpLocks noChangeShapeType="1"/>
              </p:cNvCxnSpPr>
              <p:nvPr/>
            </p:nvCxnSpPr>
            <p:spPr bwMode="auto">
              <a:xfrm rot="5400000">
                <a:off x="4495800" y="23622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58" name="组合 287"/>
            <p:cNvGrpSpPr>
              <a:grpSpLocks/>
            </p:cNvGrpSpPr>
            <p:nvPr/>
          </p:nvGrpSpPr>
          <p:grpSpPr bwMode="auto">
            <a:xfrm rot="5400000">
              <a:off x="6705600" y="1687513"/>
              <a:ext cx="914400" cy="304800"/>
              <a:chOff x="3810000" y="2209800"/>
              <a:chExt cx="990600" cy="305594"/>
            </a:xfrm>
          </p:grpSpPr>
          <p:sp>
            <p:nvSpPr>
              <p:cNvPr id="131" name="流程图: 终止 350"/>
              <p:cNvSpPr>
                <a:spLocks noChangeArrowheads="1"/>
              </p:cNvSpPr>
              <p:nvPr/>
            </p:nvSpPr>
            <p:spPr bwMode="auto">
              <a:xfrm>
                <a:off x="3810000" y="2209800"/>
                <a:ext cx="990600" cy="304800"/>
              </a:xfrm>
              <a:prstGeom prst="flowChartTerminator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/>
              <a:lstStyle/>
              <a:p>
                <a:pPr eaLnBrk="0" hangingPunct="0"/>
                <a:endParaRPr lang="zh-CN" altLang="zh-CN"/>
              </a:p>
            </p:txBody>
          </p:sp>
          <p:cxnSp>
            <p:nvCxnSpPr>
              <p:cNvPr id="132" name="直接连接符 351"/>
              <p:cNvCxnSpPr>
                <a:cxnSpLocks noChangeShapeType="1"/>
              </p:cNvCxnSpPr>
              <p:nvPr/>
            </p:nvCxnSpPr>
            <p:spPr bwMode="auto">
              <a:xfrm rot="5400000">
                <a:off x="3810000" y="23622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3" name="直接连接符 352"/>
              <p:cNvCxnSpPr>
                <a:cxnSpLocks noChangeShapeType="1"/>
              </p:cNvCxnSpPr>
              <p:nvPr/>
            </p:nvCxnSpPr>
            <p:spPr bwMode="auto">
              <a:xfrm rot="5400000">
                <a:off x="4495800" y="23622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59" name="矩形 349"/>
            <p:cNvSpPr>
              <a:spLocks noChangeArrowheads="1"/>
            </p:cNvSpPr>
            <p:nvPr/>
          </p:nvSpPr>
          <p:spPr bwMode="auto">
            <a:xfrm>
              <a:off x="6934200" y="1687513"/>
              <a:ext cx="438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11</a:t>
              </a:r>
            </a:p>
          </p:txBody>
        </p:sp>
        <p:grpSp>
          <p:nvGrpSpPr>
            <p:cNvPr id="60" name="组合 287"/>
            <p:cNvGrpSpPr>
              <a:grpSpLocks/>
            </p:cNvGrpSpPr>
            <p:nvPr/>
          </p:nvGrpSpPr>
          <p:grpSpPr bwMode="auto">
            <a:xfrm rot="5400000">
              <a:off x="7239000" y="1687513"/>
              <a:ext cx="914400" cy="304800"/>
              <a:chOff x="3810000" y="2209800"/>
              <a:chExt cx="990600" cy="305594"/>
            </a:xfrm>
          </p:grpSpPr>
          <p:sp>
            <p:nvSpPr>
              <p:cNvPr id="128" name="流程图: 终止 356"/>
              <p:cNvSpPr>
                <a:spLocks noChangeArrowheads="1"/>
              </p:cNvSpPr>
              <p:nvPr/>
            </p:nvSpPr>
            <p:spPr bwMode="auto">
              <a:xfrm>
                <a:off x="3810000" y="2209800"/>
                <a:ext cx="990600" cy="304800"/>
              </a:xfrm>
              <a:prstGeom prst="flowChartTerminator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/>
              <a:lstStyle/>
              <a:p>
                <a:pPr eaLnBrk="0" hangingPunct="0"/>
                <a:endParaRPr lang="zh-CN" altLang="zh-CN"/>
              </a:p>
            </p:txBody>
          </p:sp>
          <p:cxnSp>
            <p:nvCxnSpPr>
              <p:cNvPr id="129" name="直接连接符 357"/>
              <p:cNvCxnSpPr>
                <a:cxnSpLocks noChangeShapeType="1"/>
              </p:cNvCxnSpPr>
              <p:nvPr/>
            </p:nvCxnSpPr>
            <p:spPr bwMode="auto">
              <a:xfrm rot="5400000">
                <a:off x="3810000" y="23622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0" name="直接连接符 358"/>
              <p:cNvCxnSpPr>
                <a:cxnSpLocks noChangeShapeType="1"/>
              </p:cNvCxnSpPr>
              <p:nvPr/>
            </p:nvCxnSpPr>
            <p:spPr bwMode="auto">
              <a:xfrm rot="5400000">
                <a:off x="4495800" y="2362200"/>
                <a:ext cx="3048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61" name="直接箭头连接符 362"/>
            <p:cNvCxnSpPr>
              <a:cxnSpLocks noChangeShapeType="1"/>
              <a:endCxn id="139" idx="3"/>
            </p:cNvCxnSpPr>
            <p:nvPr/>
          </p:nvCxnSpPr>
          <p:spPr bwMode="auto">
            <a:xfrm rot="5400000" flipH="1" flipV="1">
              <a:off x="6477000" y="2449513"/>
              <a:ext cx="3048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2" name="直接箭头连接符 364"/>
            <p:cNvCxnSpPr>
              <a:cxnSpLocks noChangeShapeType="1"/>
            </p:cNvCxnSpPr>
            <p:nvPr/>
          </p:nvCxnSpPr>
          <p:spPr bwMode="auto">
            <a:xfrm rot="5400000" flipH="1" flipV="1">
              <a:off x="7010400" y="2449513"/>
              <a:ext cx="3048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" name="直接箭头连接符 365"/>
            <p:cNvCxnSpPr>
              <a:cxnSpLocks noChangeShapeType="1"/>
            </p:cNvCxnSpPr>
            <p:nvPr/>
          </p:nvCxnSpPr>
          <p:spPr bwMode="auto">
            <a:xfrm rot="5400000" flipH="1" flipV="1">
              <a:off x="8077200" y="2449513"/>
              <a:ext cx="3048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" name="直接箭头连接符 366"/>
            <p:cNvCxnSpPr>
              <a:cxnSpLocks noChangeShapeType="1"/>
            </p:cNvCxnSpPr>
            <p:nvPr/>
          </p:nvCxnSpPr>
          <p:spPr bwMode="auto">
            <a:xfrm rot="5400000" flipH="1" flipV="1">
              <a:off x="7543800" y="2449513"/>
              <a:ext cx="3048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5" name="肘形连接符 368"/>
            <p:cNvCxnSpPr>
              <a:cxnSpLocks noChangeShapeType="1"/>
            </p:cNvCxnSpPr>
            <p:nvPr/>
          </p:nvCxnSpPr>
          <p:spPr bwMode="auto">
            <a:xfrm rot="10800000">
              <a:off x="4648200" y="1916113"/>
              <a:ext cx="3581400" cy="685800"/>
            </a:xfrm>
            <a:prstGeom prst="bentConnector3">
              <a:avLst>
                <a:gd name="adj1" fmla="val 6037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6" name="直接箭头连接符 372"/>
            <p:cNvCxnSpPr>
              <a:cxnSpLocks noChangeShapeType="1"/>
            </p:cNvCxnSpPr>
            <p:nvPr/>
          </p:nvCxnSpPr>
          <p:spPr bwMode="auto">
            <a:xfrm rot="5400000" flipH="1" flipV="1">
              <a:off x="6477000" y="1230313"/>
              <a:ext cx="3048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" name="直接箭头连接符 373"/>
            <p:cNvCxnSpPr>
              <a:cxnSpLocks noChangeShapeType="1"/>
            </p:cNvCxnSpPr>
            <p:nvPr/>
          </p:nvCxnSpPr>
          <p:spPr bwMode="auto">
            <a:xfrm rot="5400000" flipH="1" flipV="1">
              <a:off x="8077200" y="1230313"/>
              <a:ext cx="3048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" name="直接箭头连接符 374"/>
            <p:cNvCxnSpPr>
              <a:cxnSpLocks noChangeShapeType="1"/>
            </p:cNvCxnSpPr>
            <p:nvPr/>
          </p:nvCxnSpPr>
          <p:spPr bwMode="auto">
            <a:xfrm rot="5400000" flipH="1" flipV="1">
              <a:off x="7543800" y="1230313"/>
              <a:ext cx="3048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" name="直接箭头连接符 375"/>
            <p:cNvCxnSpPr>
              <a:cxnSpLocks noChangeShapeType="1"/>
            </p:cNvCxnSpPr>
            <p:nvPr/>
          </p:nvCxnSpPr>
          <p:spPr bwMode="auto">
            <a:xfrm rot="5400000" flipH="1" flipV="1">
              <a:off x="7010400" y="1230313"/>
              <a:ext cx="3048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70" name="组合 376"/>
            <p:cNvGrpSpPr>
              <a:grpSpLocks/>
            </p:cNvGrpSpPr>
            <p:nvPr/>
          </p:nvGrpSpPr>
          <p:grpSpPr bwMode="auto">
            <a:xfrm>
              <a:off x="8534400" y="849313"/>
              <a:ext cx="609600" cy="533400"/>
              <a:chOff x="685800" y="1676400"/>
              <a:chExt cx="685800" cy="533400"/>
            </a:xfrm>
          </p:grpSpPr>
          <p:sp>
            <p:nvSpPr>
              <p:cNvPr id="126" name="流程图: 联系 125"/>
              <p:cNvSpPr/>
              <p:nvPr/>
            </p:nvSpPr>
            <p:spPr bwMode="auto">
              <a:xfrm>
                <a:off x="686520" y="1676596"/>
                <a:ext cx="685080" cy="533883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zh-CN" altLang="zh-CN"/>
              </a:p>
            </p:txBody>
          </p:sp>
          <p:sp>
            <p:nvSpPr>
              <p:cNvPr id="127" name="右箭头 378"/>
              <p:cNvSpPr>
                <a:spLocks noChangeArrowheads="1"/>
              </p:cNvSpPr>
              <p:nvPr/>
            </p:nvSpPr>
            <p:spPr bwMode="auto">
              <a:xfrm>
                <a:off x="762000" y="1676400"/>
                <a:ext cx="609600" cy="533400"/>
              </a:xfrm>
              <a:prstGeom prst="rightArrow">
                <a:avLst>
                  <a:gd name="adj1" fmla="val 50000"/>
                  <a:gd name="adj2" fmla="val 74106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</p:grpSp>
        <p:cxnSp>
          <p:nvCxnSpPr>
            <p:cNvPr id="71" name="直接箭头连接符 380"/>
            <p:cNvCxnSpPr>
              <a:cxnSpLocks noChangeShapeType="1"/>
            </p:cNvCxnSpPr>
            <p:nvPr/>
          </p:nvCxnSpPr>
          <p:spPr bwMode="auto">
            <a:xfrm>
              <a:off x="6629400" y="1077913"/>
              <a:ext cx="1905000" cy="158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2" name="矩形 384"/>
            <p:cNvSpPr>
              <a:spLocks noChangeArrowheads="1"/>
            </p:cNvSpPr>
            <p:nvPr/>
          </p:nvSpPr>
          <p:spPr bwMode="auto">
            <a:xfrm>
              <a:off x="5943600" y="2678113"/>
              <a:ext cx="2984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6</a:t>
              </a:r>
            </a:p>
          </p:txBody>
        </p:sp>
        <p:cxnSp>
          <p:nvCxnSpPr>
            <p:cNvPr id="73" name="直接连接符 394"/>
            <p:cNvCxnSpPr>
              <a:cxnSpLocks noChangeShapeType="1"/>
              <a:stCxn id="37" idx="0"/>
            </p:cNvCxnSpPr>
            <p:nvPr/>
          </p:nvCxnSpPr>
          <p:spPr bwMode="auto">
            <a:xfrm rot="5400000" flipH="1" flipV="1">
              <a:off x="4268788" y="3362325"/>
              <a:ext cx="152400" cy="31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" name="直接连接符 398"/>
            <p:cNvCxnSpPr>
              <a:cxnSpLocks noChangeShapeType="1"/>
            </p:cNvCxnSpPr>
            <p:nvPr/>
          </p:nvCxnSpPr>
          <p:spPr bwMode="auto">
            <a:xfrm rot="5400000" flipH="1" flipV="1">
              <a:off x="3160713" y="3478213"/>
              <a:ext cx="382587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5" name="直接箭头连接符 402"/>
            <p:cNvCxnSpPr>
              <a:cxnSpLocks noChangeShapeType="1"/>
            </p:cNvCxnSpPr>
            <p:nvPr/>
          </p:nvCxnSpPr>
          <p:spPr bwMode="auto">
            <a:xfrm>
              <a:off x="3352800" y="3287713"/>
              <a:ext cx="990600" cy="158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6" name="矩形 406"/>
            <p:cNvSpPr>
              <a:spLocks noChangeArrowheads="1"/>
            </p:cNvSpPr>
            <p:nvPr/>
          </p:nvSpPr>
          <p:spPr bwMode="auto">
            <a:xfrm>
              <a:off x="6096000" y="3516313"/>
              <a:ext cx="2984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7</a:t>
              </a:r>
            </a:p>
          </p:txBody>
        </p:sp>
        <p:sp>
          <p:nvSpPr>
            <p:cNvPr id="77" name="矩形 407"/>
            <p:cNvSpPr>
              <a:spLocks noChangeArrowheads="1"/>
            </p:cNvSpPr>
            <p:nvPr/>
          </p:nvSpPr>
          <p:spPr bwMode="auto">
            <a:xfrm>
              <a:off x="6553200" y="3516313"/>
              <a:ext cx="2984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8</a:t>
              </a:r>
            </a:p>
          </p:txBody>
        </p:sp>
        <p:sp>
          <p:nvSpPr>
            <p:cNvPr id="78" name="矩形 408"/>
            <p:cNvSpPr>
              <a:spLocks noChangeArrowheads="1"/>
            </p:cNvSpPr>
            <p:nvPr/>
          </p:nvSpPr>
          <p:spPr bwMode="auto">
            <a:xfrm>
              <a:off x="6934200" y="3516313"/>
              <a:ext cx="2984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9</a:t>
              </a:r>
            </a:p>
          </p:txBody>
        </p:sp>
        <p:cxnSp>
          <p:nvCxnSpPr>
            <p:cNvPr id="79" name="直接连接符 411"/>
            <p:cNvCxnSpPr>
              <a:cxnSpLocks noChangeShapeType="1"/>
              <a:stCxn id="154" idx="6"/>
              <a:endCxn id="150" idx="2"/>
            </p:cNvCxnSpPr>
            <p:nvPr/>
          </p:nvCxnSpPr>
          <p:spPr bwMode="auto">
            <a:xfrm>
              <a:off x="6172200" y="4049713"/>
              <a:ext cx="152400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0" name="直接连接符 414"/>
            <p:cNvCxnSpPr>
              <a:cxnSpLocks noChangeShapeType="1"/>
              <a:stCxn id="150" idx="6"/>
              <a:endCxn id="145" idx="2"/>
            </p:cNvCxnSpPr>
            <p:nvPr/>
          </p:nvCxnSpPr>
          <p:spPr bwMode="auto">
            <a:xfrm>
              <a:off x="6629400" y="4049713"/>
              <a:ext cx="228600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1" name="直接箭头连接符 416"/>
            <p:cNvCxnSpPr>
              <a:cxnSpLocks noChangeShapeType="1"/>
              <a:stCxn id="150" idx="0"/>
            </p:cNvCxnSpPr>
            <p:nvPr/>
          </p:nvCxnSpPr>
          <p:spPr bwMode="auto">
            <a:xfrm rot="5400000" flipH="1" flipV="1">
              <a:off x="6326188" y="3743325"/>
              <a:ext cx="304800" cy="317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2" name="直接箭头连接符 418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354513"/>
              <a:ext cx="4572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3" name="直接箭头连接符 428"/>
            <p:cNvCxnSpPr>
              <a:cxnSpLocks noChangeShapeType="1"/>
            </p:cNvCxnSpPr>
            <p:nvPr/>
          </p:nvCxnSpPr>
          <p:spPr bwMode="auto">
            <a:xfrm rot="16200000" flipH="1">
              <a:off x="6835775" y="4376738"/>
              <a:ext cx="50165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4" name="直接箭头连接符 431"/>
            <p:cNvCxnSpPr>
              <a:cxnSpLocks noChangeShapeType="1"/>
              <a:stCxn id="142" idx="3"/>
            </p:cNvCxnSpPr>
            <p:nvPr/>
          </p:nvCxnSpPr>
          <p:spPr bwMode="auto">
            <a:xfrm rot="5400000">
              <a:off x="7239000" y="4735513"/>
              <a:ext cx="4572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5" name="直接连接符 449"/>
            <p:cNvCxnSpPr>
              <a:cxnSpLocks noChangeShapeType="1"/>
              <a:stCxn id="145" idx="6"/>
              <a:endCxn id="142" idx="2"/>
            </p:cNvCxnSpPr>
            <p:nvPr/>
          </p:nvCxnSpPr>
          <p:spPr bwMode="auto">
            <a:xfrm>
              <a:off x="7162800" y="4049713"/>
              <a:ext cx="15240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6" name="直接箭头连接符 452"/>
            <p:cNvCxnSpPr>
              <a:cxnSpLocks noChangeShapeType="1"/>
              <a:stCxn id="142" idx="1"/>
            </p:cNvCxnSpPr>
            <p:nvPr/>
          </p:nvCxnSpPr>
          <p:spPr bwMode="auto">
            <a:xfrm rot="16200000" flipV="1">
              <a:off x="6972300" y="3097213"/>
              <a:ext cx="9906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7" name="矩形 453"/>
            <p:cNvSpPr>
              <a:spLocks noChangeArrowheads="1"/>
            </p:cNvSpPr>
            <p:nvPr/>
          </p:nvSpPr>
          <p:spPr bwMode="auto">
            <a:xfrm>
              <a:off x="3200400" y="1611313"/>
              <a:ext cx="533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/>
                <a:t>SW</a:t>
              </a:r>
            </a:p>
          </p:txBody>
        </p:sp>
        <p:sp>
          <p:nvSpPr>
            <p:cNvPr id="88" name="矩形 455"/>
            <p:cNvSpPr>
              <a:spLocks noChangeArrowheads="1"/>
            </p:cNvSpPr>
            <p:nvPr/>
          </p:nvSpPr>
          <p:spPr bwMode="auto">
            <a:xfrm>
              <a:off x="6902286" y="615935"/>
              <a:ext cx="1335087" cy="304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/>
                <a:t>Product  H</a:t>
              </a:r>
              <a:r>
                <a:rPr lang="en-US" altLang="zh-CN" sz="900" b="1"/>
                <a:t>2</a:t>
              </a:r>
            </a:p>
          </p:txBody>
        </p:sp>
        <p:cxnSp>
          <p:nvCxnSpPr>
            <p:cNvPr id="89" name="直接箭头连接符 459"/>
            <p:cNvCxnSpPr>
              <a:cxnSpLocks noChangeShapeType="1"/>
              <a:endCxn id="154" idx="4"/>
            </p:cNvCxnSpPr>
            <p:nvPr/>
          </p:nvCxnSpPr>
          <p:spPr bwMode="auto">
            <a:xfrm rot="5400000" flipH="1" flipV="1">
              <a:off x="5599113" y="4619625"/>
              <a:ext cx="838200" cy="317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0" name="直接箭头连接符 466"/>
            <p:cNvCxnSpPr>
              <a:cxnSpLocks noChangeShapeType="1"/>
              <a:endCxn id="150" idx="4"/>
            </p:cNvCxnSpPr>
            <p:nvPr/>
          </p:nvCxnSpPr>
          <p:spPr bwMode="auto">
            <a:xfrm rot="5400000" flipH="1" flipV="1">
              <a:off x="6056313" y="4619625"/>
              <a:ext cx="838200" cy="317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1" name="矩形 468"/>
            <p:cNvSpPr>
              <a:spLocks noChangeArrowheads="1"/>
            </p:cNvSpPr>
            <p:nvPr/>
          </p:nvSpPr>
          <p:spPr bwMode="auto">
            <a:xfrm>
              <a:off x="6781800" y="4583113"/>
              <a:ext cx="48101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400" b="1"/>
                <a:t>CW</a:t>
              </a:r>
            </a:p>
          </p:txBody>
        </p:sp>
        <p:sp>
          <p:nvSpPr>
            <p:cNvPr id="92" name="矩形 469"/>
            <p:cNvSpPr>
              <a:spLocks noChangeArrowheads="1"/>
            </p:cNvSpPr>
            <p:nvPr/>
          </p:nvSpPr>
          <p:spPr bwMode="auto">
            <a:xfrm>
              <a:off x="2057400" y="620713"/>
              <a:ext cx="914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/>
                <a:t>stream</a:t>
              </a:r>
            </a:p>
          </p:txBody>
        </p:sp>
        <p:sp>
          <p:nvSpPr>
            <p:cNvPr id="93" name="矩形 470"/>
            <p:cNvSpPr>
              <a:spLocks noChangeArrowheads="1"/>
            </p:cNvSpPr>
            <p:nvPr/>
          </p:nvSpPr>
          <p:spPr bwMode="auto">
            <a:xfrm>
              <a:off x="1752600" y="1154113"/>
              <a:ext cx="1676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/>
                <a:t>Combustion gas</a:t>
              </a:r>
            </a:p>
          </p:txBody>
        </p:sp>
        <p:sp>
          <p:nvSpPr>
            <p:cNvPr id="94" name="矩形 471"/>
            <p:cNvSpPr>
              <a:spLocks noChangeArrowheads="1"/>
            </p:cNvSpPr>
            <p:nvPr/>
          </p:nvSpPr>
          <p:spPr bwMode="auto">
            <a:xfrm>
              <a:off x="1295400" y="1992313"/>
              <a:ext cx="11001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400" b="1"/>
                <a:t>Nature gas</a:t>
              </a:r>
            </a:p>
          </p:txBody>
        </p:sp>
        <p:sp>
          <p:nvSpPr>
            <p:cNvPr id="95" name="矩形 472"/>
            <p:cNvSpPr>
              <a:spLocks noChangeArrowheads="1"/>
            </p:cNvSpPr>
            <p:nvPr/>
          </p:nvSpPr>
          <p:spPr bwMode="auto">
            <a:xfrm>
              <a:off x="838200" y="2830513"/>
              <a:ext cx="16764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1400" b="1"/>
                <a:t>Medium pressure</a:t>
              </a:r>
            </a:p>
            <a:p>
              <a:pPr algn="ctr" eaLnBrk="0" hangingPunct="0"/>
              <a:r>
                <a:rPr lang="en-US" altLang="zh-CN" sz="1400" b="1"/>
                <a:t> stream</a:t>
              </a:r>
            </a:p>
          </p:txBody>
        </p:sp>
        <p:grpSp>
          <p:nvGrpSpPr>
            <p:cNvPr id="96" name="组合 475"/>
            <p:cNvGrpSpPr>
              <a:grpSpLocks/>
            </p:cNvGrpSpPr>
            <p:nvPr/>
          </p:nvGrpSpPr>
          <p:grpSpPr bwMode="auto">
            <a:xfrm>
              <a:off x="762000" y="4659313"/>
              <a:ext cx="5715000" cy="609600"/>
              <a:chOff x="533400" y="4876800"/>
              <a:chExt cx="5715000" cy="609600"/>
            </a:xfrm>
          </p:grpSpPr>
          <p:grpSp>
            <p:nvGrpSpPr>
              <p:cNvPr id="120" name="组合 18"/>
              <p:cNvGrpSpPr>
                <a:grpSpLocks/>
              </p:cNvGrpSpPr>
              <p:nvPr/>
            </p:nvGrpSpPr>
            <p:grpSpPr bwMode="auto">
              <a:xfrm>
                <a:off x="533400" y="4953000"/>
                <a:ext cx="609600" cy="533400"/>
                <a:chOff x="685800" y="1676400"/>
                <a:chExt cx="685800" cy="533400"/>
              </a:xfrm>
            </p:grpSpPr>
            <p:sp>
              <p:nvSpPr>
                <p:cNvPr id="124" name="流程图: 联系 123"/>
                <p:cNvSpPr/>
                <p:nvPr/>
              </p:nvSpPr>
              <p:spPr bwMode="auto">
                <a:xfrm>
                  <a:off x="685829" y="1676218"/>
                  <a:ext cx="685080" cy="533883"/>
                </a:xfrm>
                <a:prstGeom prst="flowChartConnector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zh-CN" altLang="zh-CN"/>
                </a:p>
              </p:txBody>
            </p:sp>
            <p:sp>
              <p:nvSpPr>
                <p:cNvPr id="125" name="右箭头 20"/>
                <p:cNvSpPr>
                  <a:spLocks noChangeArrowheads="1"/>
                </p:cNvSpPr>
                <p:nvPr/>
              </p:nvSpPr>
              <p:spPr bwMode="auto">
                <a:xfrm>
                  <a:off x="762000" y="1676400"/>
                  <a:ext cx="609600" cy="533400"/>
                </a:xfrm>
                <a:prstGeom prst="rightArrow">
                  <a:avLst>
                    <a:gd name="adj1" fmla="val 50000"/>
                    <a:gd name="adj2" fmla="val 74106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zh-CN" altLang="zh-CN"/>
                </a:p>
              </p:txBody>
            </p:sp>
          </p:grpSp>
          <p:cxnSp>
            <p:nvCxnSpPr>
              <p:cNvPr id="121" name="直接箭头连接符 457"/>
              <p:cNvCxnSpPr>
                <a:cxnSpLocks noChangeShapeType="1"/>
              </p:cNvCxnSpPr>
              <p:nvPr/>
            </p:nvCxnSpPr>
            <p:spPr bwMode="auto">
              <a:xfrm>
                <a:off x="1143000" y="5257800"/>
                <a:ext cx="4876800" cy="1588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2" name="直接连接符 464"/>
              <p:cNvCxnSpPr>
                <a:cxnSpLocks noChangeShapeType="1"/>
              </p:cNvCxnSpPr>
              <p:nvPr/>
            </p:nvCxnSpPr>
            <p:spPr bwMode="auto">
              <a:xfrm>
                <a:off x="6019800" y="5257800"/>
                <a:ext cx="228600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123" name="矩形 473"/>
              <p:cNvSpPr>
                <a:spLocks noChangeArrowheads="1"/>
              </p:cNvSpPr>
              <p:nvPr/>
            </p:nvSpPr>
            <p:spPr bwMode="auto">
              <a:xfrm>
                <a:off x="1295400" y="4876800"/>
                <a:ext cx="16129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1400" b="1"/>
                  <a:t>Boiler feed water</a:t>
                </a:r>
              </a:p>
            </p:txBody>
          </p:sp>
        </p:grpSp>
        <p:sp>
          <p:nvSpPr>
            <p:cNvPr id="97" name="矩形 474"/>
            <p:cNvSpPr>
              <a:spLocks noChangeArrowheads="1"/>
            </p:cNvSpPr>
            <p:nvPr/>
          </p:nvSpPr>
          <p:spPr bwMode="auto">
            <a:xfrm>
              <a:off x="4800600" y="2373313"/>
              <a:ext cx="3048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600"/>
                <a:t>5</a:t>
              </a:r>
            </a:p>
          </p:txBody>
        </p:sp>
        <p:cxnSp>
          <p:nvCxnSpPr>
            <p:cNvPr id="98" name="直接连接符 480"/>
            <p:cNvCxnSpPr>
              <a:cxnSpLocks noChangeShapeType="1"/>
            </p:cNvCxnSpPr>
            <p:nvPr/>
          </p:nvCxnSpPr>
          <p:spPr bwMode="auto">
            <a:xfrm rot="5400000" flipH="1" flipV="1">
              <a:off x="3733801" y="1916112"/>
              <a:ext cx="609600" cy="31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" name="直接连接符 483"/>
            <p:cNvCxnSpPr>
              <a:cxnSpLocks noChangeShapeType="1"/>
            </p:cNvCxnSpPr>
            <p:nvPr/>
          </p:nvCxnSpPr>
          <p:spPr bwMode="auto">
            <a:xfrm>
              <a:off x="2438400" y="3440113"/>
              <a:ext cx="76200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" name="直接连接符 522"/>
            <p:cNvCxnSpPr>
              <a:cxnSpLocks noChangeShapeType="1"/>
            </p:cNvCxnSpPr>
            <p:nvPr/>
          </p:nvCxnSpPr>
          <p:spPr bwMode="auto">
            <a:xfrm rot="10800000">
              <a:off x="2667000" y="3440113"/>
              <a:ext cx="228600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" name="直接连接符 524"/>
            <p:cNvCxnSpPr>
              <a:cxnSpLocks noChangeShapeType="1"/>
              <a:stCxn id="154" idx="0"/>
            </p:cNvCxnSpPr>
            <p:nvPr/>
          </p:nvCxnSpPr>
          <p:spPr bwMode="auto">
            <a:xfrm rot="5400000" flipH="1" flipV="1">
              <a:off x="5907088" y="3781425"/>
              <a:ext cx="228600" cy="31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" name="直接连接符 526"/>
            <p:cNvCxnSpPr>
              <a:cxnSpLocks noChangeShapeType="1"/>
            </p:cNvCxnSpPr>
            <p:nvPr/>
          </p:nvCxnSpPr>
          <p:spPr bwMode="auto">
            <a:xfrm rot="10800000">
              <a:off x="5715000" y="3668713"/>
              <a:ext cx="304800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3" name="直接连接符 529"/>
            <p:cNvCxnSpPr>
              <a:cxnSpLocks noChangeShapeType="1"/>
            </p:cNvCxnSpPr>
            <p:nvPr/>
          </p:nvCxnSpPr>
          <p:spPr bwMode="auto">
            <a:xfrm rot="10800000">
              <a:off x="5486400" y="3668713"/>
              <a:ext cx="152400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4" name="直接箭头连接符 535"/>
            <p:cNvCxnSpPr>
              <a:cxnSpLocks noChangeShapeType="1"/>
            </p:cNvCxnSpPr>
            <p:nvPr/>
          </p:nvCxnSpPr>
          <p:spPr bwMode="auto">
            <a:xfrm rot="5400000" flipH="1" flipV="1">
              <a:off x="4991894" y="3248819"/>
              <a:ext cx="838200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" name="直接连接符 537"/>
            <p:cNvCxnSpPr>
              <a:cxnSpLocks noChangeShapeType="1"/>
            </p:cNvCxnSpPr>
            <p:nvPr/>
          </p:nvCxnSpPr>
          <p:spPr bwMode="auto">
            <a:xfrm rot="10800000">
              <a:off x="5410200" y="3668713"/>
              <a:ext cx="76200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" name="直接连接符 541"/>
            <p:cNvCxnSpPr>
              <a:cxnSpLocks noChangeShapeType="1"/>
            </p:cNvCxnSpPr>
            <p:nvPr/>
          </p:nvCxnSpPr>
          <p:spPr bwMode="auto">
            <a:xfrm rot="5400000" flipH="1" flipV="1">
              <a:off x="3581401" y="3516312"/>
              <a:ext cx="304800" cy="31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7" name="直接连接符 548"/>
            <p:cNvCxnSpPr>
              <a:cxnSpLocks noChangeShapeType="1"/>
            </p:cNvCxnSpPr>
            <p:nvPr/>
          </p:nvCxnSpPr>
          <p:spPr bwMode="auto">
            <a:xfrm rot="5400000" flipH="1" flipV="1">
              <a:off x="3238501" y="2868612"/>
              <a:ext cx="685800" cy="31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8" name="直接箭头连接符 550"/>
            <p:cNvCxnSpPr>
              <a:cxnSpLocks noChangeShapeType="1"/>
            </p:cNvCxnSpPr>
            <p:nvPr/>
          </p:nvCxnSpPr>
          <p:spPr bwMode="auto">
            <a:xfrm rot="5400000">
              <a:off x="3960813" y="3440113"/>
              <a:ext cx="153987" cy="158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9" name="直接连接符 555"/>
            <p:cNvCxnSpPr>
              <a:cxnSpLocks noChangeShapeType="1"/>
            </p:cNvCxnSpPr>
            <p:nvPr/>
          </p:nvCxnSpPr>
          <p:spPr bwMode="auto">
            <a:xfrm rot="5400000" flipH="1" flipV="1">
              <a:off x="3810001" y="2982912"/>
              <a:ext cx="457200" cy="31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0" name="直接连接符 557"/>
            <p:cNvCxnSpPr>
              <a:cxnSpLocks noChangeShapeType="1"/>
            </p:cNvCxnSpPr>
            <p:nvPr/>
          </p:nvCxnSpPr>
          <p:spPr bwMode="auto">
            <a:xfrm>
              <a:off x="4038600" y="2754313"/>
              <a:ext cx="609600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直接连接符 568"/>
            <p:cNvCxnSpPr>
              <a:cxnSpLocks noChangeShapeType="1"/>
              <a:stCxn id="165" idx="2"/>
            </p:cNvCxnSpPr>
            <p:nvPr/>
          </p:nvCxnSpPr>
          <p:spPr bwMode="auto">
            <a:xfrm rot="10800000">
              <a:off x="4876800" y="2828925"/>
              <a:ext cx="76200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2" name="直接连接符 570"/>
            <p:cNvCxnSpPr>
              <a:cxnSpLocks noChangeShapeType="1"/>
            </p:cNvCxnSpPr>
            <p:nvPr/>
          </p:nvCxnSpPr>
          <p:spPr bwMode="auto">
            <a:xfrm rot="5400000" flipH="1" flipV="1">
              <a:off x="4648201" y="2601912"/>
              <a:ext cx="457200" cy="31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3" name="直接连接符 574"/>
            <p:cNvCxnSpPr>
              <a:cxnSpLocks noChangeShapeType="1"/>
            </p:cNvCxnSpPr>
            <p:nvPr/>
          </p:nvCxnSpPr>
          <p:spPr bwMode="auto">
            <a:xfrm rot="10800000">
              <a:off x="4724400" y="2373313"/>
              <a:ext cx="152400" cy="158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4" name="直接箭头连接符 577"/>
            <p:cNvCxnSpPr>
              <a:cxnSpLocks noChangeShapeType="1"/>
              <a:endCxn id="198" idx="3"/>
            </p:cNvCxnSpPr>
            <p:nvPr/>
          </p:nvCxnSpPr>
          <p:spPr bwMode="auto">
            <a:xfrm rot="10800000">
              <a:off x="4191000" y="2373313"/>
              <a:ext cx="3810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5" name="TextBox 579"/>
            <p:cNvSpPr txBox="1">
              <a:spLocks noChangeArrowheads="1"/>
            </p:cNvSpPr>
            <p:nvPr/>
          </p:nvSpPr>
          <p:spPr bwMode="auto">
            <a:xfrm>
              <a:off x="755650" y="5373687"/>
              <a:ext cx="7315199" cy="608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en-US" altLang="zh-CN" sz="1600" b="1"/>
            </a:p>
          </p:txBody>
        </p:sp>
        <p:sp>
          <p:nvSpPr>
            <p:cNvPr id="116" name="矩形 349"/>
            <p:cNvSpPr>
              <a:spLocks noChangeArrowheads="1"/>
            </p:cNvSpPr>
            <p:nvPr/>
          </p:nvSpPr>
          <p:spPr bwMode="auto">
            <a:xfrm>
              <a:off x="7450138" y="1703388"/>
              <a:ext cx="438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117" name="矩形 349"/>
            <p:cNvSpPr>
              <a:spLocks noChangeArrowheads="1"/>
            </p:cNvSpPr>
            <p:nvPr/>
          </p:nvSpPr>
          <p:spPr bwMode="auto">
            <a:xfrm>
              <a:off x="8008938" y="1690688"/>
              <a:ext cx="438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118" name="矩形 349"/>
            <p:cNvSpPr>
              <a:spLocks noChangeArrowheads="1"/>
            </p:cNvSpPr>
            <p:nvPr/>
          </p:nvSpPr>
          <p:spPr bwMode="auto">
            <a:xfrm>
              <a:off x="7235825" y="3933825"/>
              <a:ext cx="438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19" name="Rectangle 206"/>
            <p:cNvSpPr>
              <a:spLocks noChangeArrowheads="1"/>
            </p:cNvSpPr>
            <p:nvPr/>
          </p:nvSpPr>
          <p:spPr bwMode="auto">
            <a:xfrm>
              <a:off x="3779838" y="2349500"/>
              <a:ext cx="4032250" cy="2951163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 sz="20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86500" y="1347876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30152"/>
            <a:ext cx="6051131" cy="503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右箭头 4"/>
          <p:cNvSpPr/>
          <p:nvPr/>
        </p:nvSpPr>
        <p:spPr>
          <a:xfrm>
            <a:off x="4795287" y="2621597"/>
            <a:ext cx="1357169" cy="172439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1604" y="5771715"/>
            <a:ext cx="284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SMR</a:t>
            </a:r>
            <a:r>
              <a:rPr lang="zh-CN" altLang="en-US" sz="2800" b="1" dirty="0" smtClean="0"/>
              <a:t>制氢流程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121039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61661" y="60407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19798" y="410572"/>
            <a:ext cx="483786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 smtClean="0"/>
              <a:t>4.2 </a:t>
            </a:r>
            <a:r>
              <a:rPr lang="en-US" altLang="zh-CN" sz="3600" b="1" dirty="0" err="1" smtClean="0"/>
              <a:t>ReSER</a:t>
            </a:r>
            <a:r>
              <a:rPr lang="zh-CN" altLang="en-US" sz="3600" b="1" dirty="0" smtClean="0"/>
              <a:t>制氢的创新点</a:t>
            </a:r>
            <a:endParaRPr lang="zh-CN" altLang="en-US" sz="3600" b="1" dirty="0"/>
          </a:p>
        </p:txBody>
      </p:sp>
      <p:sp>
        <p:nvSpPr>
          <p:cNvPr id="2" name="矩形 1"/>
          <p:cNvSpPr/>
          <p:nvPr/>
        </p:nvSpPr>
        <p:spPr>
          <a:xfrm>
            <a:off x="1004196" y="1031591"/>
            <a:ext cx="6096000" cy="6648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）纳米氧化钙基高温</a:t>
            </a:r>
            <a:r>
              <a:rPr lang="en-US" altLang="zh-CN" sz="2400" b="1" dirty="0"/>
              <a:t>CO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 </a:t>
            </a:r>
            <a:r>
              <a:rPr lang="zh-CN" altLang="en-US" sz="2400" b="1" dirty="0" smtClean="0"/>
              <a:t>吸附剂</a:t>
            </a:r>
            <a:endParaRPr lang="en-US" altLang="zh-CN" sz="2400" b="1" dirty="0"/>
          </a:p>
        </p:txBody>
      </p:sp>
      <p:grpSp>
        <p:nvGrpSpPr>
          <p:cNvPr id="9" name="组合 23"/>
          <p:cNvGrpSpPr>
            <a:grpSpLocks/>
          </p:cNvGrpSpPr>
          <p:nvPr/>
        </p:nvGrpSpPr>
        <p:grpSpPr bwMode="auto">
          <a:xfrm>
            <a:off x="4885795" y="3665166"/>
            <a:ext cx="1066800" cy="1011040"/>
            <a:chOff x="5689600" y="1628775"/>
            <a:chExt cx="800100" cy="804586"/>
          </a:xfrm>
        </p:grpSpPr>
        <p:sp>
          <p:nvSpPr>
            <p:cNvPr id="10" name="椭圆 9"/>
            <p:cNvSpPr/>
            <p:nvPr/>
          </p:nvSpPr>
          <p:spPr bwMode="auto">
            <a:xfrm>
              <a:off x="5689600" y="1914253"/>
              <a:ext cx="228600" cy="228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5803900" y="2009775"/>
              <a:ext cx="228600" cy="228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5956300" y="2162175"/>
              <a:ext cx="228600" cy="228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6073857" y="1881196"/>
              <a:ext cx="228600" cy="228600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5803900" y="1704975"/>
              <a:ext cx="228600" cy="228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6261100" y="2009775"/>
              <a:ext cx="228600" cy="228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6184900" y="1628775"/>
              <a:ext cx="228600" cy="228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6202852" y="2204761"/>
              <a:ext cx="228600" cy="228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</p:grpSp>
      <p:grpSp>
        <p:nvGrpSpPr>
          <p:cNvPr id="18" name="Group 20"/>
          <p:cNvGrpSpPr>
            <a:grpSpLocks/>
          </p:cNvGrpSpPr>
          <p:nvPr/>
        </p:nvGrpSpPr>
        <p:grpSpPr bwMode="auto">
          <a:xfrm>
            <a:off x="754002" y="2649071"/>
            <a:ext cx="3111879" cy="2392058"/>
            <a:chOff x="3072" y="1104"/>
            <a:chExt cx="1584" cy="1243"/>
          </a:xfrm>
        </p:grpSpPr>
        <p:sp>
          <p:nvSpPr>
            <p:cNvPr id="19" name="椭圆 18"/>
            <p:cNvSpPr/>
            <p:nvPr/>
          </p:nvSpPr>
          <p:spPr bwMode="auto">
            <a:xfrm>
              <a:off x="3072" y="1104"/>
              <a:ext cx="576" cy="57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3552" y="1152"/>
              <a:ext cx="576" cy="57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3072" y="1536"/>
              <a:ext cx="576" cy="57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3670" y="1632"/>
              <a:ext cx="576" cy="57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3168" y="1200"/>
              <a:ext cx="576" cy="57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4080" y="1248"/>
              <a:ext cx="576" cy="57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3504" y="1771"/>
              <a:ext cx="576" cy="57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srgbClr val="FF0000"/>
                </a:solidFill>
                <a:latin typeface="Arial" charset="0"/>
              </a:endParaRPr>
            </a:p>
          </p:txBody>
        </p:sp>
      </p:grpSp>
      <p:sp>
        <p:nvSpPr>
          <p:cNvPr id="29" name="TextBox 24"/>
          <p:cNvSpPr txBox="1">
            <a:spLocks noChangeArrowheads="1"/>
          </p:cNvSpPr>
          <p:nvPr/>
        </p:nvSpPr>
        <p:spPr bwMode="auto">
          <a:xfrm>
            <a:off x="4319400" y="5132172"/>
            <a:ext cx="215747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prstClr val="black"/>
                </a:solidFill>
              </a:rPr>
              <a:t>纳米碳酸钙</a:t>
            </a:r>
            <a:endParaRPr lang="en-US" altLang="zh-CN" sz="2800" b="1" dirty="0">
              <a:solidFill>
                <a:prstClr val="black"/>
              </a:solidFill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>
            <a:off x="3213707" y="5238878"/>
            <a:ext cx="652174" cy="360363"/>
          </a:xfrm>
          <a:prstGeom prst="rightArrow">
            <a:avLst>
              <a:gd name="adj1" fmla="val 50000"/>
              <a:gd name="adj2" fmla="val 94934"/>
            </a:avLst>
          </a:prstGeom>
          <a:gradFill rotWithShape="1">
            <a:gsLst>
              <a:gs pos="0">
                <a:schemeClr val="accent1"/>
              </a:gs>
              <a:gs pos="50000">
                <a:srgbClr val="AF98C6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2" name="TextBox 24"/>
          <p:cNvSpPr txBox="1">
            <a:spLocks noChangeArrowheads="1"/>
          </p:cNvSpPr>
          <p:nvPr/>
        </p:nvSpPr>
        <p:spPr bwMode="auto">
          <a:xfrm>
            <a:off x="789905" y="5181083"/>
            <a:ext cx="22760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prstClr val="black"/>
                </a:solidFill>
              </a:rPr>
              <a:t>微米碳酸钙</a:t>
            </a:r>
            <a:endParaRPr lang="en-US" altLang="zh-CN" sz="2800" b="1" dirty="0">
              <a:solidFill>
                <a:prstClr val="black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8244939"/>
              </p:ext>
            </p:extLst>
          </p:nvPr>
        </p:nvGraphicFramePr>
        <p:xfrm>
          <a:off x="6333565" y="1577748"/>
          <a:ext cx="5678733" cy="4389279"/>
        </p:xfrm>
        <a:graphic>
          <a:graphicData uri="http://schemas.openxmlformats.org/presentationml/2006/ole">
            <p:oleObj spid="_x0000_s5364" name="演示文稿" r:id="rId4" imgW="4570610" imgH="3427477" progId="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6911478" y="1014456"/>
            <a:ext cx="3417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）循环流化床反应器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8577" y="5958184"/>
            <a:ext cx="519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改善了</a:t>
            </a:r>
            <a:r>
              <a:rPr lang="zh-CN" altLang="en-US" b="1" dirty="0" smtClean="0">
                <a:solidFill>
                  <a:srgbClr val="FF0000"/>
                </a:solidFill>
              </a:rPr>
              <a:t>吸附速度</a:t>
            </a:r>
            <a:r>
              <a:rPr lang="zh-CN" altLang="en-US" b="1" dirty="0" smtClean="0"/>
              <a:t>，</a:t>
            </a:r>
            <a:r>
              <a:rPr lang="zh-CN" altLang="en-US" b="1" dirty="0" smtClean="0">
                <a:solidFill>
                  <a:srgbClr val="FF0000"/>
                </a:solidFill>
              </a:rPr>
              <a:t>吸附容量</a:t>
            </a:r>
            <a:r>
              <a:rPr lang="zh-CN" altLang="en-US" b="1" dirty="0" smtClean="0"/>
              <a:t>以及</a:t>
            </a:r>
            <a:r>
              <a:rPr lang="zh-CN" altLang="en-US" b="1" dirty="0" smtClean="0">
                <a:solidFill>
                  <a:srgbClr val="FF0000"/>
                </a:solidFill>
              </a:rPr>
              <a:t>吸附容量稳定性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5730" y="6142850"/>
            <a:ext cx="324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符合</a:t>
            </a:r>
            <a:r>
              <a:rPr lang="zh-CN" altLang="en-US" b="1" dirty="0" smtClean="0">
                <a:solidFill>
                  <a:srgbClr val="FF0000"/>
                </a:solidFill>
              </a:rPr>
              <a:t>规模化连续制氢</a:t>
            </a:r>
            <a:r>
              <a:rPr lang="zh-CN" altLang="en-US" b="1" dirty="0" smtClean="0"/>
              <a:t>的需要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099619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-67236" y="-9232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94974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217573" y="44489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吸附剂的重要性能要求</a:t>
            </a:r>
            <a:endParaRPr lang="zh-CN" altLang="en-US" sz="2800" b="1" dirty="0"/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gray">
          <a:xfrm>
            <a:off x="1046719" y="1355697"/>
            <a:ext cx="3592516" cy="845956"/>
          </a:xfrm>
          <a:prstGeom prst="roundRect">
            <a:avLst>
              <a:gd name="adj" fmla="val 10347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2400" b="1" dirty="0">
              <a:solidFill>
                <a:srgbClr val="00B050"/>
              </a:solidFill>
              <a:ea typeface="思源黑体"/>
            </a:endParaRP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gray">
          <a:xfrm>
            <a:off x="6533647" y="1336131"/>
            <a:ext cx="4963588" cy="935797"/>
          </a:xfrm>
          <a:prstGeom prst="roundRect">
            <a:avLst>
              <a:gd name="adj" fmla="val 10347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2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2400" b="1" dirty="0">
              <a:solidFill>
                <a:srgbClr val="00B050"/>
              </a:solidFill>
              <a:ea typeface="思源黑体"/>
            </a:endParaRPr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1046719" y="2530317"/>
            <a:ext cx="3592516" cy="984300"/>
          </a:xfrm>
          <a:prstGeom prst="roundRect">
            <a:avLst>
              <a:gd name="adj" fmla="val 10347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2400" b="1" dirty="0">
              <a:solidFill>
                <a:srgbClr val="00B050"/>
              </a:solidFill>
              <a:ea typeface="思源黑体"/>
            </a:endParaRP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gray">
          <a:xfrm>
            <a:off x="6533647" y="2530318"/>
            <a:ext cx="4963588" cy="984300"/>
          </a:xfrm>
          <a:prstGeom prst="roundRect">
            <a:avLst>
              <a:gd name="adj" fmla="val 10347"/>
            </a:avLst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2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2400" b="1" dirty="0">
              <a:solidFill>
                <a:srgbClr val="00B050"/>
              </a:solidFill>
              <a:ea typeface="思源黑体"/>
            </a:endParaRPr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gray">
          <a:xfrm>
            <a:off x="1046720" y="3825469"/>
            <a:ext cx="3592516" cy="929485"/>
          </a:xfrm>
          <a:prstGeom prst="roundRect">
            <a:avLst>
              <a:gd name="adj" fmla="val 10347"/>
            </a:avLst>
          </a:prstGeom>
          <a:solidFill>
            <a:schemeClr val="accent2">
              <a:lumMod val="60000"/>
              <a:lumOff val="40000"/>
            </a:schemeClr>
          </a:solidFill>
          <a:ln w="50800">
            <a:solidFill>
              <a:schemeClr val="accent2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2400" b="1" dirty="0">
              <a:solidFill>
                <a:srgbClr val="00B050"/>
              </a:solidFill>
              <a:ea typeface="思源黑体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6533647" y="3825469"/>
            <a:ext cx="4963588" cy="929486"/>
          </a:xfrm>
          <a:prstGeom prst="roundRect">
            <a:avLst>
              <a:gd name="adj" fmla="val 10347"/>
            </a:avLst>
          </a:prstGeom>
          <a:solidFill>
            <a:schemeClr val="accent3">
              <a:lumMod val="40000"/>
              <a:lumOff val="60000"/>
            </a:schemeClr>
          </a:solidFill>
          <a:ln w="50800">
            <a:solidFill>
              <a:schemeClr val="accent2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2400" b="1" dirty="0">
              <a:solidFill>
                <a:srgbClr val="00B050"/>
              </a:solidFill>
              <a:ea typeface="思源黑体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7060" y="1532965"/>
            <a:ext cx="24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吸附容量大</a:t>
            </a:r>
            <a:endParaRPr lang="zh-CN" altLang="en-US" sz="2400" dirty="0"/>
          </a:p>
        </p:txBody>
      </p:sp>
      <p:sp>
        <p:nvSpPr>
          <p:cNvPr id="3" name="右箭头 2"/>
          <p:cNvSpPr/>
          <p:nvPr/>
        </p:nvSpPr>
        <p:spPr>
          <a:xfrm>
            <a:off x="4992966" y="1365257"/>
            <a:ext cx="1288302" cy="668688"/>
          </a:xfrm>
          <a:prstGeom prst="rightArrow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56294" y="1468769"/>
            <a:ext cx="484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使用的吸附剂量少，减少输送动力</a:t>
            </a:r>
            <a:endParaRPr lang="zh-CN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6432" y="2797608"/>
            <a:ext cx="24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吸附速度快</a:t>
            </a:r>
            <a:endParaRPr lang="zh-CN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1479178" y="4059378"/>
            <a:ext cx="295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吸附容量稳定性好</a:t>
            </a:r>
            <a:endParaRPr lang="zh-CN" altLang="en-US" sz="2400" dirty="0"/>
          </a:p>
        </p:txBody>
      </p:sp>
      <p:sp>
        <p:nvSpPr>
          <p:cNvPr id="24" name="AutoShape 2"/>
          <p:cNvSpPr>
            <a:spLocks noChangeArrowheads="1"/>
          </p:cNvSpPr>
          <p:nvPr/>
        </p:nvSpPr>
        <p:spPr bwMode="gray">
          <a:xfrm>
            <a:off x="1046720" y="5144155"/>
            <a:ext cx="3592515" cy="929485"/>
          </a:xfrm>
          <a:prstGeom prst="roundRect">
            <a:avLst>
              <a:gd name="adj" fmla="val 10347"/>
            </a:avLst>
          </a:prstGeom>
          <a:solidFill>
            <a:schemeClr val="accent2">
              <a:lumMod val="60000"/>
              <a:lumOff val="40000"/>
            </a:schemeClr>
          </a:solidFill>
          <a:ln w="50800">
            <a:solidFill>
              <a:schemeClr val="accent2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2400" b="1" dirty="0">
              <a:solidFill>
                <a:srgbClr val="00B050"/>
              </a:solidFill>
              <a:ea typeface="思源黑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6413" y="5378064"/>
            <a:ext cx="276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吸附剂磨损性能好</a:t>
            </a:r>
            <a:endParaRPr lang="zh-CN" altLang="en-US" sz="2400" dirty="0"/>
          </a:p>
        </p:txBody>
      </p:sp>
      <p:sp>
        <p:nvSpPr>
          <p:cNvPr id="25" name="右箭头 24"/>
          <p:cNvSpPr/>
          <p:nvPr/>
        </p:nvSpPr>
        <p:spPr>
          <a:xfrm>
            <a:off x="4992966" y="3955866"/>
            <a:ext cx="1288302" cy="668688"/>
          </a:xfrm>
          <a:prstGeom prst="rightArrow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4992966" y="2721822"/>
            <a:ext cx="1288302" cy="668688"/>
          </a:xfrm>
          <a:prstGeom prst="rightArrow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4992966" y="5206628"/>
            <a:ext cx="1288302" cy="668688"/>
          </a:xfrm>
          <a:prstGeom prst="rightArrow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56295" y="2606969"/>
            <a:ext cx="4840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满足流化床中吸附剂停留时间短的要求</a:t>
            </a:r>
            <a:endParaRPr lang="zh-CN" altLang="en-US" sz="2400" dirty="0"/>
          </a:p>
        </p:txBody>
      </p:sp>
      <p:sp>
        <p:nvSpPr>
          <p:cNvPr id="28" name="AutoShape 2"/>
          <p:cNvSpPr>
            <a:spLocks noChangeArrowheads="1"/>
          </p:cNvSpPr>
          <p:nvPr/>
        </p:nvSpPr>
        <p:spPr bwMode="gray">
          <a:xfrm>
            <a:off x="6594971" y="5076229"/>
            <a:ext cx="4963588" cy="929486"/>
          </a:xfrm>
          <a:prstGeom prst="roundRect">
            <a:avLst>
              <a:gd name="adj" fmla="val 10347"/>
            </a:avLst>
          </a:prstGeom>
          <a:solidFill>
            <a:schemeClr val="accent3">
              <a:lumMod val="40000"/>
              <a:lumOff val="60000"/>
            </a:schemeClr>
          </a:solidFill>
          <a:ln w="50800">
            <a:solidFill>
              <a:schemeClr val="accent2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2400" b="1" dirty="0">
              <a:solidFill>
                <a:srgbClr val="00B050"/>
              </a:solidFill>
              <a:ea typeface="思源黑体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6295" y="4059378"/>
            <a:ext cx="4840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制氢性能稳定，便于自动控制</a:t>
            </a:r>
            <a:endParaRPr lang="zh-CN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56295" y="5206628"/>
            <a:ext cx="490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降低吸附剂的成本，利于操作稳定。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099619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"/>
          <p:cNvSpPr txBox="1">
            <a:spLocks noChangeArrowheads="1"/>
          </p:cNvSpPr>
          <p:nvPr/>
        </p:nvSpPr>
        <p:spPr bwMode="gray">
          <a:xfrm>
            <a:off x="1217573" y="2629505"/>
            <a:ext cx="2951015" cy="2914352"/>
          </a:xfrm>
          <a:prstGeom prst="roundRect">
            <a:avLst>
              <a:gd name="adj" fmla="val 10347"/>
            </a:avLst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bg2">
                <a:lumMod val="50000"/>
              </a:schemeClr>
            </a:solidFill>
            <a:round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"/>
            </a:endParaRPr>
          </a:p>
        </p:txBody>
      </p:sp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-1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94974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831304" y="155424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吸附剂制备</a:t>
            </a:r>
            <a:endParaRPr lang="zh-CN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463539" y="2758479"/>
            <a:ext cx="291801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b="1" dirty="0" smtClean="0"/>
              <a:t>吸附相反应技术；</a:t>
            </a:r>
            <a:endParaRPr lang="en-US" altLang="zh-CN" sz="2400" b="1" dirty="0" smtClean="0"/>
          </a:p>
          <a:p>
            <a:pPr>
              <a:lnSpc>
                <a:spcPts val="3500"/>
              </a:lnSpc>
            </a:pPr>
            <a:r>
              <a:rPr lang="zh-CN" altLang="en-US" sz="2400" b="1" dirty="0" smtClean="0"/>
              <a:t>表面包覆技术；</a:t>
            </a:r>
            <a:endParaRPr lang="en-US" altLang="zh-CN" sz="2400" b="1" dirty="0" smtClean="0"/>
          </a:p>
          <a:p>
            <a:pPr>
              <a:lnSpc>
                <a:spcPts val="3500"/>
              </a:lnSpc>
            </a:pPr>
            <a:r>
              <a:rPr lang="zh-CN" altLang="en-US" sz="2400" b="1" dirty="0"/>
              <a:t>笼</a:t>
            </a:r>
            <a:r>
              <a:rPr lang="zh-CN" altLang="en-US" sz="2400" b="1" dirty="0" smtClean="0"/>
              <a:t>状结构技术；</a:t>
            </a:r>
            <a:endParaRPr lang="en-US" altLang="zh-CN" sz="2400" b="1" dirty="0" smtClean="0"/>
          </a:p>
          <a:p>
            <a:pPr>
              <a:lnSpc>
                <a:spcPts val="3500"/>
              </a:lnSpc>
            </a:pPr>
            <a:r>
              <a:rPr lang="zh-CN" altLang="en-US" sz="2400" b="1" dirty="0" smtClean="0"/>
              <a:t>溶胶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凝胶法；</a:t>
            </a:r>
            <a:endParaRPr lang="en-US" altLang="zh-CN" sz="2400" b="1" dirty="0"/>
          </a:p>
          <a:p>
            <a:pPr>
              <a:lnSpc>
                <a:spcPts val="3500"/>
              </a:lnSpc>
            </a:pPr>
            <a:r>
              <a:rPr lang="zh-CN" altLang="en-US" sz="2400" b="1" dirty="0" smtClean="0"/>
              <a:t>水热沉淀；</a:t>
            </a:r>
            <a:endParaRPr lang="en-US" altLang="zh-CN" sz="2400" b="1" dirty="0" smtClean="0"/>
          </a:p>
          <a:p>
            <a:pPr>
              <a:lnSpc>
                <a:spcPts val="3500"/>
              </a:lnSpc>
            </a:pPr>
            <a:r>
              <a:rPr lang="zh-CN" altLang="en-US" sz="2400" b="1" dirty="0" smtClean="0"/>
              <a:t>刻蚀方法</a:t>
            </a:r>
            <a:r>
              <a:rPr lang="en-US" altLang="zh-CN" sz="2400" b="1" dirty="0" smtClean="0"/>
              <a:t>……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17573" y="469082"/>
            <a:ext cx="316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主要创新工作</a:t>
            </a:r>
            <a:endParaRPr lang="zh-CN" altLang="en-US" sz="2800" b="1" dirty="0"/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gray">
          <a:xfrm>
            <a:off x="4494574" y="2629505"/>
            <a:ext cx="3634171" cy="2914352"/>
          </a:xfrm>
          <a:prstGeom prst="roundRect">
            <a:avLst>
              <a:gd name="adj" fmla="val 10347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2400" b="1" dirty="0">
              <a:solidFill>
                <a:srgbClr val="00B050"/>
              </a:solidFill>
              <a:ea typeface="思源黑体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03666" y="1554241"/>
            <a:ext cx="198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碳酸钙再生</a:t>
            </a:r>
            <a:endParaRPr lang="zh-CN" altLang="en-US" sz="2400" b="1" dirty="0"/>
          </a:p>
        </p:txBody>
      </p:sp>
      <p:sp>
        <p:nvSpPr>
          <p:cNvPr id="12" name="文本框 7"/>
          <p:cNvSpPr txBox="1"/>
          <p:nvPr/>
        </p:nvSpPr>
        <p:spPr>
          <a:xfrm>
            <a:off x="5295996" y="155424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吸附剂抗烧结</a:t>
            </a:r>
            <a:endParaRPr lang="zh-CN" altLang="en-US" sz="2400" b="1" dirty="0"/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gray">
          <a:xfrm>
            <a:off x="8390937" y="2629505"/>
            <a:ext cx="3509710" cy="2914352"/>
          </a:xfrm>
          <a:prstGeom prst="roundRect">
            <a:avLst>
              <a:gd name="adj" fmla="val 10347"/>
            </a:avLst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2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4000"/>
              </a:lnSpc>
            </a:pPr>
            <a:r>
              <a:rPr lang="zh-CN" altLang="en-US" sz="2400" b="1" dirty="0"/>
              <a:t>原位再生造孔；</a:t>
            </a:r>
            <a:endParaRPr lang="en-US" altLang="zh-CN" sz="2400" b="1" dirty="0"/>
          </a:p>
          <a:p>
            <a:pPr>
              <a:lnSpc>
                <a:spcPts val="4000"/>
              </a:lnSpc>
            </a:pPr>
            <a:r>
              <a:rPr lang="zh-CN" altLang="en-US" sz="2400" b="1" dirty="0"/>
              <a:t>水汽再生造孔；</a:t>
            </a:r>
            <a:endParaRPr lang="en-US" altLang="zh-CN" sz="2400" b="1" dirty="0"/>
          </a:p>
          <a:p>
            <a:pPr>
              <a:lnSpc>
                <a:spcPts val="4000"/>
              </a:lnSpc>
            </a:pPr>
            <a:r>
              <a:rPr lang="zh-CN" altLang="en-US" sz="2400" b="1" dirty="0"/>
              <a:t>反应强化降低再生温度</a:t>
            </a:r>
            <a:r>
              <a:rPr lang="en-US" altLang="zh-CN" sz="2400" b="1" dirty="0"/>
              <a:t>;</a:t>
            </a:r>
          </a:p>
          <a:p>
            <a:pPr>
              <a:lnSpc>
                <a:spcPts val="4000"/>
              </a:lnSpc>
            </a:pPr>
            <a:r>
              <a:rPr lang="en-US" altLang="zh-CN" sz="2400" b="1" dirty="0"/>
              <a:t>……</a:t>
            </a:r>
            <a:endParaRPr lang="zh-CN" altLang="en-US" sz="2400" b="1" dirty="0"/>
          </a:p>
          <a:p>
            <a:endParaRPr lang="zh-CN" altLang="en-US" sz="2400" b="1" dirty="0">
              <a:solidFill>
                <a:srgbClr val="00B050"/>
              </a:solidFill>
              <a:ea typeface="思源黑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6963" y="2945227"/>
            <a:ext cx="3351782" cy="2097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b="1" dirty="0" smtClean="0"/>
              <a:t>增加高塔曼温度添加剂；</a:t>
            </a:r>
            <a:endParaRPr lang="en-US" altLang="zh-CN" sz="2400" b="1" dirty="0" smtClean="0"/>
          </a:p>
          <a:p>
            <a:pPr>
              <a:lnSpc>
                <a:spcPts val="4000"/>
              </a:lnSpc>
            </a:pPr>
            <a:r>
              <a:rPr lang="zh-CN" altLang="en-US" sz="2400" b="1" dirty="0" smtClean="0"/>
              <a:t>添加高导热性能氧化物；</a:t>
            </a:r>
            <a:endParaRPr lang="en-US" altLang="zh-CN" sz="2400" b="1" dirty="0" smtClean="0"/>
          </a:p>
          <a:p>
            <a:pPr>
              <a:lnSpc>
                <a:spcPts val="4000"/>
              </a:lnSpc>
            </a:pPr>
            <a:r>
              <a:rPr lang="zh-CN" altLang="en-US" sz="2400" b="1" dirty="0"/>
              <a:t>自</a:t>
            </a:r>
            <a:r>
              <a:rPr lang="zh-CN" altLang="en-US" sz="2400" b="1" dirty="0" smtClean="0"/>
              <a:t>激活方法；</a:t>
            </a:r>
            <a:endParaRPr lang="en-US" altLang="zh-CN" sz="2400" b="1" dirty="0" smtClean="0"/>
          </a:p>
          <a:p>
            <a:pPr>
              <a:lnSpc>
                <a:spcPts val="4000"/>
              </a:lnSpc>
            </a:pPr>
            <a:r>
              <a:rPr lang="en-US" altLang="zh-CN" sz="2400" b="1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xmlns="" val="374569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D63FCB-1670-4CAD-BD18-38C43F07C898}" type="slidenum">
              <a:rPr lang="zh-CN" altLang="zh-CN" smtClean="0"/>
              <a:pPr>
                <a:defRPr/>
              </a:pPr>
              <a:t>54</a:t>
            </a:fld>
            <a:endParaRPr lang="zh-CN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217573" y="444897"/>
            <a:ext cx="6146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笼状</a:t>
            </a:r>
            <a:r>
              <a:rPr lang="zh-CN" altLang="en-US" sz="2800" b="1" dirty="0" smtClean="0"/>
              <a:t>空间结构提高</a:t>
            </a:r>
            <a:r>
              <a:rPr lang="en-US" altLang="zh-CN" sz="2800" b="1" dirty="0" smtClean="0"/>
              <a:t>CO</a:t>
            </a:r>
            <a:r>
              <a:rPr lang="en-US" altLang="zh-CN" sz="2800" b="1" baseline="-25000" dirty="0" smtClean="0"/>
              <a:t>2</a:t>
            </a:r>
            <a:r>
              <a:rPr lang="zh-CN" altLang="en-US" sz="2800" b="1" dirty="0" smtClean="0"/>
              <a:t>吸附循环稳定性</a:t>
            </a:r>
            <a:endParaRPr lang="zh-CN" altLang="en-US" sz="28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974" y="1254523"/>
            <a:ext cx="4019779" cy="223463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0846" y="3880045"/>
            <a:ext cx="40544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笼状结构提高</a:t>
            </a:r>
            <a:r>
              <a:rPr lang="en-US" altLang="zh-CN" sz="2000" b="1" dirty="0" smtClean="0"/>
              <a:t>CO</a:t>
            </a:r>
            <a:r>
              <a:rPr lang="en-US" altLang="zh-CN" sz="2000" b="1" baseline="-25000" dirty="0" smtClean="0"/>
              <a:t>2</a:t>
            </a:r>
            <a:r>
              <a:rPr lang="zh-CN" altLang="en-US" sz="2000" b="1" dirty="0" smtClean="0"/>
              <a:t>吸附转化率</a:t>
            </a:r>
            <a:endParaRPr lang="en-US" altLang="zh-CN" sz="2000" b="1" dirty="0" smtClean="0"/>
          </a:p>
          <a:p>
            <a:endParaRPr lang="en-US" altLang="zh-CN" sz="2000" b="1" dirty="0"/>
          </a:p>
          <a:p>
            <a:r>
              <a:rPr lang="en-US" altLang="zh-CN" sz="1200" dirty="0" smtClean="0"/>
              <a:t>Ping</a:t>
            </a:r>
            <a:r>
              <a:rPr lang="en-US" altLang="zh-CN" sz="1200" dirty="0"/>
              <a:t>, H.; Wu, S., Preparation </a:t>
            </a:r>
            <a:r>
              <a:rPr lang="en-US" altLang="zh-CN" sz="1200" dirty="0" smtClean="0"/>
              <a:t>of  </a:t>
            </a:r>
            <a:r>
              <a:rPr lang="en-US" altLang="zh-CN" sz="1200" dirty="0"/>
              <a:t>Cage-like </a:t>
            </a:r>
            <a:r>
              <a:rPr lang="en-US" altLang="zh-CN" sz="1200" dirty="0" smtClean="0"/>
              <a:t>Nano-CaCO</a:t>
            </a:r>
            <a:r>
              <a:rPr lang="en-US" altLang="zh-CN" sz="1200" baseline="-25000" dirty="0" smtClean="0"/>
              <a:t>3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Hollow </a:t>
            </a:r>
            <a:endParaRPr lang="en-US" altLang="zh-CN" sz="1200" dirty="0" smtClean="0"/>
          </a:p>
          <a:p>
            <a:r>
              <a:rPr lang="en-US" altLang="zh-CN" sz="1200" dirty="0" smtClean="0"/>
              <a:t>Spheres for </a:t>
            </a:r>
            <a:r>
              <a:rPr lang="en-US" altLang="zh-CN" sz="1200" dirty="0"/>
              <a:t>Enhanced CO2 Sorption. </a:t>
            </a:r>
            <a:r>
              <a:rPr lang="en-US" altLang="zh-CN" sz="1200" i="1" dirty="0"/>
              <a:t>RSC Advances </a:t>
            </a:r>
            <a:r>
              <a:rPr lang="en-US" altLang="zh-CN" sz="1200" b="1" dirty="0"/>
              <a:t>2015</a:t>
            </a:r>
            <a:r>
              <a:rPr lang="en-US" altLang="zh-CN" sz="1200" dirty="0"/>
              <a:t>.</a:t>
            </a:r>
            <a:endParaRPr lang="zh-CN" altLang="en-US" sz="1200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4488" y="3653096"/>
            <a:ext cx="6359092" cy="265090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514753" y="1213540"/>
            <a:ext cx="3995613" cy="2275620"/>
            <a:chOff x="3707904" y="1556792"/>
            <a:chExt cx="3312368" cy="253382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7904" y="1556792"/>
              <a:ext cx="3312368" cy="2533820"/>
            </a:xfrm>
            <a:prstGeom prst="rect">
              <a:avLst/>
            </a:prstGeom>
          </p:spPr>
        </p:pic>
        <p:sp>
          <p:nvSpPr>
            <p:cNvPr id="14" name="椭圆 13"/>
            <p:cNvSpPr/>
            <p:nvPr/>
          </p:nvSpPr>
          <p:spPr>
            <a:xfrm>
              <a:off x="4263115" y="1946458"/>
              <a:ext cx="1655193" cy="1626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952651" y="1384714"/>
            <a:ext cx="2667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减少</a:t>
            </a:r>
            <a:r>
              <a:rPr lang="en-US" altLang="zh-CN" b="1" dirty="0" smtClean="0"/>
              <a:t>CaO</a:t>
            </a:r>
            <a:r>
              <a:rPr lang="zh-CN" altLang="en-US" b="1" dirty="0" smtClean="0"/>
              <a:t>颗粒之间接触；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b="1" dirty="0"/>
              <a:t>促进</a:t>
            </a:r>
            <a:r>
              <a:rPr lang="en-US" altLang="zh-CN" b="1" dirty="0" smtClean="0"/>
              <a:t>CO</a:t>
            </a:r>
            <a:r>
              <a:rPr lang="en-US" altLang="zh-CN" b="1" baseline="-25000" dirty="0" smtClean="0"/>
              <a:t>2</a:t>
            </a:r>
            <a:r>
              <a:rPr lang="zh-CN" altLang="en-US" b="1" dirty="0" smtClean="0"/>
              <a:t>扩散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770846" y="4978549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</a:rPr>
              <a:t>如何加固笼状空球结构？</a:t>
            </a:r>
            <a:endParaRPr lang="en-US" altLang="zh-CN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93631" y="5711949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</a:rPr>
              <a:t>CaO+ZrO</a:t>
            </a:r>
            <a:r>
              <a:rPr lang="en-US" altLang="zh-CN" b="1" baseline="-25000" dirty="0" smtClean="0">
                <a:solidFill>
                  <a:schemeClr val="accent6">
                    <a:lumMod val="50000"/>
                  </a:schemeClr>
                </a:solidFill>
              </a:rPr>
              <a:t>2 </a:t>
            </a: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</a:rPr>
              <a:t>= CaZrO</a:t>
            </a:r>
            <a:r>
              <a:rPr lang="en-US" altLang="zh-CN" b="1" baseline="-25000" dirty="0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lang="zh-CN" altLang="en-US" b="1" baseline="-25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27166" y="5712567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用锆改性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048536" y="5352527"/>
            <a:ext cx="288031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94974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22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3321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54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7" grpId="0"/>
      <p:bldP spid="18" grpId="0"/>
      <p:bldP spid="19" grpId="0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3179" y="516138"/>
            <a:ext cx="357078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+mn-lt"/>
              </a:rPr>
              <a:t>氧化钙的</a:t>
            </a:r>
            <a:r>
              <a:rPr lang="en-US" altLang="zh-CN" sz="2800" b="1" dirty="0" smtClean="0">
                <a:latin typeface="+mn-lt"/>
              </a:rPr>
              <a:t>CO</a:t>
            </a:r>
            <a:r>
              <a:rPr lang="en-US" altLang="zh-CN" sz="2800" b="1" baseline="-25000" dirty="0" smtClean="0">
                <a:latin typeface="+mn-lt"/>
              </a:rPr>
              <a:t>2</a:t>
            </a:r>
            <a:r>
              <a:rPr lang="zh-CN" altLang="en-US" sz="2800" b="1" dirty="0" smtClean="0">
                <a:latin typeface="+mn-lt"/>
              </a:rPr>
              <a:t>吸附性</a:t>
            </a:r>
            <a:r>
              <a:rPr lang="zh-CN" altLang="en-US" sz="2400" b="1" dirty="0" smtClean="0">
                <a:latin typeface="+mn-lt"/>
              </a:rPr>
              <a:t>能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34574" y="1741316"/>
            <a:ext cx="11079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吸附速率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24719" y="2202845"/>
            <a:ext cx="4620375" cy="2772136"/>
            <a:chOff x="4335694" y="2935990"/>
            <a:chExt cx="4021497" cy="3312410"/>
          </a:xfrm>
        </p:grpSpPr>
        <p:pic>
          <p:nvPicPr>
            <p:cNvPr id="10" name="图片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5694" y="3232298"/>
              <a:ext cx="4021497" cy="3016102"/>
            </a:xfrm>
            <a:prstGeom prst="rect">
              <a:avLst/>
            </a:prstGeom>
          </p:spPr>
        </p:pic>
        <p:cxnSp>
          <p:nvCxnSpPr>
            <p:cNvPr id="15" name="直接连接符 14"/>
            <p:cNvCxnSpPr/>
            <p:nvPr/>
          </p:nvCxnSpPr>
          <p:spPr>
            <a:xfrm>
              <a:off x="5703920" y="3009014"/>
              <a:ext cx="21266" cy="2775098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4725748" y="2935990"/>
              <a:ext cx="763468" cy="44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快速段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07860" y="2935990"/>
              <a:ext cx="763468" cy="44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慢速段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15000416"/>
              </p:ext>
            </p:extLst>
          </p:nvPr>
        </p:nvGraphicFramePr>
        <p:xfrm>
          <a:off x="767456" y="1236731"/>
          <a:ext cx="4889011" cy="457598"/>
        </p:xfrm>
        <a:graphic>
          <a:graphicData uri="http://schemas.openxmlformats.org/presentationml/2006/ole">
            <p:oleObj spid="_x0000_s6381" name="Equation" r:id="rId4" imgW="2616120" imgH="228600" progId="">
              <p:embed/>
            </p:oleObj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56761" y="404894"/>
            <a:ext cx="4434521" cy="2156889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332803" y="2479464"/>
            <a:ext cx="5647420" cy="2902183"/>
            <a:chOff x="194930" y="3740564"/>
            <a:chExt cx="4523894" cy="3012119"/>
          </a:xfrm>
        </p:grpSpPr>
        <p:grpSp>
          <p:nvGrpSpPr>
            <p:cNvPr id="27" name="组合 26"/>
            <p:cNvGrpSpPr/>
            <p:nvPr/>
          </p:nvGrpSpPr>
          <p:grpSpPr>
            <a:xfrm>
              <a:off x="450723" y="3740564"/>
              <a:ext cx="3415221" cy="2590137"/>
              <a:chOff x="450723" y="3740564"/>
              <a:chExt cx="3415221" cy="2590137"/>
            </a:xfrm>
          </p:grpSpPr>
          <p:pic>
            <p:nvPicPr>
              <p:cNvPr id="23" name="图片 1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723" y="3740564"/>
                <a:ext cx="3415221" cy="25901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092775" y="5259914"/>
                <a:ext cx="1131082" cy="383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纳米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VS </a:t>
                </a:r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微米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194930" y="6433247"/>
              <a:ext cx="4523894" cy="319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图</a:t>
              </a: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1.5 </a:t>
              </a:r>
              <a:r>
                <a: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纳米氧化钙与微米氧化钙碳酸化反应速率对比</a:t>
              </a:r>
              <a:r>
                <a: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139362" y="5186994"/>
            <a:ext cx="52057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1.4 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碳酸化反应过程中的快速和慢速反应段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46719" y="5574712"/>
            <a:ext cx="355591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快速段由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化学反应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慢速段由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传质扩散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205464" y="5494771"/>
            <a:ext cx="355591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纳米级氧化钙吸附速率要高于微米级氧化钙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D63FCB-1670-4CAD-BD18-38C43F07C898}" type="slidenum">
              <a:rPr lang="zh-CN" altLang="zh-CN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959609" y="3063626"/>
            <a:ext cx="3728484" cy="1933679"/>
          </a:xfrm>
          <a:custGeom>
            <a:avLst/>
            <a:gdLst>
              <a:gd name="connsiteX0" fmla="*/ 2796363 w 2796363"/>
              <a:gd name="connsiteY0" fmla="*/ 0 h 1839433"/>
              <a:gd name="connsiteX1" fmla="*/ 839973 w 2796363"/>
              <a:gd name="connsiteY1" fmla="*/ 574158 h 1839433"/>
              <a:gd name="connsiteX2" fmla="*/ 255182 w 2796363"/>
              <a:gd name="connsiteY2" fmla="*/ 1573619 h 1839433"/>
              <a:gd name="connsiteX3" fmla="*/ 0 w 2796363"/>
              <a:gd name="connsiteY3" fmla="*/ 1839433 h 1839433"/>
              <a:gd name="connsiteX4" fmla="*/ 0 w 2796363"/>
              <a:gd name="connsiteY4" fmla="*/ 1839433 h 183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363" h="1839433">
                <a:moveTo>
                  <a:pt x="2796363" y="0"/>
                </a:moveTo>
                <a:cubicBezTo>
                  <a:pt x="2029933" y="155944"/>
                  <a:pt x="1263503" y="311888"/>
                  <a:pt x="839973" y="574158"/>
                </a:cubicBezTo>
                <a:cubicBezTo>
                  <a:pt x="416443" y="836428"/>
                  <a:pt x="395177" y="1362740"/>
                  <a:pt x="255182" y="1573619"/>
                </a:cubicBezTo>
                <a:cubicBezTo>
                  <a:pt x="115187" y="1784498"/>
                  <a:pt x="0" y="1839433"/>
                  <a:pt x="0" y="1839433"/>
                </a:cubicBezTo>
                <a:lnTo>
                  <a:pt x="0" y="1839433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94974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2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0146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05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11690" y="836712"/>
            <a:ext cx="4131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磷石膏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phosphogypsum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(PG)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://www.project-scarlet.eu/wordpress/wp-content/uploads/2014/06/Carbonate-looping-princi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2475" y="4014730"/>
            <a:ext cx="5842197" cy="20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4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50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5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824192" y="3604147"/>
            <a:ext cx="27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钙循环技术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58142" y="6259584"/>
            <a:ext cx="3812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吸附剂成本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32171" y="1522167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CaCO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虚尾箭头 7"/>
          <p:cNvSpPr/>
          <p:nvPr/>
        </p:nvSpPr>
        <p:spPr>
          <a:xfrm rot="5400000">
            <a:off x="8545072" y="2534415"/>
            <a:ext cx="1054514" cy="615940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虚尾箭头 46"/>
          <p:cNvSpPr/>
          <p:nvPr/>
        </p:nvSpPr>
        <p:spPr>
          <a:xfrm>
            <a:off x="5519936" y="1700808"/>
            <a:ext cx="2112235" cy="46195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0" y="-27384"/>
            <a:ext cx="12192000" cy="6885384"/>
            <a:chOff x="0" y="-27384"/>
            <a:chExt cx="9144000" cy="6885384"/>
          </a:xfrm>
        </p:grpSpPr>
        <p:grpSp>
          <p:nvGrpSpPr>
            <p:cNvPr id="54" name="组合 53"/>
            <p:cNvGrpSpPr/>
            <p:nvPr/>
          </p:nvGrpSpPr>
          <p:grpSpPr>
            <a:xfrm>
              <a:off x="0" y="-27384"/>
              <a:ext cx="9144000" cy="6885384"/>
              <a:chOff x="0" y="-27384"/>
              <a:chExt cx="9144000" cy="6885384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251520" y="0"/>
                <a:ext cx="72008" cy="6858000"/>
              </a:xfrm>
              <a:prstGeom prst="rect">
                <a:avLst/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0" y="692696"/>
                <a:ext cx="9144000" cy="72008"/>
              </a:xfrm>
              <a:prstGeom prst="rect">
                <a:avLst/>
              </a:prstGeom>
              <a:solidFill>
                <a:srgbClr val="00B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323528" y="-27384"/>
                <a:ext cx="72008" cy="685800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6425442" y="116632"/>
              <a:ext cx="1314910" cy="504056"/>
              <a:chOff x="6425442" y="116632"/>
              <a:chExt cx="1314910" cy="504056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6425442" y="116632"/>
                <a:ext cx="450814" cy="504056"/>
                <a:chOff x="6372200" y="116632"/>
                <a:chExt cx="450814" cy="504056"/>
              </a:xfrm>
            </p:grpSpPr>
            <p:sp>
              <p:nvSpPr>
                <p:cNvPr id="73" name="平行四边形 72"/>
                <p:cNvSpPr/>
                <p:nvPr/>
              </p:nvSpPr>
              <p:spPr>
                <a:xfrm>
                  <a:off x="6588224" y="11663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平行四边形 73"/>
                <p:cNvSpPr/>
                <p:nvPr/>
              </p:nvSpPr>
              <p:spPr>
                <a:xfrm>
                  <a:off x="6480770" y="29665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6372200" y="47667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6713474" y="116632"/>
                <a:ext cx="450814" cy="504056"/>
                <a:chOff x="6641466" y="116632"/>
                <a:chExt cx="450814" cy="504056"/>
              </a:xfrm>
            </p:grpSpPr>
            <p:sp>
              <p:nvSpPr>
                <p:cNvPr id="70" name="平行四边形 69"/>
                <p:cNvSpPr/>
                <p:nvPr/>
              </p:nvSpPr>
              <p:spPr>
                <a:xfrm>
                  <a:off x="6857490" y="11663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平行四边形 70"/>
                <p:cNvSpPr/>
                <p:nvPr/>
              </p:nvSpPr>
              <p:spPr>
                <a:xfrm>
                  <a:off x="6750036" y="29665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平行四边形 71"/>
                <p:cNvSpPr/>
                <p:nvPr/>
              </p:nvSpPr>
              <p:spPr>
                <a:xfrm>
                  <a:off x="6641466" y="47667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7001506" y="116632"/>
                <a:ext cx="450814" cy="504056"/>
                <a:chOff x="6641466" y="116632"/>
                <a:chExt cx="450814" cy="504056"/>
              </a:xfrm>
            </p:grpSpPr>
            <p:sp>
              <p:nvSpPr>
                <p:cNvPr id="67" name="平行四边形 66"/>
                <p:cNvSpPr/>
                <p:nvPr/>
              </p:nvSpPr>
              <p:spPr>
                <a:xfrm>
                  <a:off x="6857490" y="11663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平行四边形 67"/>
                <p:cNvSpPr/>
                <p:nvPr/>
              </p:nvSpPr>
              <p:spPr>
                <a:xfrm>
                  <a:off x="6750036" y="29665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平行四边形 68"/>
                <p:cNvSpPr/>
                <p:nvPr/>
              </p:nvSpPr>
              <p:spPr>
                <a:xfrm>
                  <a:off x="6641466" y="47667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7289538" y="116632"/>
                <a:ext cx="450814" cy="504056"/>
                <a:chOff x="6641466" y="116632"/>
                <a:chExt cx="450814" cy="504056"/>
              </a:xfrm>
            </p:grpSpPr>
            <p:sp>
              <p:nvSpPr>
                <p:cNvPr id="64" name="平行四边形 63"/>
                <p:cNvSpPr/>
                <p:nvPr/>
              </p:nvSpPr>
              <p:spPr>
                <a:xfrm>
                  <a:off x="6857490" y="11663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平行四边形 64"/>
                <p:cNvSpPr/>
                <p:nvPr/>
              </p:nvSpPr>
              <p:spPr>
                <a:xfrm>
                  <a:off x="6750036" y="29665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平行四边形 65"/>
                <p:cNvSpPr/>
                <p:nvPr/>
              </p:nvSpPr>
              <p:spPr>
                <a:xfrm>
                  <a:off x="6641466" y="476672"/>
                  <a:ext cx="234790" cy="144016"/>
                </a:xfrm>
                <a:prstGeom prst="parallelogram">
                  <a:avLst>
                    <a:gd name="adj" fmla="val 58032"/>
                  </a:avLst>
                </a:prstGeom>
                <a:solidFill>
                  <a:srgbClr val="00B05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527382" y="616286"/>
            <a:ext cx="5553124" cy="5485909"/>
            <a:chOff x="395536" y="616285"/>
            <a:chExt cx="4164843" cy="5485909"/>
          </a:xfrm>
        </p:grpSpPr>
        <p:sp>
          <p:nvSpPr>
            <p:cNvPr id="45" name="TextBox 44"/>
            <p:cNvSpPr txBox="1"/>
            <p:nvPr/>
          </p:nvSpPr>
          <p:spPr>
            <a:xfrm>
              <a:off x="2627784" y="5698554"/>
              <a:ext cx="1546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土壤改良剂</a:t>
              </a:r>
              <a:endPara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222" name="组合 9221"/>
            <p:cNvGrpSpPr/>
            <p:nvPr/>
          </p:nvGrpSpPr>
          <p:grpSpPr>
            <a:xfrm>
              <a:off x="395536" y="616285"/>
              <a:ext cx="4164843" cy="5485909"/>
              <a:chOff x="-24891" y="616285"/>
              <a:chExt cx="4164843" cy="5485909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763653" y="3933056"/>
                <a:ext cx="13762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堆场</a:t>
                </a:r>
                <a:endParaRPr lang="zh-CN" alt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221" name="组合 9220"/>
              <p:cNvGrpSpPr/>
              <p:nvPr/>
            </p:nvGrpSpPr>
            <p:grpSpPr>
              <a:xfrm>
                <a:off x="-24891" y="616285"/>
                <a:ext cx="4092835" cy="5485909"/>
                <a:chOff x="-24891" y="616285"/>
                <a:chExt cx="4092835" cy="5485909"/>
              </a:xfrm>
            </p:grpSpPr>
            <p:grpSp>
              <p:nvGrpSpPr>
                <p:cNvPr id="9217" name="组合 9216"/>
                <p:cNvGrpSpPr/>
                <p:nvPr/>
              </p:nvGrpSpPr>
              <p:grpSpPr>
                <a:xfrm>
                  <a:off x="-24891" y="616285"/>
                  <a:ext cx="4092835" cy="3892835"/>
                  <a:chOff x="-24891" y="616285"/>
                  <a:chExt cx="4092835" cy="3892835"/>
                </a:xfrm>
              </p:grpSpPr>
              <p:pic>
                <p:nvPicPr>
                  <p:cNvPr id="9216" name="图片 921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4891" y="2288468"/>
                    <a:ext cx="1356531" cy="1356531"/>
                  </a:xfrm>
                  <a:prstGeom prst="rect">
                    <a:avLst/>
                  </a:prstGeom>
                </p:spPr>
              </p:pic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971600" y="616285"/>
                    <a:ext cx="3096344" cy="3892835"/>
                    <a:chOff x="971600" y="616285"/>
                    <a:chExt cx="3096344" cy="3892835"/>
                  </a:xfrm>
                </p:grpSpPr>
                <p:pic>
                  <p:nvPicPr>
                    <p:cNvPr id="22" name="图片 2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31640" y="3070957"/>
                      <a:ext cx="1438163" cy="143816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图片 20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46503" y="2708920"/>
                      <a:ext cx="1321441" cy="132144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组合 28"/>
                    <p:cNvGrpSpPr/>
                    <p:nvPr/>
                  </p:nvGrpSpPr>
                  <p:grpSpPr>
                    <a:xfrm rot="1692436">
                      <a:off x="971600" y="616285"/>
                      <a:ext cx="2523628" cy="2528292"/>
                      <a:chOff x="6372200" y="1041292"/>
                      <a:chExt cx="2523628" cy="2528292"/>
                    </a:xfrm>
                  </p:grpSpPr>
                  <p:pic>
                    <p:nvPicPr>
                      <p:cNvPr id="3" name="图片 2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xmlns="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014458" y="1700808"/>
                        <a:ext cx="1242459" cy="1242459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5" name="组合 24"/>
                      <p:cNvGrpSpPr/>
                      <p:nvPr/>
                    </p:nvGrpSpPr>
                    <p:grpSpPr>
                      <a:xfrm>
                        <a:off x="6372200" y="1041292"/>
                        <a:ext cx="2523628" cy="2528292"/>
                        <a:chOff x="5508104" y="908720"/>
                        <a:chExt cx="2523628" cy="2528292"/>
                      </a:xfrm>
                    </p:grpSpPr>
                    <p:sp>
                      <p:nvSpPr>
                        <p:cNvPr id="27" name="空心弧 26"/>
                        <p:cNvSpPr/>
                        <p:nvPr/>
                      </p:nvSpPr>
                      <p:spPr>
                        <a:xfrm rot="10800000">
                          <a:off x="5511452" y="916732"/>
                          <a:ext cx="2520280" cy="2520280"/>
                        </a:xfrm>
                        <a:prstGeom prst="blockArc">
                          <a:avLst>
                            <a:gd name="adj1" fmla="val 10800000"/>
                            <a:gd name="adj2" fmla="val 21486606"/>
                            <a:gd name="adj3" fmla="val 19440"/>
                          </a:avLst>
                        </a:prstGeom>
                        <a:solidFill>
                          <a:srgbClr val="00B0F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" name="空心弧 25"/>
                        <p:cNvSpPr/>
                        <p:nvPr/>
                      </p:nvSpPr>
                      <p:spPr>
                        <a:xfrm rot="10800000">
                          <a:off x="5508104" y="908720"/>
                          <a:ext cx="2520280" cy="2520280"/>
                        </a:xfrm>
                        <a:prstGeom prst="blockArc">
                          <a:avLst>
                            <a:gd name="adj1" fmla="val 13768282"/>
                            <a:gd name="adj2" fmla="val 56712"/>
                            <a:gd name="adj3" fmla="val 19453"/>
                          </a:avLst>
                        </a:prstGeom>
                        <a:solidFill>
                          <a:srgbClr val="00B05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4" name="空心弧 23"/>
                        <p:cNvSpPr/>
                        <p:nvPr/>
                      </p:nvSpPr>
                      <p:spPr>
                        <a:xfrm rot="10800000">
                          <a:off x="5508104" y="908720"/>
                          <a:ext cx="2520280" cy="2520280"/>
                        </a:xfrm>
                        <a:prstGeom prst="blockArc">
                          <a:avLst>
                            <a:gd name="adj1" fmla="val 15782757"/>
                            <a:gd name="adj2" fmla="val 56713"/>
                            <a:gd name="adj3" fmla="val 19453"/>
                          </a:avLst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  <p:pic>
              <p:nvPicPr>
                <p:cNvPr id="2" name="图片 1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0583" y="4797152"/>
                  <a:ext cx="871177" cy="871177"/>
                </a:xfrm>
                <a:prstGeom prst="rect">
                  <a:avLst/>
                </a:prstGeom>
              </p:spPr>
            </p:pic>
            <p:sp>
              <p:nvSpPr>
                <p:cNvPr id="33" name="TextBox 32"/>
                <p:cNvSpPr txBox="1"/>
                <p:nvPr/>
              </p:nvSpPr>
              <p:spPr>
                <a:xfrm rot="3346106">
                  <a:off x="952117" y="2228746"/>
                  <a:ext cx="845255" cy="300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b="1" dirty="0" smtClean="0">
                      <a:solidFill>
                        <a:prstClr val="black"/>
                      </a:solidFill>
                      <a:latin typeface="Arial Unicode MS" pitchFamily="34" charset="-122"/>
                      <a:ea typeface="Arial Unicode MS" pitchFamily="34" charset="-122"/>
                      <a:cs typeface="Arial Unicode MS" pitchFamily="34" charset="-122"/>
                    </a:rPr>
                    <a:t>58%</a:t>
                  </a:r>
                  <a:endParaRPr lang="zh-CN" altLang="en-US" sz="2000" b="1" dirty="0">
                    <a:solidFill>
                      <a:prstClr val="black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 rot="19572413">
                  <a:off x="2451628" y="2467585"/>
                  <a:ext cx="84525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b="1" dirty="0" smtClean="0">
                      <a:solidFill>
                        <a:prstClr val="black"/>
                      </a:solidFill>
                      <a:latin typeface="Arial Unicode MS" pitchFamily="34" charset="-122"/>
                      <a:ea typeface="Arial Unicode MS" pitchFamily="34" charset="-122"/>
                      <a:cs typeface="Arial Unicode MS" pitchFamily="34" charset="-122"/>
                    </a:rPr>
                    <a:t>28%</a:t>
                  </a:r>
                  <a:endParaRPr lang="zh-CN" altLang="en-US" sz="2000" b="1" dirty="0">
                    <a:solidFill>
                      <a:prstClr val="black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 rot="259403">
                  <a:off x="1763688" y="2714947"/>
                  <a:ext cx="84525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solidFill>
                        <a:prstClr val="black"/>
                      </a:solidFill>
                      <a:latin typeface="Arial Unicode MS" pitchFamily="34" charset="-122"/>
                      <a:ea typeface="Arial Unicode MS" pitchFamily="34" charset="-122"/>
                      <a:cs typeface="Arial Unicode MS" pitchFamily="34" charset="-122"/>
                    </a:rPr>
                    <a:t>1</a:t>
                  </a:r>
                  <a:r>
                    <a:rPr lang="en-US" altLang="zh-CN" sz="2000" b="1" dirty="0" smtClean="0">
                      <a:solidFill>
                        <a:prstClr val="black"/>
                      </a:solidFill>
                      <a:latin typeface="Arial Unicode MS" pitchFamily="34" charset="-122"/>
                      <a:ea typeface="Arial Unicode MS" pitchFamily="34" charset="-122"/>
                      <a:cs typeface="Arial Unicode MS" pitchFamily="34" charset="-122"/>
                    </a:rPr>
                    <a:t>4%</a:t>
                  </a:r>
                  <a:endParaRPr lang="zh-CN" altLang="en-US" sz="2000" b="1" dirty="0">
                    <a:solidFill>
                      <a:prstClr val="black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331640" y="4365104"/>
                  <a:ext cx="154617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回收利用</a:t>
                  </a:r>
                  <a:endParaRPr lang="zh-CN" alt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42893" y="3573016"/>
                  <a:ext cx="107272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丢弃</a:t>
                  </a:r>
                  <a:endParaRPr lang="zh-CN" alt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219" name="图片 921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895" y="4803439"/>
                  <a:ext cx="857809" cy="857809"/>
                </a:xfrm>
                <a:prstGeom prst="rect">
                  <a:avLst/>
                </a:prstGeom>
              </p:spPr>
            </p:pic>
            <p:pic>
              <p:nvPicPr>
                <p:cNvPr id="9220" name="图片 9219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1977" y="4803439"/>
                  <a:ext cx="833879" cy="833879"/>
                </a:xfrm>
                <a:prstGeom prst="rect">
                  <a:avLst/>
                </a:prstGeom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179512" y="5702084"/>
                  <a:ext cx="154617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建筑材料</a:t>
                  </a:r>
                  <a:endParaRPr lang="zh-CN" alt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1187624" y="5702084"/>
                  <a:ext cx="154617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铺路</a:t>
                  </a:r>
                  <a:endParaRPr lang="zh-CN" alt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79" name="TextBox 78"/>
          <p:cNvSpPr txBox="1"/>
          <p:nvPr/>
        </p:nvSpPr>
        <p:spPr>
          <a:xfrm>
            <a:off x="11135553" y="6457890"/>
            <a:ext cx="1121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3/15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0515" y="118953"/>
            <a:ext cx="710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磷石膏为原料制备纳米</a:t>
            </a:r>
            <a:r>
              <a:rPr lang="en-US" altLang="zh-CN" sz="2400" b="1" dirty="0" smtClean="0"/>
              <a:t>CaCO3</a:t>
            </a:r>
            <a:r>
              <a:rPr lang="zh-CN" altLang="en-US" sz="2400" b="1" dirty="0" smtClean="0"/>
              <a:t>，用于纳米</a:t>
            </a:r>
            <a:r>
              <a:rPr lang="en-US" altLang="zh-CN" sz="2400" b="1" dirty="0" err="1" smtClean="0"/>
              <a:t>CaO</a:t>
            </a:r>
            <a:r>
              <a:rPr lang="zh-CN" altLang="en-US" sz="2400" b="1" dirty="0" smtClean="0"/>
              <a:t>吸附剂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94047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8" grpId="0"/>
      <p:bldP spid="46" grpId="0"/>
      <p:bldP spid="8" grpId="0" animBg="1"/>
      <p:bldP spid="4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-79096"/>
            <a:ext cx="12218894" cy="6937096"/>
            <a:chOff x="-26894" y="3175"/>
            <a:chExt cx="12218894" cy="6937096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-26894" y="6559240"/>
              <a:ext cx="12218894" cy="38103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94974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217573" y="444897"/>
            <a:ext cx="437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4.3 </a:t>
            </a:r>
            <a:r>
              <a:rPr lang="en-US" altLang="zh-CN" sz="3600" b="1" dirty="0" err="1" smtClean="0"/>
              <a:t>ReSER</a:t>
            </a:r>
            <a:r>
              <a:rPr lang="zh-CN" altLang="en-US" sz="3600" b="1" dirty="0" smtClean="0"/>
              <a:t>制氢的应用</a:t>
            </a:r>
            <a:endParaRPr lang="zh-CN" alt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45990" y="5862918"/>
            <a:ext cx="1919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加氢站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138894" y="5862917"/>
            <a:ext cx="278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炼油厂，化工企业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185" y="2413886"/>
            <a:ext cx="5806913" cy="32541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1887" y="2400439"/>
            <a:ext cx="5735294" cy="3294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5365" y="1508303"/>
            <a:ext cx="6723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原料：天然气，沼气，焦炉煤气，甲醇等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55462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xmlns="" id="{C5FABB77-F0CC-4893-9346-9507393DFEF7}"/>
              </a:ext>
            </a:extLst>
          </p:cNvPr>
          <p:cNvGrpSpPr/>
          <p:nvPr/>
        </p:nvGrpSpPr>
        <p:grpSpPr>
          <a:xfrm>
            <a:off x="-19049" y="22591"/>
            <a:ext cx="12192000" cy="6854825"/>
            <a:chOff x="0" y="3175"/>
            <a:chExt cx="12192000" cy="6854825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3A56851F-69F4-464B-94A0-A945D65D6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="" id="{5971AC8A-FE3A-4419-B0D2-2EB7CAEB2D54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447801" y="1669055"/>
            <a:ext cx="2309813" cy="3526131"/>
            <a:chOff x="1447801" y="2019575"/>
            <a:chExt cx="2309813" cy="35261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xmlns="" id="{F6BE1EF7-F090-4942-BA70-0C7CCEBDC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739" y="2102125"/>
              <a:ext cx="2290763" cy="184150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5 w 610"/>
                <a:gd name="T19" fmla="*/ 49 h 488"/>
                <a:gd name="T20" fmla="*/ 156 w 610"/>
                <a:gd name="T21" fmla="*/ 228 h 488"/>
                <a:gd name="T22" fmla="*/ 156 w 610"/>
                <a:gd name="T23" fmla="*/ 272 h 488"/>
                <a:gd name="T24" fmla="*/ 22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3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5" y="49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66" y="241"/>
                    <a:pt x="166" y="259"/>
                    <a:pt x="156" y="272"/>
                  </a:cubicBezTo>
                  <a:cubicBezTo>
                    <a:pt x="22" y="431"/>
                    <a:pt x="22" y="431"/>
                    <a:pt x="22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1" y="472"/>
                    <a:pt x="2" y="475"/>
                  </a:cubicBezTo>
                  <a:cubicBezTo>
                    <a:pt x="6" y="483"/>
                    <a:pt x="14" y="488"/>
                    <a:pt x="23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7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312D13B0-E97C-914B-A031-8928D1C70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801" y="2019575"/>
              <a:ext cx="2309813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8 w 615"/>
                <a:gd name="T15" fmla="*/ 260 h 476"/>
                <a:gd name="T16" fmla="*/ 158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Oval 79">
              <a:extLst>
                <a:ext uri="{FF2B5EF4-FFF2-40B4-BE49-F238E27FC236}">
                  <a16:creationId xmlns:a16="http://schemas.microsoft.com/office/drawing/2014/main" xmlns="" id="{FACCC4A3-BBDF-1F4A-AC74-417B32541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567" y="467748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xmlns="" id="{15B3D916-4199-5949-B85E-1D288E9E75CD}"/>
                </a:ext>
              </a:extLst>
            </p:cNvPr>
            <p:cNvSpPr/>
            <p:nvPr/>
          </p:nvSpPr>
          <p:spPr>
            <a:xfrm>
              <a:off x="1709837" y="2399626"/>
              <a:ext cx="1842437" cy="1155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2700"/>
                </a:lnSpc>
                <a:defRPr/>
              </a:pPr>
              <a:r>
                <a:rPr lang="en-US" altLang="zh-CN" sz="4000" b="1" dirty="0" smtClean="0">
                  <a:solidFill>
                    <a:schemeClr val="bg1"/>
                  </a:solidFill>
                  <a:ea typeface="思源黑体"/>
                  <a:sym typeface="思源黑体" panose="020B0500000000000000" pitchFamily="34" charset="-122"/>
                </a:rPr>
                <a:t>CO</a:t>
              </a:r>
              <a:r>
                <a:rPr lang="en-US" altLang="zh-CN" sz="4000" b="1" baseline="-25000" dirty="0" smtClean="0">
                  <a:solidFill>
                    <a:schemeClr val="bg1"/>
                  </a:solidFill>
                  <a:ea typeface="思源黑体"/>
                  <a:sym typeface="思源黑体" panose="020B0500000000000000" pitchFamily="34" charset="-122"/>
                </a:rPr>
                <a:t>2</a:t>
              </a:r>
              <a:r>
                <a:rPr lang="zh-CN" altLang="en-US" sz="4000" b="1" dirty="0" smtClean="0">
                  <a:solidFill>
                    <a:schemeClr val="bg1"/>
                  </a:solidFill>
                  <a:ea typeface="思源黑体"/>
                  <a:sym typeface="思源黑体" panose="020B0500000000000000" pitchFamily="34" charset="-122"/>
                </a:rPr>
                <a:t>的</a:t>
              </a:r>
              <a:endParaRPr lang="en-US" altLang="zh-CN" sz="4000" b="1" dirty="0" smtClean="0">
                <a:solidFill>
                  <a:schemeClr val="bg1"/>
                </a:solidFill>
                <a:ea typeface="思源黑体"/>
                <a:sym typeface="思源黑体" panose="020B0500000000000000" pitchFamily="34" charset="-122"/>
              </a:endParaRPr>
            </a:p>
            <a:p>
              <a:pPr lvl="0" algn="ctr">
                <a:lnSpc>
                  <a:spcPts val="2700"/>
                </a:lnSpc>
                <a:defRPr/>
              </a:pPr>
              <a:endParaRPr lang="en-US" altLang="zh-CN" sz="4000" b="1" dirty="0">
                <a:solidFill>
                  <a:schemeClr val="bg1"/>
                </a:solidFill>
                <a:ea typeface="思源黑体"/>
                <a:sym typeface="思源黑体" panose="020B0500000000000000" pitchFamily="34" charset="-122"/>
              </a:endParaRPr>
            </a:p>
            <a:p>
              <a:pPr lvl="0" algn="ctr">
                <a:lnSpc>
                  <a:spcPts val="2700"/>
                </a:lnSpc>
                <a:defRPr/>
              </a:pPr>
              <a:r>
                <a:rPr lang="zh-CN" altLang="en-US" sz="4000" b="1" dirty="0" smtClean="0">
                  <a:solidFill>
                    <a:schemeClr val="bg1"/>
                  </a:solidFill>
                  <a:ea typeface="思源黑体"/>
                  <a:sym typeface="思源黑体" panose="020B0500000000000000" pitchFamily="34" charset="-122"/>
                </a:rPr>
                <a:t>危害</a:t>
              </a:r>
              <a:endParaRPr lang="zh-CN" altLang="en-US" sz="4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7" name="Rectangle 30">
              <a:extLst>
                <a:ext uri="{FF2B5EF4-FFF2-40B4-BE49-F238E27FC236}">
                  <a16:creationId xmlns:a16="http://schemas.microsoft.com/office/drawing/2014/main" xmlns="" id="{840ED42D-73E1-3E41-AE17-FA1439324FD6}"/>
                </a:ext>
              </a:extLst>
            </p:cNvPr>
            <p:cNvSpPr/>
            <p:nvPr/>
          </p:nvSpPr>
          <p:spPr>
            <a:xfrm>
              <a:off x="1800075" y="4646293"/>
              <a:ext cx="1760929" cy="8994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400">
                <a:lnSpc>
                  <a:spcPts val="3300"/>
                </a:lnSpc>
                <a:defRPr/>
              </a:pP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Open Sans" pitchFamily="34" charset="0"/>
                  <a:sym typeface="思源黑体" panose="020B0500000000000000" pitchFamily="34" charset="-122"/>
                </a:rPr>
                <a:t>恶劣气候；</a:t>
              </a:r>
              <a:endPara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itchFamily="34" charset="0"/>
                <a:sym typeface="思源黑体" panose="020B0500000000000000" pitchFamily="34" charset="-122"/>
              </a:endParaRPr>
            </a:p>
            <a:p>
              <a:pPr lvl="0" defTabSz="914400">
                <a:lnSpc>
                  <a:spcPts val="3300"/>
                </a:lnSpc>
                <a:defRPr/>
              </a:pP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Open Sans" pitchFamily="34" charset="0"/>
                  <a:sym typeface="思源黑体" panose="020B0500000000000000" pitchFamily="34" charset="-122"/>
                </a:rPr>
                <a:t>海平面上升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itchFamily="34" charset="0"/>
                <a:sym typeface="思源黑体" panose="020B0500000000000000" pitchFamily="34" charset="-122"/>
              </a:endParaRPr>
            </a:p>
          </p:txBody>
        </p:sp>
      </p:grpSp>
      <p:sp>
        <p:nvSpPr>
          <p:cNvPr id="4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779417" y="1737091"/>
            <a:ext cx="2489410" cy="4587347"/>
            <a:chOff x="3779417" y="2087611"/>
            <a:chExt cx="2489410" cy="4587347"/>
          </a:xfrm>
        </p:grpSpPr>
        <p:sp>
          <p:nvSpPr>
            <p:cNvPr id="8" name="Freeform 64">
              <a:extLst>
                <a:ext uri="{FF2B5EF4-FFF2-40B4-BE49-F238E27FC236}">
                  <a16:creationId xmlns:a16="http://schemas.microsoft.com/office/drawing/2014/main" xmlns="" id="{6FDE916E-8A24-A34D-9BAD-9E0F5D3D2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776" y="2087611"/>
              <a:ext cx="2289175" cy="184150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5 w 610"/>
                <a:gd name="T19" fmla="*/ 49 h 488"/>
                <a:gd name="T20" fmla="*/ 155 w 610"/>
                <a:gd name="T21" fmla="*/ 228 h 488"/>
                <a:gd name="T22" fmla="*/ 155 w 610"/>
                <a:gd name="T23" fmla="*/ 272 h 488"/>
                <a:gd name="T24" fmla="*/ 21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2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5" y="49"/>
                  </a:cubicBezTo>
                  <a:cubicBezTo>
                    <a:pt x="155" y="228"/>
                    <a:pt x="155" y="228"/>
                    <a:pt x="155" y="228"/>
                  </a:cubicBezTo>
                  <a:cubicBezTo>
                    <a:pt x="166" y="241"/>
                    <a:pt x="166" y="259"/>
                    <a:pt x="155" y="272"/>
                  </a:cubicBezTo>
                  <a:cubicBezTo>
                    <a:pt x="21" y="431"/>
                    <a:pt x="21" y="431"/>
                    <a:pt x="21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0" y="472"/>
                    <a:pt x="2" y="475"/>
                  </a:cubicBezTo>
                  <a:cubicBezTo>
                    <a:pt x="6" y="483"/>
                    <a:pt x="14" y="488"/>
                    <a:pt x="22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7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xmlns="" id="{C748F18C-A628-F54F-876A-B1C54F20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806" y="2102125"/>
              <a:ext cx="2305050" cy="1795463"/>
            </a:xfrm>
            <a:custGeom>
              <a:avLst/>
              <a:gdLst>
                <a:gd name="T0" fmla="*/ 604 w 614"/>
                <a:gd name="T1" fmla="*/ 216 h 476"/>
                <a:gd name="T2" fmla="*/ 604 w 614"/>
                <a:gd name="T3" fmla="*/ 260 h 476"/>
                <a:gd name="T4" fmla="*/ 443 w 614"/>
                <a:gd name="T5" fmla="*/ 452 h 476"/>
                <a:gd name="T6" fmla="*/ 391 w 614"/>
                <a:gd name="T7" fmla="*/ 476 h 476"/>
                <a:gd name="T8" fmla="*/ 24 w 614"/>
                <a:gd name="T9" fmla="*/ 476 h 476"/>
                <a:gd name="T10" fmla="*/ 4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4 w 614"/>
                <a:gd name="T21" fmla="*/ 13 h 476"/>
                <a:gd name="T22" fmla="*/ 24 w 614"/>
                <a:gd name="T23" fmla="*/ 0 h 476"/>
                <a:gd name="T24" fmla="*/ 391 w 614"/>
                <a:gd name="T25" fmla="*/ 0 h 476"/>
                <a:gd name="T26" fmla="*/ 443 w 614"/>
                <a:gd name="T27" fmla="*/ 24 h 476"/>
                <a:gd name="T28" fmla="*/ 604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4" y="216"/>
                  </a:moveTo>
                  <a:cubicBezTo>
                    <a:pt x="614" y="229"/>
                    <a:pt x="614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4" y="13"/>
                  </a:cubicBezTo>
                  <a:cubicBezTo>
                    <a:pt x="8" y="5"/>
                    <a:pt x="16" y="0"/>
                    <a:pt x="24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8" name="Oval 84">
              <a:extLst>
                <a:ext uri="{FF2B5EF4-FFF2-40B4-BE49-F238E27FC236}">
                  <a16:creationId xmlns:a16="http://schemas.microsoft.com/office/drawing/2014/main" xmlns="" id="{2D6F457B-51B3-6D43-A2C1-4C67FC379E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9417" y="4671424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xmlns="" id="{15B3D916-4199-5949-B85E-1D288E9E75CD}"/>
                </a:ext>
              </a:extLst>
            </p:cNvPr>
            <p:cNvSpPr/>
            <p:nvPr/>
          </p:nvSpPr>
          <p:spPr>
            <a:xfrm>
              <a:off x="4368078" y="2169503"/>
              <a:ext cx="1230506" cy="14260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5200"/>
                </a:lnSpc>
                <a:defRPr/>
              </a:pPr>
              <a:r>
                <a:rPr lang="en-US" altLang="zh-CN" sz="4000" b="1" dirty="0" smtClean="0">
                  <a:solidFill>
                    <a:schemeClr val="bg1"/>
                  </a:solidFill>
                  <a:ea typeface="思源黑体"/>
                  <a:sym typeface="思源黑体" panose="020B0500000000000000" pitchFamily="34" charset="-122"/>
                </a:rPr>
                <a:t>CO</a:t>
              </a:r>
              <a:r>
                <a:rPr lang="en-US" altLang="zh-CN" sz="4000" b="1" baseline="-25000" dirty="0" smtClean="0">
                  <a:solidFill>
                    <a:schemeClr val="bg1"/>
                  </a:solidFill>
                  <a:ea typeface="思源黑体"/>
                  <a:sym typeface="思源黑体" panose="020B0500000000000000" pitchFamily="34" charset="-122"/>
                </a:rPr>
                <a:t>2</a:t>
              </a:r>
              <a:endParaRPr lang="en-US" altLang="zh-CN" sz="4000" b="1" dirty="0">
                <a:solidFill>
                  <a:schemeClr val="bg1"/>
                </a:solidFill>
                <a:ea typeface="思源黑体"/>
                <a:sym typeface="思源黑体" panose="020B0500000000000000" pitchFamily="34" charset="-122"/>
              </a:endParaRPr>
            </a:p>
            <a:p>
              <a:pPr lvl="0" algn="ctr">
                <a:lnSpc>
                  <a:spcPts val="5200"/>
                </a:lnSpc>
                <a:defRPr/>
              </a:pPr>
              <a:r>
                <a:rPr lang="zh-CN" altLang="en-US" sz="4000" b="1" dirty="0" smtClean="0">
                  <a:solidFill>
                    <a:schemeClr val="bg1"/>
                  </a:solidFill>
                  <a:ea typeface="思源黑体"/>
                  <a:sym typeface="思源黑体" panose="020B0500000000000000" pitchFamily="34" charset="-122"/>
                </a:rPr>
                <a:t>减排</a:t>
              </a:r>
              <a:endParaRPr lang="zh-CN" altLang="en-US" sz="4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1" name="Rectangle 30">
              <a:extLst>
                <a:ext uri="{FF2B5EF4-FFF2-40B4-BE49-F238E27FC236}">
                  <a16:creationId xmlns:a16="http://schemas.microsoft.com/office/drawing/2014/main" xmlns="" id="{840ED42D-73E1-3E41-AE17-FA1439324FD6}"/>
                </a:ext>
              </a:extLst>
            </p:cNvPr>
            <p:cNvSpPr/>
            <p:nvPr/>
          </p:nvSpPr>
          <p:spPr>
            <a:xfrm>
              <a:off x="3965045" y="4677488"/>
              <a:ext cx="2303782" cy="1997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 defTabSz="914400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CO</a:t>
              </a:r>
              <a:r>
                <a:rPr lang="en-US" altLang="zh-CN" sz="2400" b="1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2</a:t>
              </a: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捕集</a:t>
              </a:r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CC</a:t>
              </a: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；</a:t>
              </a:r>
              <a:endPara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"/>
              </a:endParaRPr>
            </a:p>
            <a:p>
              <a:pPr marL="228600" lvl="0" indent="-228600" defTabSz="914400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CO</a:t>
              </a:r>
              <a:r>
                <a:rPr lang="en-US" altLang="zh-CN" sz="2400" b="1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2</a:t>
              </a: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深埋</a:t>
              </a:r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CCS</a:t>
              </a: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；</a:t>
              </a:r>
              <a:endPara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"/>
              </a:endParaRPr>
            </a:p>
            <a:p>
              <a:pPr marL="228600" lvl="0" indent="-228600" defTabSz="914400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CO</a:t>
              </a:r>
              <a:r>
                <a:rPr lang="en-US" altLang="zh-CN" sz="2400" b="1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2</a:t>
              </a: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利用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CC</a:t>
              </a:r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US</a:t>
              </a:r>
            </a:p>
            <a:p>
              <a:pPr lvl="0" defTabSz="914400">
                <a:lnSpc>
                  <a:spcPct val="90000"/>
                </a:lnSpc>
                <a:spcBef>
                  <a:spcPts val="1000"/>
                </a:spcBef>
                <a:defRPr/>
              </a:pPr>
              <a:endPara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"/>
              </a:endParaRPr>
            </a:p>
            <a:p>
              <a:pPr lvl="0" defTabSz="914400">
                <a:defRPr/>
              </a:pP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itchFamily="34" charset="0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114871" y="1654541"/>
            <a:ext cx="2341383" cy="4366786"/>
            <a:chOff x="6075544" y="2005061"/>
            <a:chExt cx="2341383" cy="4366786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F4C412E0-5ED5-654C-A2B2-7D8CA6058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051" y="2087611"/>
              <a:ext cx="2289175" cy="184150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6 w 610"/>
                <a:gd name="T19" fmla="*/ 49 h 488"/>
                <a:gd name="T20" fmla="*/ 156 w 610"/>
                <a:gd name="T21" fmla="*/ 228 h 488"/>
                <a:gd name="T22" fmla="*/ 156 w 610"/>
                <a:gd name="T23" fmla="*/ 272 h 488"/>
                <a:gd name="T24" fmla="*/ 22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3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6" y="49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66" y="241"/>
                    <a:pt x="166" y="259"/>
                    <a:pt x="156" y="272"/>
                  </a:cubicBezTo>
                  <a:cubicBezTo>
                    <a:pt x="22" y="431"/>
                    <a:pt x="22" y="431"/>
                    <a:pt x="22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1" y="472"/>
                    <a:pt x="2" y="475"/>
                  </a:cubicBezTo>
                  <a:cubicBezTo>
                    <a:pt x="6" y="483"/>
                    <a:pt x="14" y="488"/>
                    <a:pt x="23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8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xmlns="" id="{7744402E-27C2-8E4F-A7A3-444F4FC2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0289" y="2005061"/>
              <a:ext cx="2306638" cy="1795463"/>
            </a:xfrm>
            <a:custGeom>
              <a:avLst/>
              <a:gdLst>
                <a:gd name="T0" fmla="*/ 603 w 614"/>
                <a:gd name="T1" fmla="*/ 216 h 476"/>
                <a:gd name="T2" fmla="*/ 603 w 614"/>
                <a:gd name="T3" fmla="*/ 260 h 476"/>
                <a:gd name="T4" fmla="*/ 442 w 614"/>
                <a:gd name="T5" fmla="*/ 452 h 476"/>
                <a:gd name="T6" fmla="*/ 390 w 614"/>
                <a:gd name="T7" fmla="*/ 476 h 476"/>
                <a:gd name="T8" fmla="*/ 24 w 614"/>
                <a:gd name="T9" fmla="*/ 476 h 476"/>
                <a:gd name="T10" fmla="*/ 3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3 w 614"/>
                <a:gd name="T21" fmla="*/ 13 h 476"/>
                <a:gd name="T22" fmla="*/ 24 w 614"/>
                <a:gd name="T23" fmla="*/ 0 h 476"/>
                <a:gd name="T24" fmla="*/ 390 w 614"/>
                <a:gd name="T25" fmla="*/ 0 h 476"/>
                <a:gd name="T26" fmla="*/ 442 w 614"/>
                <a:gd name="T27" fmla="*/ 24 h 476"/>
                <a:gd name="T28" fmla="*/ 603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3" y="216"/>
                  </a:moveTo>
                  <a:cubicBezTo>
                    <a:pt x="614" y="229"/>
                    <a:pt x="614" y="247"/>
                    <a:pt x="603" y="260"/>
                  </a:cubicBezTo>
                  <a:cubicBezTo>
                    <a:pt x="442" y="452"/>
                    <a:pt x="442" y="452"/>
                    <a:pt x="442" y="452"/>
                  </a:cubicBezTo>
                  <a:cubicBezTo>
                    <a:pt x="429" y="467"/>
                    <a:pt x="410" y="476"/>
                    <a:pt x="390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5" y="476"/>
                    <a:pt x="7" y="471"/>
                    <a:pt x="3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7" y="247"/>
                    <a:pt x="167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3" y="13"/>
                  </a:cubicBezTo>
                  <a:cubicBezTo>
                    <a:pt x="7" y="5"/>
                    <a:pt x="15" y="0"/>
                    <a:pt x="24" y="0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10" y="0"/>
                    <a:pt x="429" y="9"/>
                    <a:pt x="442" y="24"/>
                  </a:cubicBezTo>
                  <a:lnTo>
                    <a:pt x="603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8" name="Oval 94">
              <a:extLst>
                <a:ext uri="{FF2B5EF4-FFF2-40B4-BE49-F238E27FC236}">
                  <a16:creationId xmlns:a16="http://schemas.microsoft.com/office/drawing/2014/main" xmlns="" id="{A7FDD1D1-B198-3745-AA7B-E2AF50CC4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544" y="4671424"/>
              <a:ext cx="180000" cy="180000"/>
            </a:xfrm>
            <a:prstGeom prst="ellipse">
              <a:avLst/>
            </a:prstGeom>
            <a:solidFill>
              <a:srgbClr val="48B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xmlns="" id="{15B3D916-4199-5949-B85E-1D288E9E75CD}"/>
                </a:ext>
              </a:extLst>
            </p:cNvPr>
            <p:cNvSpPr/>
            <p:nvPr/>
          </p:nvSpPr>
          <p:spPr>
            <a:xfrm>
              <a:off x="6470548" y="2577474"/>
              <a:ext cx="1760929" cy="1155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2700"/>
                </a:lnSpc>
                <a:defRPr/>
              </a:pPr>
              <a:r>
                <a:rPr lang="zh-CN" altLang="en-US" sz="4000" b="1" dirty="0" smtClean="0">
                  <a:solidFill>
                    <a:schemeClr val="bg1"/>
                  </a:solidFill>
                  <a:ea typeface="思源黑体"/>
                </a:rPr>
                <a:t>氢能的</a:t>
              </a:r>
              <a:endParaRPr lang="en-US" altLang="zh-CN" sz="4000" b="1" dirty="0" smtClean="0">
                <a:solidFill>
                  <a:schemeClr val="bg1"/>
                </a:solidFill>
                <a:ea typeface="思源黑体"/>
              </a:endParaRPr>
            </a:p>
            <a:p>
              <a:pPr lvl="0" algn="ctr">
                <a:lnSpc>
                  <a:spcPts val="2700"/>
                </a:lnSpc>
                <a:defRPr/>
              </a:pPr>
              <a:endParaRPr lang="en-US" altLang="zh-CN" sz="4000" b="1" dirty="0" smtClean="0">
                <a:solidFill>
                  <a:schemeClr val="bg1"/>
                </a:solidFill>
                <a:ea typeface="思源黑体"/>
              </a:endParaRPr>
            </a:p>
            <a:p>
              <a:pPr lvl="0" algn="ctr">
                <a:lnSpc>
                  <a:spcPts val="2700"/>
                </a:lnSpc>
                <a:defRPr/>
              </a:pPr>
              <a:r>
                <a:rPr lang="zh-CN" altLang="en-US" sz="4000" b="1" dirty="0" smtClean="0">
                  <a:solidFill>
                    <a:schemeClr val="bg1"/>
                  </a:solidFill>
                  <a:ea typeface="思源黑体"/>
                </a:rPr>
                <a:t>应用</a:t>
              </a:r>
              <a:endParaRPr lang="zh-CN" altLang="en-US" sz="4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8" name="Rectangle 30">
              <a:extLst>
                <a:ext uri="{FF2B5EF4-FFF2-40B4-BE49-F238E27FC236}">
                  <a16:creationId xmlns:a16="http://schemas.microsoft.com/office/drawing/2014/main" xmlns="" id="{840ED42D-73E1-3E41-AE17-FA1439324FD6}"/>
                </a:ext>
              </a:extLst>
            </p:cNvPr>
            <p:cNvSpPr/>
            <p:nvPr/>
          </p:nvSpPr>
          <p:spPr>
            <a:xfrm>
              <a:off x="6392796" y="4779616"/>
              <a:ext cx="1760929" cy="1592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400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H</a:t>
              </a:r>
              <a:r>
                <a:rPr lang="en-US" altLang="zh-CN" sz="2400" b="1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2</a:t>
              </a: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燃烧热能；</a:t>
              </a:r>
              <a:endPara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"/>
              </a:endParaRPr>
            </a:p>
            <a:p>
              <a:pPr lvl="0" defTabSz="914400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H</a:t>
              </a:r>
              <a:r>
                <a:rPr lang="en-US" altLang="zh-CN" sz="2400" b="1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2</a:t>
              </a: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燃料电池；</a:t>
              </a:r>
              <a:endPara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"/>
              </a:endParaRPr>
            </a:p>
            <a:p>
              <a:pPr lvl="0" defTabSz="914400">
                <a:lnSpc>
                  <a:spcPct val="90000"/>
                </a:lnSpc>
                <a:spcBef>
                  <a:spcPts val="1000"/>
                </a:spcBef>
                <a:defRPr/>
              </a:pPr>
              <a:endPara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"/>
              </a:endParaRPr>
            </a:p>
            <a:p>
              <a:pPr lvl="0" defTabSz="914400">
                <a:defRPr/>
              </a:pP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itchFamily="34" charset="0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439151" y="1654541"/>
            <a:ext cx="2705099" cy="4001044"/>
            <a:chOff x="8439151" y="2005061"/>
            <a:chExt cx="2705099" cy="4001044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DCA307C2-54DA-7B41-9989-53B177992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501" y="2087611"/>
              <a:ext cx="2290763" cy="1841500"/>
            </a:xfrm>
            <a:custGeom>
              <a:avLst/>
              <a:gdLst>
                <a:gd name="T0" fmla="*/ 610 w 610"/>
                <a:gd name="T1" fmla="*/ 216 h 488"/>
                <a:gd name="T2" fmla="*/ 592 w 610"/>
                <a:gd name="T3" fmla="*/ 216 h 488"/>
                <a:gd name="T4" fmla="*/ 441 w 610"/>
                <a:gd name="T5" fmla="*/ 36 h 488"/>
                <a:gd name="T6" fmla="*/ 389 w 610"/>
                <a:gd name="T7" fmla="*/ 12 h 488"/>
                <a:gd name="T8" fmla="*/ 42 w 610"/>
                <a:gd name="T9" fmla="*/ 12 h 488"/>
                <a:gd name="T10" fmla="*/ 42 w 610"/>
                <a:gd name="T11" fmla="*/ 0 h 488"/>
                <a:gd name="T12" fmla="*/ 0 w 610"/>
                <a:gd name="T13" fmla="*/ 0 h 488"/>
                <a:gd name="T14" fmla="*/ 0 w 610"/>
                <a:gd name="T15" fmla="*/ 34 h 488"/>
                <a:gd name="T16" fmla="*/ 0 w 610"/>
                <a:gd name="T17" fmla="*/ 34 h 488"/>
                <a:gd name="T18" fmla="*/ 5 w 610"/>
                <a:gd name="T19" fmla="*/ 49 h 488"/>
                <a:gd name="T20" fmla="*/ 155 w 610"/>
                <a:gd name="T21" fmla="*/ 228 h 488"/>
                <a:gd name="T22" fmla="*/ 155 w 610"/>
                <a:gd name="T23" fmla="*/ 272 h 488"/>
                <a:gd name="T24" fmla="*/ 22 w 610"/>
                <a:gd name="T25" fmla="*/ 431 h 488"/>
                <a:gd name="T26" fmla="*/ 0 w 610"/>
                <a:gd name="T27" fmla="*/ 431 h 488"/>
                <a:gd name="T28" fmla="*/ 0 w 610"/>
                <a:gd name="T29" fmla="*/ 465 h 488"/>
                <a:gd name="T30" fmla="*/ 0 w 610"/>
                <a:gd name="T31" fmla="*/ 465 h 488"/>
                <a:gd name="T32" fmla="*/ 2 w 610"/>
                <a:gd name="T33" fmla="*/ 475 h 488"/>
                <a:gd name="T34" fmla="*/ 23 w 610"/>
                <a:gd name="T35" fmla="*/ 488 h 488"/>
                <a:gd name="T36" fmla="*/ 389 w 610"/>
                <a:gd name="T37" fmla="*/ 488 h 488"/>
                <a:gd name="T38" fmla="*/ 441 w 610"/>
                <a:gd name="T39" fmla="*/ 464 h 488"/>
                <a:gd name="T40" fmla="*/ 602 w 610"/>
                <a:gd name="T41" fmla="*/ 272 h 488"/>
                <a:gd name="T42" fmla="*/ 610 w 610"/>
                <a:gd name="T43" fmla="*/ 250 h 488"/>
                <a:gd name="T44" fmla="*/ 610 w 610"/>
                <a:gd name="T45" fmla="*/ 250 h 488"/>
                <a:gd name="T46" fmla="*/ 610 w 610"/>
                <a:gd name="T47" fmla="*/ 2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488">
                  <a:moveTo>
                    <a:pt x="610" y="216"/>
                  </a:moveTo>
                  <a:cubicBezTo>
                    <a:pt x="592" y="216"/>
                    <a:pt x="592" y="216"/>
                    <a:pt x="592" y="216"/>
                  </a:cubicBezTo>
                  <a:cubicBezTo>
                    <a:pt x="441" y="36"/>
                    <a:pt x="441" y="36"/>
                    <a:pt x="441" y="36"/>
                  </a:cubicBezTo>
                  <a:cubicBezTo>
                    <a:pt x="428" y="21"/>
                    <a:pt x="409" y="12"/>
                    <a:pt x="38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2" y="45"/>
                    <a:pt x="5" y="49"/>
                  </a:cubicBezTo>
                  <a:cubicBezTo>
                    <a:pt x="155" y="228"/>
                    <a:pt x="155" y="228"/>
                    <a:pt x="155" y="228"/>
                  </a:cubicBezTo>
                  <a:cubicBezTo>
                    <a:pt x="166" y="241"/>
                    <a:pt x="166" y="259"/>
                    <a:pt x="155" y="272"/>
                  </a:cubicBezTo>
                  <a:cubicBezTo>
                    <a:pt x="22" y="431"/>
                    <a:pt x="22" y="431"/>
                    <a:pt x="22" y="43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469"/>
                    <a:pt x="1" y="472"/>
                    <a:pt x="2" y="475"/>
                  </a:cubicBezTo>
                  <a:cubicBezTo>
                    <a:pt x="6" y="483"/>
                    <a:pt x="14" y="488"/>
                    <a:pt x="23" y="488"/>
                  </a:cubicBezTo>
                  <a:cubicBezTo>
                    <a:pt x="389" y="488"/>
                    <a:pt x="389" y="488"/>
                    <a:pt x="389" y="488"/>
                  </a:cubicBezTo>
                  <a:cubicBezTo>
                    <a:pt x="409" y="488"/>
                    <a:pt x="428" y="479"/>
                    <a:pt x="441" y="464"/>
                  </a:cubicBezTo>
                  <a:cubicBezTo>
                    <a:pt x="602" y="272"/>
                    <a:pt x="602" y="272"/>
                    <a:pt x="602" y="272"/>
                  </a:cubicBezTo>
                  <a:cubicBezTo>
                    <a:pt x="607" y="265"/>
                    <a:pt x="610" y="258"/>
                    <a:pt x="610" y="250"/>
                  </a:cubicBezTo>
                  <a:cubicBezTo>
                    <a:pt x="610" y="250"/>
                    <a:pt x="610" y="250"/>
                    <a:pt x="610" y="250"/>
                  </a:cubicBezTo>
                  <a:lnTo>
                    <a:pt x="610" y="21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964FDD50-9234-BD43-AA0D-D73CE3D31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151" y="2005061"/>
              <a:ext cx="2308225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7 w 615"/>
                <a:gd name="T15" fmla="*/ 260 h 476"/>
                <a:gd name="T16" fmla="*/ 157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3" name="Oval 89">
              <a:extLst>
                <a:ext uri="{FF2B5EF4-FFF2-40B4-BE49-F238E27FC236}">
                  <a16:creationId xmlns:a16="http://schemas.microsoft.com/office/drawing/2014/main" xmlns="" id="{752F29D6-D8B8-C445-A860-B057CC072E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151" y="4671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xmlns="" id="{15B3D916-4199-5949-B85E-1D288E9E75CD}"/>
                </a:ext>
              </a:extLst>
            </p:cNvPr>
            <p:cNvSpPr/>
            <p:nvPr/>
          </p:nvSpPr>
          <p:spPr>
            <a:xfrm>
              <a:off x="8833908" y="2500438"/>
              <a:ext cx="1758254" cy="1131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2700"/>
                </a:lnSpc>
                <a:defRPr/>
              </a:pPr>
              <a:r>
                <a:rPr lang="en-US" altLang="zh-CN" sz="4000" b="1" dirty="0" err="1" smtClean="0">
                  <a:solidFill>
                    <a:schemeClr val="bg1"/>
                  </a:solidFill>
                  <a:ea typeface="思源黑体"/>
                  <a:sym typeface="思源黑体" panose="020B0500000000000000" pitchFamily="34" charset="-122"/>
                </a:rPr>
                <a:t>ReSER</a:t>
              </a:r>
              <a:endParaRPr lang="en-US" altLang="zh-CN" sz="4000" b="1" dirty="0" smtClean="0">
                <a:solidFill>
                  <a:schemeClr val="bg1"/>
                </a:solidFill>
                <a:ea typeface="思源黑体"/>
                <a:sym typeface="思源黑体" panose="020B0500000000000000" pitchFamily="34" charset="-122"/>
              </a:endParaRPr>
            </a:p>
            <a:p>
              <a:pPr lvl="0" algn="ctr">
                <a:lnSpc>
                  <a:spcPts val="2700"/>
                </a:lnSpc>
                <a:defRPr/>
              </a:pPr>
              <a:endParaRPr lang="en-US" altLang="zh-CN" sz="4000" b="1" dirty="0" smtClean="0">
                <a:solidFill>
                  <a:schemeClr val="bg1"/>
                </a:solidFill>
                <a:ea typeface="思源黑体"/>
                <a:sym typeface="思源黑体" panose="020B0500000000000000" pitchFamily="34" charset="-122"/>
              </a:endParaRPr>
            </a:p>
            <a:p>
              <a:pPr lvl="0" algn="ctr">
                <a:lnSpc>
                  <a:spcPts val="2700"/>
                </a:lnSpc>
                <a:defRPr/>
              </a:pPr>
              <a:r>
                <a:rPr lang="zh-CN" altLang="en-US" sz="4000" b="1" dirty="0" smtClean="0">
                  <a:solidFill>
                    <a:schemeClr val="bg1"/>
                  </a:solidFill>
                  <a:ea typeface="思源黑体"/>
                  <a:sym typeface="思源黑体" panose="020B0500000000000000" pitchFamily="34" charset="-122"/>
                </a:rPr>
                <a:t>制氢</a:t>
              </a:r>
              <a:endParaRPr lang="zh-CN" altLang="en-US" sz="4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xmlns="" id="{840ED42D-73E1-3E41-AE17-FA1439324FD6}"/>
                </a:ext>
              </a:extLst>
            </p:cNvPr>
            <p:cNvSpPr/>
            <p:nvPr/>
          </p:nvSpPr>
          <p:spPr>
            <a:xfrm>
              <a:off x="8619151" y="4734988"/>
              <a:ext cx="2525099" cy="12711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 defTabSz="914400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	</a:t>
              </a:r>
              <a:r>
                <a:rPr lang="en-US" altLang="zh-CN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ReSER</a:t>
              </a: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制氢原理；</a:t>
              </a:r>
              <a:endPara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"/>
              </a:endParaRPr>
            </a:p>
            <a:p>
              <a:pPr marL="228600" lvl="0" indent="-228600" defTabSz="914400">
                <a:lnSpc>
                  <a:spcPts val="3200"/>
                </a:lnSpc>
                <a:spcBef>
                  <a:spcPts val="1000"/>
                </a:spcBef>
                <a:defRPr/>
              </a:pPr>
              <a:r>
                <a:rPr lang="en-US" altLang="zh-CN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ReSER</a:t>
              </a: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"/>
                </a:rPr>
                <a:t>制氢创新点</a:t>
              </a:r>
              <a:endPara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"/>
              </a:endParaRPr>
            </a:p>
            <a:p>
              <a:pPr lvl="0" defTabSz="914400">
                <a:defRPr/>
              </a:pP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/>
                <a:sym typeface="思源黑体" panose="020B0500000000000000" pitchFamily="34" charset="-122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2154372" y="862599"/>
            <a:ext cx="792307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200" b="1" dirty="0" smtClean="0">
                <a:solidFill>
                  <a:srgbClr val="0070C0"/>
                </a:solidFill>
                <a:ea typeface="思源黑体"/>
              </a:rPr>
              <a:t>      科学问题           </a:t>
            </a:r>
            <a:r>
              <a:rPr lang="zh-CN" altLang="en-US" sz="3200" b="1" dirty="0" smtClean="0">
                <a:solidFill>
                  <a:srgbClr val="FF0000"/>
                </a:solidFill>
                <a:ea typeface="思源黑体"/>
              </a:rPr>
              <a:t>技术方案           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思源黑体"/>
              </a:rPr>
              <a:t>工程解决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ea typeface="思源黑体"/>
            </a:endParaRPr>
          </a:p>
        </p:txBody>
      </p:sp>
      <p:sp>
        <p:nvSpPr>
          <p:cNvPr id="39" name="右箭头 38"/>
          <p:cNvSpPr/>
          <p:nvPr/>
        </p:nvSpPr>
        <p:spPr>
          <a:xfrm flipV="1">
            <a:off x="4610448" y="954005"/>
            <a:ext cx="745765" cy="305124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flipV="1">
            <a:off x="7293554" y="966641"/>
            <a:ext cx="745765" cy="305124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150" y="283289"/>
            <a:ext cx="165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总结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xmlns="" val="31436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9">
            <a:extLst>
              <a:ext uri="{FF2B5EF4-FFF2-40B4-BE49-F238E27FC236}">
                <a16:creationId xmlns:a16="http://schemas.microsoft.com/office/drawing/2014/main" xmlns="" id="{A3F13C5D-0C0E-F148-ACFA-5E8AA6327B86}"/>
              </a:ext>
            </a:extLst>
          </p:cNvPr>
          <p:cNvSpPr>
            <a:spLocks/>
          </p:cNvSpPr>
          <p:nvPr/>
        </p:nvSpPr>
        <p:spPr bwMode="auto">
          <a:xfrm rot="10800000">
            <a:off x="2388357" y="3174"/>
            <a:ext cx="7878333" cy="6854825"/>
          </a:xfrm>
          <a:custGeom>
            <a:avLst/>
            <a:gdLst>
              <a:gd name="T0" fmla="*/ 1295 w 1295"/>
              <a:gd name="T1" fmla="*/ 1062 h 1062"/>
              <a:gd name="T2" fmla="*/ 1295 w 1295"/>
              <a:gd name="T3" fmla="*/ 0 h 1062"/>
              <a:gd name="T4" fmla="*/ 1081 w 1295"/>
              <a:gd name="T5" fmla="*/ 163 h 1062"/>
              <a:gd name="T6" fmla="*/ 878 w 1295"/>
              <a:gd name="T7" fmla="*/ 281 h 1062"/>
              <a:gd name="T8" fmla="*/ 641 w 1295"/>
              <a:gd name="T9" fmla="*/ 438 h 1062"/>
              <a:gd name="T10" fmla="*/ 274 w 1295"/>
              <a:gd name="T11" fmla="*/ 590 h 1062"/>
              <a:gd name="T12" fmla="*/ 45 w 1295"/>
              <a:gd name="T13" fmla="*/ 979 h 1062"/>
              <a:gd name="T14" fmla="*/ 0 w 1295"/>
              <a:gd name="T15" fmla="*/ 1062 h 1062"/>
              <a:gd name="T16" fmla="*/ 1295 w 1295"/>
              <a:gd name="T17" fmla="*/ 1062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5" h="1062">
                <a:moveTo>
                  <a:pt x="1295" y="1062"/>
                </a:moveTo>
                <a:cubicBezTo>
                  <a:pt x="1295" y="0"/>
                  <a:pt x="1295" y="0"/>
                  <a:pt x="1295" y="0"/>
                </a:cubicBezTo>
                <a:cubicBezTo>
                  <a:pt x="1176" y="15"/>
                  <a:pt x="1104" y="111"/>
                  <a:pt x="1081" y="163"/>
                </a:cubicBezTo>
                <a:cubicBezTo>
                  <a:pt x="1045" y="243"/>
                  <a:pt x="985" y="294"/>
                  <a:pt x="878" y="281"/>
                </a:cubicBezTo>
                <a:cubicBezTo>
                  <a:pt x="771" y="268"/>
                  <a:pt x="707" y="299"/>
                  <a:pt x="641" y="438"/>
                </a:cubicBezTo>
                <a:cubicBezTo>
                  <a:pt x="582" y="560"/>
                  <a:pt x="520" y="531"/>
                  <a:pt x="274" y="590"/>
                </a:cubicBezTo>
                <a:cubicBezTo>
                  <a:pt x="28" y="649"/>
                  <a:pt x="96" y="812"/>
                  <a:pt x="45" y="979"/>
                </a:cubicBezTo>
                <a:cubicBezTo>
                  <a:pt x="35" y="1011"/>
                  <a:pt x="19" y="1038"/>
                  <a:pt x="0" y="1062"/>
                </a:cubicBezTo>
                <a:lnTo>
                  <a:pt x="1295" y="1062"/>
                </a:lnTo>
                <a:close/>
              </a:path>
            </a:pathLst>
          </a:cu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xmlns="" id="{3747296D-E459-5946-9E12-BE0770023E56}"/>
              </a:ext>
            </a:extLst>
          </p:cNvPr>
          <p:cNvSpPr>
            <a:spLocks/>
          </p:cNvSpPr>
          <p:nvPr/>
        </p:nvSpPr>
        <p:spPr bwMode="auto">
          <a:xfrm>
            <a:off x="9554817" y="4268122"/>
            <a:ext cx="2637181" cy="2589877"/>
          </a:xfrm>
          <a:custGeom>
            <a:avLst/>
            <a:gdLst>
              <a:gd name="T0" fmla="*/ 1295 w 1295"/>
              <a:gd name="T1" fmla="*/ 1062 h 1062"/>
              <a:gd name="T2" fmla="*/ 1295 w 1295"/>
              <a:gd name="T3" fmla="*/ 0 h 1062"/>
              <a:gd name="T4" fmla="*/ 1081 w 1295"/>
              <a:gd name="T5" fmla="*/ 163 h 1062"/>
              <a:gd name="T6" fmla="*/ 878 w 1295"/>
              <a:gd name="T7" fmla="*/ 281 h 1062"/>
              <a:gd name="T8" fmla="*/ 641 w 1295"/>
              <a:gd name="T9" fmla="*/ 438 h 1062"/>
              <a:gd name="T10" fmla="*/ 274 w 1295"/>
              <a:gd name="T11" fmla="*/ 590 h 1062"/>
              <a:gd name="T12" fmla="*/ 45 w 1295"/>
              <a:gd name="T13" fmla="*/ 979 h 1062"/>
              <a:gd name="T14" fmla="*/ 0 w 1295"/>
              <a:gd name="T15" fmla="*/ 1062 h 1062"/>
              <a:gd name="T16" fmla="*/ 1295 w 1295"/>
              <a:gd name="T17" fmla="*/ 1062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5" h="1062">
                <a:moveTo>
                  <a:pt x="1295" y="1062"/>
                </a:moveTo>
                <a:cubicBezTo>
                  <a:pt x="1295" y="0"/>
                  <a:pt x="1295" y="0"/>
                  <a:pt x="1295" y="0"/>
                </a:cubicBezTo>
                <a:cubicBezTo>
                  <a:pt x="1176" y="15"/>
                  <a:pt x="1104" y="111"/>
                  <a:pt x="1081" y="163"/>
                </a:cubicBezTo>
                <a:cubicBezTo>
                  <a:pt x="1045" y="243"/>
                  <a:pt x="985" y="294"/>
                  <a:pt x="878" y="281"/>
                </a:cubicBezTo>
                <a:cubicBezTo>
                  <a:pt x="771" y="268"/>
                  <a:pt x="707" y="299"/>
                  <a:pt x="641" y="438"/>
                </a:cubicBezTo>
                <a:cubicBezTo>
                  <a:pt x="582" y="560"/>
                  <a:pt x="520" y="531"/>
                  <a:pt x="274" y="590"/>
                </a:cubicBezTo>
                <a:cubicBezTo>
                  <a:pt x="28" y="649"/>
                  <a:pt x="96" y="812"/>
                  <a:pt x="45" y="979"/>
                </a:cubicBezTo>
                <a:cubicBezTo>
                  <a:pt x="35" y="1011"/>
                  <a:pt x="19" y="1038"/>
                  <a:pt x="0" y="1062"/>
                </a:cubicBezTo>
                <a:lnTo>
                  <a:pt x="1295" y="106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E35613D-94A5-2C49-9AE9-A1299E003066}"/>
              </a:ext>
            </a:extLst>
          </p:cNvPr>
          <p:cNvSpPr/>
          <p:nvPr/>
        </p:nvSpPr>
        <p:spPr>
          <a:xfrm>
            <a:off x="0" y="-1"/>
            <a:ext cx="26340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3" name="MH_Others_1">
            <a:extLst>
              <a:ext uri="{FF2B5EF4-FFF2-40B4-BE49-F238E27FC236}">
                <a16:creationId xmlns:a16="http://schemas.microsoft.com/office/drawing/2014/main" xmlns="" id="{5402C233-D6D5-8E40-8327-726069FA90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9108" y="1581150"/>
            <a:ext cx="1879248" cy="923330"/>
          </a:xfrm>
          <a:prstGeom prst="rect">
            <a:avLst/>
          </a:prstGeom>
          <a:noFill/>
        </p:spPr>
        <p:txBody>
          <a:bodyPr wrap="square" lIns="108000" tIns="0" rIns="0" bIns="0" rtlCol="0" anchor="ctr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60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微软雅黑" panose="020B0503020204020204" pitchFamily="34" charset="-122"/>
                <a:sym typeface="思源黑体" panose="020B0500000000000000" pitchFamily="34" charset="-122"/>
              </a:rPr>
              <a:t>趋势：</a:t>
            </a: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微软雅黑" panose="020B0503020204020204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8" name="AutoShape 4"/>
          <p:cNvSpPr txBox="1">
            <a:spLocks noChangeArrowheads="1"/>
          </p:cNvSpPr>
          <p:nvPr/>
        </p:nvSpPr>
        <p:spPr bwMode="gray">
          <a:xfrm>
            <a:off x="3244352" y="1581150"/>
            <a:ext cx="3409944" cy="3200400"/>
          </a:xfrm>
          <a:prstGeom prst="roundRect">
            <a:avLst>
              <a:gd name="adj" fmla="val 10347"/>
            </a:avLst>
          </a:prstGeom>
          <a:solidFill>
            <a:schemeClr val="bg1"/>
          </a:solidFill>
          <a:ln w="50800">
            <a:solidFill>
              <a:schemeClr val="bg2">
                <a:lumMod val="50000"/>
              </a:schemeClr>
            </a:solidFill>
            <a:round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"/>
            </a:endParaRPr>
          </a:p>
        </p:txBody>
      </p:sp>
      <p:sp>
        <p:nvSpPr>
          <p:cNvPr id="29" name="AutoShape 2"/>
          <p:cNvSpPr>
            <a:spLocks noChangeArrowheads="1"/>
          </p:cNvSpPr>
          <p:nvPr/>
        </p:nvSpPr>
        <p:spPr bwMode="gray">
          <a:xfrm>
            <a:off x="7162801" y="1581151"/>
            <a:ext cx="3710606" cy="3200400"/>
          </a:xfrm>
          <a:prstGeom prst="roundRect">
            <a:avLst>
              <a:gd name="adj" fmla="val 10347"/>
            </a:avLst>
          </a:prstGeom>
          <a:solidFill>
            <a:schemeClr val="bg1"/>
          </a:solidFill>
          <a:ln w="50800">
            <a:solidFill>
              <a:schemeClr val="accent2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sz="2400" b="1" dirty="0">
              <a:solidFill>
                <a:srgbClr val="00B050"/>
              </a:solidFill>
              <a:ea typeface="思源黑体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4725" y="2119091"/>
            <a:ext cx="3386757" cy="183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/>
              <a:t>氢经济时代</a:t>
            </a:r>
            <a:endParaRPr lang="en-US" altLang="zh-CN" sz="4000" b="1" dirty="0" smtClean="0"/>
          </a:p>
          <a:p>
            <a:pPr>
              <a:lnSpc>
                <a:spcPct val="150000"/>
              </a:lnSpc>
            </a:pPr>
            <a:r>
              <a:rPr lang="zh-CN" altLang="en-US" sz="4000" b="1" dirty="0" smtClean="0"/>
              <a:t>不可逆的到来！</a:t>
            </a:r>
            <a:endParaRPr lang="zh-CN" alt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76599" y="2083468"/>
            <a:ext cx="3333751" cy="183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/>
              <a:t>2030</a:t>
            </a:r>
            <a:r>
              <a:rPr lang="zh-CN" altLang="en-US" sz="4000" b="1" dirty="0" smtClean="0"/>
              <a:t>年碳达峰</a:t>
            </a:r>
            <a:endParaRPr lang="en-US" altLang="zh-CN" sz="4000" b="1" dirty="0" smtClean="0"/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2060</a:t>
            </a:r>
            <a:r>
              <a:rPr lang="zh-CN" altLang="en-US" sz="4000" b="1" dirty="0" smtClean="0"/>
              <a:t>年碳中和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xmlns="" val="398616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121023" y="-1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328558"/>
            <a:ext cx="2656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/>
              <a:t>对人体的危害</a:t>
            </a:r>
            <a:endParaRPr lang="en-US" altLang="zh-CN" sz="3200" b="1" dirty="0"/>
          </a:p>
        </p:txBody>
      </p:sp>
      <p:pic>
        <p:nvPicPr>
          <p:cNvPr id="7170" name="Picture 2" descr="http://5b0988e595225.cdn.sohucs.com/images/20190114/31fa894bc50c437ebf9f7269d2b3c2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5572" y="2162921"/>
            <a:ext cx="716280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251542" y="1437526"/>
            <a:ext cx="6349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二氧化碳浓度标准：多少</a:t>
            </a:r>
            <a:r>
              <a:rPr lang="en-US" altLang="zh-CN" sz="2400" b="1" dirty="0"/>
              <a:t>PPM</a:t>
            </a:r>
            <a:r>
              <a:rPr lang="zh-CN" altLang="en-US" sz="2400" b="1" dirty="0"/>
              <a:t>对人体有危害？</a:t>
            </a:r>
          </a:p>
        </p:txBody>
      </p:sp>
      <p:pic>
        <p:nvPicPr>
          <p:cNvPr id="7172" name="Picture 4" descr="http://5b0988e595225.cdn.sohucs.com/images/20190114/1c675a324d7a4846804cb467509f87e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98372" y="2542707"/>
            <a:ext cx="38100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2487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476250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9600" dirty="0">
                <a:solidFill>
                  <a:srgbClr val="CC00CC"/>
                </a:solidFill>
                <a:latin typeface="隶书" pitchFamily="49" charset="-122"/>
                <a:ea typeface="隶书" pitchFamily="49" charset="-122"/>
              </a:rPr>
              <a:t>  感 谢</a:t>
            </a:r>
            <a:r>
              <a:rPr lang="zh-CN" altLang="en-US" sz="9600" dirty="0">
                <a:solidFill>
                  <a:srgbClr val="CC00CC"/>
                </a:solidFill>
              </a:rPr>
              <a:t>！</a:t>
            </a:r>
            <a:endParaRPr lang="en-US" altLang="zh-CN" sz="9600" b="1" dirty="0">
              <a:solidFill>
                <a:srgbClr val="FF3300"/>
              </a:solidFill>
            </a:endParaRPr>
          </a:p>
        </p:txBody>
      </p:sp>
      <p:pic>
        <p:nvPicPr>
          <p:cNvPr id="77827" name="Picture 3" descr="000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808" y="3356993"/>
            <a:ext cx="3887788" cy="1082675"/>
          </a:xfrm>
          <a:prstGeom prst="rect">
            <a:avLst/>
          </a:prstGeom>
          <a:noFill/>
        </p:spPr>
      </p:pic>
      <p:pic>
        <p:nvPicPr>
          <p:cNvPr id="77828" name="Picture 4" descr="logo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9696" y="1772816"/>
            <a:ext cx="5545138" cy="1039812"/>
          </a:xfrm>
          <a:prstGeom prst="rect">
            <a:avLst/>
          </a:prstGeom>
          <a:noFill/>
        </p:spPr>
      </p:pic>
      <p:pic>
        <p:nvPicPr>
          <p:cNvPr id="77829" name="Picture 5" descr="QQ截图未命名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03389" y="4911726"/>
            <a:ext cx="8893175" cy="938213"/>
          </a:xfrm>
          <a:prstGeom prst="rect">
            <a:avLst/>
          </a:prstGeom>
          <a:noFill/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971AC8A-FE3A-4419-B0D2-2EB7CAEB2D54}"/>
              </a:ext>
            </a:extLst>
          </p:cNvPr>
          <p:cNvSpPr/>
          <p:nvPr/>
        </p:nvSpPr>
        <p:spPr>
          <a:xfrm>
            <a:off x="0" y="6533321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56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4389F5C7-54F0-7E40-A347-430981EB5BD9}"/>
              </a:ext>
            </a:extLst>
          </p:cNvPr>
          <p:cNvSpPr>
            <a:spLocks/>
          </p:cNvSpPr>
          <p:nvPr/>
        </p:nvSpPr>
        <p:spPr bwMode="auto">
          <a:xfrm>
            <a:off x="6645729" y="1194050"/>
            <a:ext cx="5546271" cy="5519057"/>
          </a:xfrm>
          <a:custGeom>
            <a:avLst/>
            <a:gdLst>
              <a:gd name="T0" fmla="*/ 1295 w 1295"/>
              <a:gd name="T1" fmla="*/ 1062 h 1062"/>
              <a:gd name="T2" fmla="*/ 1295 w 1295"/>
              <a:gd name="T3" fmla="*/ 0 h 1062"/>
              <a:gd name="T4" fmla="*/ 1081 w 1295"/>
              <a:gd name="T5" fmla="*/ 163 h 1062"/>
              <a:gd name="T6" fmla="*/ 878 w 1295"/>
              <a:gd name="T7" fmla="*/ 281 h 1062"/>
              <a:gd name="T8" fmla="*/ 641 w 1295"/>
              <a:gd name="T9" fmla="*/ 438 h 1062"/>
              <a:gd name="T10" fmla="*/ 274 w 1295"/>
              <a:gd name="T11" fmla="*/ 590 h 1062"/>
              <a:gd name="T12" fmla="*/ 45 w 1295"/>
              <a:gd name="T13" fmla="*/ 979 h 1062"/>
              <a:gd name="T14" fmla="*/ 0 w 1295"/>
              <a:gd name="T15" fmla="*/ 1062 h 1062"/>
              <a:gd name="T16" fmla="*/ 1295 w 1295"/>
              <a:gd name="T17" fmla="*/ 1062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5" h="1062">
                <a:moveTo>
                  <a:pt x="1295" y="1062"/>
                </a:moveTo>
                <a:cubicBezTo>
                  <a:pt x="1295" y="0"/>
                  <a:pt x="1295" y="0"/>
                  <a:pt x="1295" y="0"/>
                </a:cubicBezTo>
                <a:cubicBezTo>
                  <a:pt x="1176" y="15"/>
                  <a:pt x="1104" y="111"/>
                  <a:pt x="1081" y="163"/>
                </a:cubicBezTo>
                <a:cubicBezTo>
                  <a:pt x="1045" y="243"/>
                  <a:pt x="985" y="294"/>
                  <a:pt x="878" y="281"/>
                </a:cubicBezTo>
                <a:cubicBezTo>
                  <a:pt x="771" y="268"/>
                  <a:pt x="707" y="299"/>
                  <a:pt x="641" y="438"/>
                </a:cubicBezTo>
                <a:cubicBezTo>
                  <a:pt x="582" y="560"/>
                  <a:pt x="520" y="531"/>
                  <a:pt x="274" y="590"/>
                </a:cubicBezTo>
                <a:cubicBezTo>
                  <a:pt x="28" y="649"/>
                  <a:pt x="96" y="812"/>
                  <a:pt x="45" y="979"/>
                </a:cubicBezTo>
                <a:cubicBezTo>
                  <a:pt x="35" y="1011"/>
                  <a:pt x="19" y="1038"/>
                  <a:pt x="0" y="1062"/>
                </a:cubicBezTo>
                <a:lnTo>
                  <a:pt x="1295" y="1062"/>
                </a:lnTo>
                <a:close/>
              </a:path>
            </a:pathLst>
          </a:cu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xmlns="" id="{F5D9CB89-5CE4-6841-9AFD-532CC7516E20}"/>
              </a:ext>
            </a:extLst>
          </p:cNvPr>
          <p:cNvSpPr>
            <a:spLocks/>
          </p:cNvSpPr>
          <p:nvPr/>
        </p:nvSpPr>
        <p:spPr bwMode="auto">
          <a:xfrm>
            <a:off x="8905461" y="3630414"/>
            <a:ext cx="3286538" cy="3227586"/>
          </a:xfrm>
          <a:custGeom>
            <a:avLst/>
            <a:gdLst>
              <a:gd name="T0" fmla="*/ 1295 w 1295"/>
              <a:gd name="T1" fmla="*/ 1062 h 1062"/>
              <a:gd name="T2" fmla="*/ 1295 w 1295"/>
              <a:gd name="T3" fmla="*/ 0 h 1062"/>
              <a:gd name="T4" fmla="*/ 1081 w 1295"/>
              <a:gd name="T5" fmla="*/ 163 h 1062"/>
              <a:gd name="T6" fmla="*/ 878 w 1295"/>
              <a:gd name="T7" fmla="*/ 281 h 1062"/>
              <a:gd name="T8" fmla="*/ 641 w 1295"/>
              <a:gd name="T9" fmla="*/ 438 h 1062"/>
              <a:gd name="T10" fmla="*/ 274 w 1295"/>
              <a:gd name="T11" fmla="*/ 590 h 1062"/>
              <a:gd name="T12" fmla="*/ 45 w 1295"/>
              <a:gd name="T13" fmla="*/ 979 h 1062"/>
              <a:gd name="T14" fmla="*/ 0 w 1295"/>
              <a:gd name="T15" fmla="*/ 1062 h 1062"/>
              <a:gd name="T16" fmla="*/ 1295 w 1295"/>
              <a:gd name="T17" fmla="*/ 1062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5" h="1062">
                <a:moveTo>
                  <a:pt x="1295" y="1062"/>
                </a:moveTo>
                <a:cubicBezTo>
                  <a:pt x="1295" y="0"/>
                  <a:pt x="1295" y="0"/>
                  <a:pt x="1295" y="0"/>
                </a:cubicBezTo>
                <a:cubicBezTo>
                  <a:pt x="1176" y="15"/>
                  <a:pt x="1104" y="111"/>
                  <a:pt x="1081" y="163"/>
                </a:cubicBezTo>
                <a:cubicBezTo>
                  <a:pt x="1045" y="243"/>
                  <a:pt x="985" y="294"/>
                  <a:pt x="878" y="281"/>
                </a:cubicBezTo>
                <a:cubicBezTo>
                  <a:pt x="771" y="268"/>
                  <a:pt x="707" y="299"/>
                  <a:pt x="641" y="438"/>
                </a:cubicBezTo>
                <a:cubicBezTo>
                  <a:pt x="582" y="560"/>
                  <a:pt x="520" y="531"/>
                  <a:pt x="274" y="590"/>
                </a:cubicBezTo>
                <a:cubicBezTo>
                  <a:pt x="28" y="649"/>
                  <a:pt x="96" y="812"/>
                  <a:pt x="45" y="979"/>
                </a:cubicBezTo>
                <a:cubicBezTo>
                  <a:pt x="35" y="1011"/>
                  <a:pt x="19" y="1038"/>
                  <a:pt x="0" y="1062"/>
                </a:cubicBezTo>
                <a:lnTo>
                  <a:pt x="1295" y="106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5" name="椭圆 5">
            <a:extLst>
              <a:ext uri="{FF2B5EF4-FFF2-40B4-BE49-F238E27FC236}">
                <a16:creationId xmlns:a16="http://schemas.microsoft.com/office/drawing/2014/main" xmlns="" id="{DAF6F897-4DD4-C640-AAC0-E6191DA35D6A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xmlns="" id="{9411BAB3-9B5C-BF46-B834-DD17EE547DE5}"/>
              </a:ext>
            </a:extLst>
          </p:cNvPr>
          <p:cNvSpPr txBox="1"/>
          <p:nvPr/>
        </p:nvSpPr>
        <p:spPr>
          <a:xfrm>
            <a:off x="1194696" y="2850572"/>
            <a:ext cx="24368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dirty="0">
                <a:gradFill>
                  <a:gsLst>
                    <a:gs pos="0">
                      <a:schemeClr val="accent1"/>
                    </a:gs>
                    <a:gs pos="43000">
                      <a:schemeClr val="accent2"/>
                    </a:gs>
                  </a:gsLst>
                  <a:lin ang="10800000" scaled="1"/>
                </a:gra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  <a:sym typeface="思源黑体" panose="020B0500000000000000" pitchFamily="34" charset="-122"/>
              </a:rPr>
              <a:t>“</a:t>
            </a:r>
          </a:p>
        </p:txBody>
      </p:sp>
      <p:sp>
        <p:nvSpPr>
          <p:cNvPr id="8" name="半闭框 6">
            <a:extLst>
              <a:ext uri="{FF2B5EF4-FFF2-40B4-BE49-F238E27FC236}">
                <a16:creationId xmlns:a16="http://schemas.microsoft.com/office/drawing/2014/main" xmlns="" id="{BCF1811C-494F-464A-91F7-0EF9B46FC03D}"/>
              </a:ext>
            </a:extLst>
          </p:cNvPr>
          <p:cNvSpPr/>
          <p:nvPr/>
        </p:nvSpPr>
        <p:spPr>
          <a:xfrm rot="5400000">
            <a:off x="7961601" y="1630885"/>
            <a:ext cx="809804" cy="776251"/>
          </a:xfrm>
          <a:prstGeom prst="halfFrame">
            <a:avLst>
              <a:gd name="adj1" fmla="val 5058"/>
              <a:gd name="adj2" fmla="val 44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PA-矩形 3">
            <a:extLst>
              <a:ext uri="{FF2B5EF4-FFF2-40B4-BE49-F238E27FC236}">
                <a16:creationId xmlns:a16="http://schemas.microsoft.com/office/drawing/2014/main" xmlns="" id="{7E5C79F0-96C6-B646-BE96-450AD621FB4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76332" y="2050156"/>
            <a:ext cx="56901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思源黑体" panose="020B0500000000000000" pitchFamily="34" charset="-122"/>
              </a:rPr>
              <a:t>谢谢！</a:t>
            </a:r>
            <a:endParaRPr lang="zh-CN" altLang="en-US" sz="9600" b="1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思源黑体" panose="020B0500000000000000" pitchFamily="34" charset="-122"/>
            </a:endParaRPr>
          </a:p>
        </p:txBody>
      </p:sp>
      <p:sp>
        <p:nvSpPr>
          <p:cNvPr id="10" name="PA-文本框 6">
            <a:extLst>
              <a:ext uri="{FF2B5EF4-FFF2-40B4-BE49-F238E27FC236}">
                <a16:creationId xmlns:a16="http://schemas.microsoft.com/office/drawing/2014/main" xmlns="" id="{D42C61D9-7F50-044F-8EEF-D40F74FE222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73703" y="3922660"/>
            <a:ext cx="7245161" cy="707886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4000" b="1" spc="300" dirty="0" smtClean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THANKS FOR ATTENTION</a:t>
            </a:r>
            <a:r>
              <a:rPr lang="zh-CN" altLang="en-US" sz="4000" b="1" spc="300" dirty="0" smtClean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！</a:t>
            </a:r>
            <a:endParaRPr lang="en-US" altLang="zh-CN" sz="4000" b="1" spc="300" dirty="0">
              <a:solidFill>
                <a:schemeClr val="accent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33104" y="0"/>
            <a:ext cx="3275857" cy="1225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1202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A217C43D-30ED-41A0-87B8-5F6C496E4D4C}"/>
              </a:ext>
            </a:extLst>
          </p:cNvPr>
          <p:cNvGrpSpPr/>
          <p:nvPr/>
        </p:nvGrpSpPr>
        <p:grpSpPr>
          <a:xfrm>
            <a:off x="0" y="3175"/>
            <a:ext cx="12192000" cy="6854825"/>
            <a:chOff x="0" y="3175"/>
            <a:chExt cx="12192000" cy="685482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5AF785E2-B299-437B-8C64-26BF6440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17" y="3175"/>
              <a:ext cx="6716183" cy="6854825"/>
            </a:xfrm>
            <a:custGeom>
              <a:avLst/>
              <a:gdLst>
                <a:gd name="T0" fmla="*/ 1295 w 1295"/>
                <a:gd name="T1" fmla="*/ 1062 h 1062"/>
                <a:gd name="T2" fmla="*/ 1295 w 1295"/>
                <a:gd name="T3" fmla="*/ 0 h 1062"/>
                <a:gd name="T4" fmla="*/ 1081 w 1295"/>
                <a:gd name="T5" fmla="*/ 163 h 1062"/>
                <a:gd name="T6" fmla="*/ 878 w 1295"/>
                <a:gd name="T7" fmla="*/ 281 h 1062"/>
                <a:gd name="T8" fmla="*/ 641 w 1295"/>
                <a:gd name="T9" fmla="*/ 438 h 1062"/>
                <a:gd name="T10" fmla="*/ 274 w 1295"/>
                <a:gd name="T11" fmla="*/ 590 h 1062"/>
                <a:gd name="T12" fmla="*/ 45 w 1295"/>
                <a:gd name="T13" fmla="*/ 979 h 1062"/>
                <a:gd name="T14" fmla="*/ 0 w 1295"/>
                <a:gd name="T15" fmla="*/ 1062 h 1062"/>
                <a:gd name="T16" fmla="*/ 1295 w 1295"/>
                <a:gd name="T17" fmla="*/ 106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5" h="1062">
                  <a:moveTo>
                    <a:pt x="1295" y="1062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176" y="15"/>
                    <a:pt x="1104" y="111"/>
                    <a:pt x="1081" y="163"/>
                  </a:cubicBezTo>
                  <a:cubicBezTo>
                    <a:pt x="1045" y="243"/>
                    <a:pt x="985" y="294"/>
                    <a:pt x="878" y="281"/>
                  </a:cubicBezTo>
                  <a:cubicBezTo>
                    <a:pt x="771" y="268"/>
                    <a:pt x="707" y="299"/>
                    <a:pt x="641" y="438"/>
                  </a:cubicBezTo>
                  <a:cubicBezTo>
                    <a:pt x="582" y="560"/>
                    <a:pt x="520" y="531"/>
                    <a:pt x="274" y="590"/>
                  </a:cubicBezTo>
                  <a:cubicBezTo>
                    <a:pt x="28" y="649"/>
                    <a:pt x="96" y="812"/>
                    <a:pt x="45" y="979"/>
                  </a:cubicBezTo>
                  <a:cubicBezTo>
                    <a:pt x="35" y="1011"/>
                    <a:pt x="19" y="1038"/>
                    <a:pt x="0" y="1062"/>
                  </a:cubicBezTo>
                  <a:lnTo>
                    <a:pt x="1295" y="1062"/>
                  </a:lnTo>
                  <a:close/>
                </a:path>
              </a:pathLst>
            </a:custGeom>
            <a:solidFill>
              <a:schemeClr val="bg1">
                <a:lumMod val="95000"/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矩形 12">
              <a:extLst>
                <a:ext uri="{FF2B5EF4-FFF2-40B4-BE49-F238E27FC236}">
                  <a16:creationId xmlns:a16="http://schemas.microsoft.com/office/drawing/2014/main" xmlns="" id="{81247E66-52D9-4CA6-B058-1C34DFF654F2}"/>
                </a:ext>
              </a:extLst>
            </p:cNvPr>
            <p:cNvSpPr/>
            <p:nvPr/>
          </p:nvSpPr>
          <p:spPr>
            <a:xfrm>
              <a:off x="0" y="6533321"/>
              <a:ext cx="12192000" cy="32467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328558"/>
            <a:ext cx="2656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/>
              <a:t>对地球的影响</a:t>
            </a:r>
            <a:endParaRPr lang="en-US" altLang="zh-CN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04196" y="1285254"/>
            <a:ext cx="11093673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气候的影响：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气温上升，冰山融化后果：</a:t>
            </a:r>
            <a:r>
              <a:rPr lang="zh-CN" altLang="en-US" b="1" dirty="0" smtClean="0"/>
              <a:t>淡水短缺，海平面</a:t>
            </a:r>
            <a:r>
              <a:rPr lang="zh-CN" altLang="en-US" b="1" dirty="0"/>
              <a:t>上升；动物灭绝，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                                                                珊瑚礁</a:t>
            </a:r>
            <a:r>
              <a:rPr lang="zh-CN" altLang="en-US" b="1" dirty="0"/>
              <a:t>的</a:t>
            </a:r>
            <a:r>
              <a:rPr lang="zh-CN" altLang="en-US" b="1" dirty="0" smtClean="0"/>
              <a:t>消失，</a:t>
            </a:r>
            <a:r>
              <a:rPr lang="zh-CN" altLang="en-US" b="1" dirty="0"/>
              <a:t>致命疾病的</a:t>
            </a:r>
            <a:r>
              <a:rPr lang="zh-CN" altLang="en-US" b="1" dirty="0" smtClean="0"/>
              <a:t>回归，</a:t>
            </a:r>
            <a:r>
              <a:rPr lang="zh-CN" altLang="en-US" b="1" dirty="0"/>
              <a:t>甲烷气体</a:t>
            </a:r>
            <a:r>
              <a:rPr lang="zh-CN" altLang="en-US" b="1" dirty="0" smtClean="0"/>
              <a:t>释放，地震</a:t>
            </a:r>
            <a:r>
              <a:rPr lang="zh-CN" altLang="en-US" b="1" dirty="0"/>
              <a:t>和火山爆发的</a:t>
            </a:r>
            <a:r>
              <a:rPr lang="zh-CN" altLang="en-US" b="1" dirty="0" smtClean="0"/>
              <a:t>增加。</a:t>
            </a:r>
            <a:endParaRPr lang="zh-CN" altLang="en-US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土地干裂，动植物生长环境变差；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灾难性</a:t>
            </a:r>
            <a:r>
              <a:rPr lang="zh-CN" altLang="en-US" sz="2400" b="1" dirty="0"/>
              <a:t>气候增加。</a:t>
            </a:r>
          </a:p>
          <a:p>
            <a:pPr>
              <a:lnSpc>
                <a:spcPct val="150000"/>
              </a:lnSpc>
            </a:pPr>
            <a:endParaRPr lang="zh-CN" altLang="en-US" b="1" dirty="0"/>
          </a:p>
          <a:p>
            <a:pPr>
              <a:lnSpc>
                <a:spcPct val="150000"/>
              </a:lnSpc>
            </a:pPr>
            <a:endParaRPr lang="zh-CN" altLang="en-US" b="1" dirty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           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25486" y="236384"/>
            <a:ext cx="3072384" cy="2097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2958" y="3208339"/>
            <a:ext cx="2544786" cy="29824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3480" y="4005072"/>
            <a:ext cx="3333452" cy="21875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64072" y="4005072"/>
            <a:ext cx="3301746" cy="218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227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0146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0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0556104D-50FE-5540-8AC4-40F2A244292F}"/>
              </a:ext>
            </a:extLst>
          </p:cNvPr>
          <p:cNvSpPr txBox="1"/>
          <p:nvPr/>
        </p:nvSpPr>
        <p:spPr>
          <a:xfrm>
            <a:off x="1357981" y="328558"/>
            <a:ext cx="3687228" cy="746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/>
              <a:t>1.2 </a:t>
            </a:r>
            <a:r>
              <a:rPr lang="zh-CN" altLang="en-US" sz="3200" b="1" dirty="0"/>
              <a:t>二氧化碳的来源</a:t>
            </a:r>
            <a:endParaRPr lang="en-US" altLang="zh-CN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57980" y="952923"/>
            <a:ext cx="10916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三分之一从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化石燃料燃烧</a:t>
            </a:r>
            <a:r>
              <a:rPr lang="zh-CN" altLang="en-US" sz="2400" b="1" dirty="0" smtClean="0"/>
              <a:t>产生。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燃烧</a:t>
            </a:r>
            <a:r>
              <a:rPr lang="zh-CN" altLang="en-US" sz="2400" b="1" dirty="0" smtClean="0"/>
              <a:t>一吨煤理论上产生</a:t>
            </a:r>
            <a:r>
              <a:rPr lang="en-US" altLang="zh-CN" sz="2400" b="1" dirty="0" smtClean="0"/>
              <a:t>3.6</a:t>
            </a:r>
            <a:r>
              <a:rPr lang="zh-CN" altLang="en-US" sz="2400" b="1" dirty="0" smtClean="0"/>
              <a:t>吨</a:t>
            </a:r>
            <a:r>
              <a:rPr lang="en-US" altLang="zh-CN" sz="2400" b="1" dirty="0" smtClean="0"/>
              <a:t>CO</a:t>
            </a:r>
            <a:r>
              <a:rPr lang="en-US" altLang="zh-CN" sz="2400" b="1" baseline="-25000" dirty="0" smtClean="0"/>
              <a:t>2</a:t>
            </a:r>
            <a:r>
              <a:rPr lang="zh-CN" altLang="en-US" sz="2400" b="1" baseline="-25000" dirty="0" smtClean="0"/>
              <a:t>。</a:t>
            </a:r>
            <a:r>
              <a:rPr lang="zh-CN" altLang="en-US" sz="2400" b="1" dirty="0" smtClean="0"/>
              <a:t>一度电放出</a:t>
            </a:r>
            <a:r>
              <a:rPr lang="en-US" altLang="zh-CN" sz="2400" b="1" dirty="0" smtClean="0"/>
              <a:t>11kgCO</a:t>
            </a:r>
            <a:r>
              <a:rPr lang="en-US" altLang="zh-CN" sz="2400" b="1" baseline="-25000" dirty="0" smtClean="0"/>
              <a:t>2</a:t>
            </a:r>
            <a:r>
              <a:rPr lang="zh-CN" altLang="en-US" sz="2400" b="1" baseline="-25000" dirty="0" smtClean="0"/>
              <a:t>。</a:t>
            </a:r>
            <a:endParaRPr lang="en-US" altLang="zh-CN" sz="2400" b="1" baseline="-25000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</a:rPr>
              <a:t>燃油车</a:t>
            </a:r>
            <a:r>
              <a:rPr lang="zh-CN" altLang="en-US" sz="2400" b="1" dirty="0" smtClean="0"/>
              <a:t>排放</a:t>
            </a:r>
            <a:r>
              <a:rPr lang="en-US" altLang="zh-CN" sz="2400" b="1" dirty="0" smtClean="0"/>
              <a:t>CO</a:t>
            </a:r>
            <a:r>
              <a:rPr lang="en-US" altLang="zh-CN" sz="2400" b="1" baseline="-25000" dirty="0" smtClean="0"/>
              <a:t>2</a:t>
            </a:r>
            <a:r>
              <a:rPr lang="zh-CN" altLang="en-US" sz="2400" b="1" dirty="0" smtClean="0"/>
              <a:t>：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2020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年汽车保有量在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亿辆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左右。</a:t>
            </a:r>
            <a:r>
              <a:rPr lang="en-US" altLang="zh-CN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2020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年运输用油占石油总消耗的</a:t>
            </a:r>
            <a:r>
              <a:rPr lang="en-US" altLang="zh-CN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62%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以上</a:t>
            </a:r>
            <a:r>
              <a:rPr lang="zh-CN" altLang="en-US" sz="2400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7751078" y="5616074"/>
            <a:ext cx="434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ea typeface="楷体_GB2312" pitchFamily="49" charset="-122"/>
              </a:rPr>
              <a:t>摘自汪燮卿</a:t>
            </a:r>
            <a:r>
              <a:rPr lang="en-US" altLang="zh-CN" b="1" dirty="0" smtClean="0">
                <a:ea typeface="楷体_GB2312" pitchFamily="49" charset="-122"/>
              </a:rPr>
              <a:t>《</a:t>
            </a:r>
            <a:r>
              <a:rPr lang="zh-CN" altLang="en-US" b="1" dirty="0" smtClean="0">
                <a:ea typeface="楷体_GB2312" pitchFamily="49" charset="-122"/>
              </a:rPr>
              <a:t>汽车节油与氢能燃料</a:t>
            </a:r>
            <a:r>
              <a:rPr lang="en-US" altLang="zh-CN" b="1" dirty="0" smtClean="0">
                <a:ea typeface="楷体_GB2312" pitchFamily="49" charset="-122"/>
              </a:rPr>
              <a:t>》2008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6510523" y="2557195"/>
            <a:ext cx="54097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全世界每年要燃烧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40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亿吨煤炭、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25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亿吨石油，并以每年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3%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的速度增长。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中国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2004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年煤碳消费量约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17.8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亿吨；石油消费量达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亿吨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2006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3.26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亿吨。 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2030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年或更远，化石能源仍然是主要能源。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548" y="2557195"/>
            <a:ext cx="5786975" cy="34409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8133" y="6063901"/>
            <a:ext cx="5131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源自美国</a:t>
            </a:r>
            <a:r>
              <a:rPr lang="zh-CN" altLang="en-US" sz="16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能源信息署</a:t>
            </a:r>
            <a:r>
              <a:rPr lang="en-US" altLang="zh-CN" sz="16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 </a:t>
            </a:r>
            <a:r>
              <a:rPr lang="en-US" altLang="zh-CN" sz="16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EIA</a:t>
            </a:r>
            <a:r>
              <a:rPr lang="zh-CN" altLang="en-US" sz="16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：中国</a:t>
            </a:r>
            <a:r>
              <a:rPr lang="en-US" altLang="zh-CN" sz="16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2006</a:t>
            </a:r>
            <a:r>
              <a:rPr lang="zh-CN" altLang="en-US" sz="16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年排放</a:t>
            </a:r>
            <a:r>
              <a:rPr lang="en-US" altLang="zh-CN" sz="16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zh-CN" altLang="en-US" sz="16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亿吨</a:t>
            </a:r>
            <a:r>
              <a:rPr lang="en-US" altLang="zh-CN" sz="16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1600" b="1" baseline="-25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6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665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5">
            <a:extLst>
              <a:ext uri="{FF2B5EF4-FFF2-40B4-BE49-F238E27FC236}">
                <a16:creationId xmlns:a16="http://schemas.microsoft.com/office/drawing/2014/main" xmlns="" id="{3EC1A62C-9250-2F4E-B5FD-D10FA4741824}"/>
              </a:ext>
            </a:extLst>
          </p:cNvPr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>
              <a:latin typeface="思源黑体" panose="020B0500000000000000" pitchFamily="34" charset="-122"/>
              <a:ea typeface="思源黑体" panose="020B0500000000000000" pitchFamily="34" charset="-122"/>
              <a:cs typeface="Open Sans" charset="0"/>
              <a:sym typeface="思源黑体" panose="020B0500000000000000" pitchFamily="34" charset="-122"/>
            </a:endParaRPr>
          </a:p>
        </p:txBody>
      </p:sp>
      <p:sp>
        <p:nvSpPr>
          <p:cNvPr id="3" name="矩形 12">
            <a:extLst>
              <a:ext uri="{FF2B5EF4-FFF2-40B4-BE49-F238E27FC236}">
                <a16:creationId xmlns:a16="http://schemas.microsoft.com/office/drawing/2014/main" xmlns="" id="{81247E66-52D9-4CA6-B058-1C34DFF654F2}"/>
              </a:ext>
            </a:extLst>
          </p:cNvPr>
          <p:cNvSpPr/>
          <p:nvPr/>
        </p:nvSpPr>
        <p:spPr>
          <a:xfrm>
            <a:off x="0" y="6530146"/>
            <a:ext cx="12192000" cy="32467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1503" y="472966"/>
            <a:ext cx="7047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“</a:t>
            </a:r>
            <a:r>
              <a:rPr lang="zh-CN" altLang="en-US" sz="3200" dirty="0" smtClean="0"/>
              <a:t>碳达峰”与“碳中和”的必要性</a:t>
            </a:r>
            <a:endParaRPr lang="zh-CN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876097" y="1450428"/>
            <a:ext cx="87183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碳达峰 指</a:t>
            </a:r>
            <a:r>
              <a:rPr lang="en-US" altLang="zh-CN" sz="2800" dirty="0" smtClean="0"/>
              <a:t>CO</a:t>
            </a:r>
            <a:r>
              <a:rPr lang="en-US" altLang="zh-CN" sz="2800" baseline="-25000" dirty="0" smtClean="0"/>
              <a:t>2</a:t>
            </a:r>
            <a:r>
              <a:rPr lang="zh-CN" altLang="en-US" sz="2800" dirty="0" smtClean="0"/>
              <a:t>排放量达到峰值；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碳中和指</a:t>
            </a:r>
            <a:r>
              <a:rPr lang="en-US" altLang="zh-CN" sz="2800" dirty="0" smtClean="0"/>
              <a:t>CO</a:t>
            </a:r>
            <a:r>
              <a:rPr lang="en-US" altLang="zh-CN" sz="2800" baseline="-25000" dirty="0" smtClean="0"/>
              <a:t>2</a:t>
            </a:r>
            <a:r>
              <a:rPr lang="zh-CN" altLang="en-US" sz="2800" dirty="0" smtClean="0"/>
              <a:t>的排放量和消耗量达到平衡，不再增加。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中国提出：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碳达峰的时间：</a:t>
            </a:r>
            <a:r>
              <a:rPr lang="en-US" altLang="zh-CN" sz="2800" dirty="0" smtClean="0"/>
              <a:t>2030</a:t>
            </a:r>
            <a:r>
              <a:rPr lang="zh-CN" altLang="en-US" sz="2800" dirty="0" smtClean="0"/>
              <a:t>年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碳中和的时间：</a:t>
            </a:r>
            <a:r>
              <a:rPr lang="en-US" altLang="zh-CN" sz="2800" dirty="0" smtClean="0"/>
              <a:t>2060</a:t>
            </a:r>
            <a:r>
              <a:rPr lang="zh-CN" altLang="en-US" sz="2800" dirty="0" smtClean="0"/>
              <a:t>年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因</a:t>
            </a:r>
            <a:r>
              <a:rPr lang="zh-CN" altLang="en-US" sz="2800" dirty="0" smtClean="0"/>
              <a:t>为</a:t>
            </a:r>
            <a:r>
              <a:rPr lang="zh-CN" altLang="en-US" sz="2800" dirty="0" smtClean="0"/>
              <a:t>大气中</a:t>
            </a:r>
            <a:r>
              <a:rPr lang="en-US" altLang="zh-CN" sz="2800" dirty="0" smtClean="0"/>
              <a:t>CO</a:t>
            </a:r>
            <a:r>
              <a:rPr lang="en-US" altLang="zh-CN" sz="2800" baseline="-25000" dirty="0" smtClean="0"/>
              <a:t>2</a:t>
            </a:r>
            <a:r>
              <a:rPr lang="zh-CN" altLang="en-US" sz="2800" dirty="0" smtClean="0"/>
              <a:t>浓度的上限</a:t>
            </a:r>
            <a:r>
              <a:rPr lang="en-US" altLang="zh-CN" sz="2800" dirty="0" smtClean="0"/>
              <a:t>450ppm-500ppm</a:t>
            </a:r>
            <a:endParaRPr lang="zh-CN" altLang="en-US" sz="28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0E1D4189-C6CE-4E0A-8573-37DE6D2BCA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C:\Users\codi\Desktop"/>
  <p:tag name="ISPRING_PRESENTATION_TITLE" val="演示文稿2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08230036"/>
  <p:tag name="MH_LIBRARY" val="CONTENTS"/>
  <p:tag name="MH_TYPE" val="OTHERS"/>
  <p:tag name="ID" val="5535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1467</TotalTime>
  <Words>3964</Words>
  <Application>Microsoft Office PowerPoint</Application>
  <PresentationFormat>自定义</PresentationFormat>
  <Paragraphs>570</Paragraphs>
  <Slides>61</Slides>
  <Notes>49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64" baseType="lpstr">
      <vt:lpstr>Office Theme</vt:lpstr>
      <vt:lpstr>Equation</vt:lpstr>
      <vt:lpstr>演示文稿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加氢站 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  感 谢！</vt:lpstr>
      <vt:lpstr>幻灯片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演示文稿2</dc:title>
  <dc:creator>Wavoy</dc:creator>
  <cp:lastModifiedBy>Administrator</cp:lastModifiedBy>
  <cp:revision>366</cp:revision>
  <dcterms:created xsi:type="dcterms:W3CDTF">2019-11-11T11:40:09Z</dcterms:created>
  <dcterms:modified xsi:type="dcterms:W3CDTF">2021-05-16T15:36:26Z</dcterms:modified>
</cp:coreProperties>
</file>